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07a2c82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07a2c82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07a2c82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07a2c82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07a2c82a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07a2c82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07a2c82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07a2c82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07a2c82a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c07a2c82a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c07a2c82a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c07a2c82a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07a2c82a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07a2c82a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07a2c82a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07a2c82a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07a2c82a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c07a2c82a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07a2c82a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07a2c82a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07a2c82a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07a2c82a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07a2c82a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07a2c82a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c07a2c82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c07a2c82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c07a2c82a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c07a2c82a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07a2c82a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c07a2c82a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c07a2c82a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c07a2c82a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07a2c8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07a2c8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07a2c82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07a2c82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07a2c82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07a2c82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07a2c82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07a2c82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07a2c82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07a2c82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07a2c8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07a2c8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07a2c8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07a2c8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Southeast Airlines : Business Strategy Analysis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495550" y="3174875"/>
            <a:ext cx="35112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Aatish Suman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Adheesh Ajit Phadnis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Aneesh Phatak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Chaoying Lyu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Nishitha Maniganahalli Venkatesh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Models : 1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Summary 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Subset of top 3 airlines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Likelihood</a:t>
            </a:r>
            <a:r>
              <a:rPr lang="en-GB"/>
              <a:t> to recommend binned as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&lt;8 - Detractors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&gt;=8 Promoters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Association rule mining for detractors and promoters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SVM on cheapseats airline subset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 Detractors 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Customers with following characteristics happen to be detractors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Old age (&gt;60)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Type of travel : Personal Travel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Frequent Flyer accounts :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Gender : Female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Departure delay : within 20 minutes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Class : Eco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Airline Partner : Cheapseats airlines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 Promoters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Customers with following characteristics happen to be promoters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Type of Travel : Business Travel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Flight Cancelled : No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Gender : Male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Flights per year : 0-30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Middle Aged : 30 - 60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Price sensitivity : 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Airline Status : Silver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 model for Cheapseats Airlines Inc. 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125" y="1607150"/>
            <a:ext cx="57531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555600"/>
            <a:ext cx="6257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</a:rPr>
              <a:t>Advanced Model 2 : Exploratory Analysis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00"/>
              <a:buChar char="●"/>
            </a:pPr>
            <a:r>
              <a:rPr lang="en-GB" sz="1600">
                <a:solidFill>
                  <a:srgbClr val="CACACA"/>
                </a:solidFill>
              </a:rPr>
              <a:t>83.96% of the passengers with travel type as Personal are detractors</a:t>
            </a:r>
            <a:endParaRPr sz="1600"/>
          </a:p>
        </p:txBody>
      </p:sp>
      <p:pic>
        <p:nvPicPr>
          <p:cNvPr id="140" name="Google Shape;140;p26"/>
          <p:cNvPicPr preferRelativeResize="0"/>
          <p:nvPr/>
        </p:nvPicPr>
        <p:blipFill/>
        <p:spPr>
          <a:xfrm>
            <a:off x="3700600" y="1566650"/>
            <a:ext cx="4854925" cy="34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Advanced Model 2 : Exploratory Analysis – All data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773200" y="1429452"/>
            <a:ext cx="6274500" cy="26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>
                <a:solidFill>
                  <a:srgbClr val="CACACA"/>
                </a:solidFill>
              </a:rPr>
              <a:t>Association analysis indicates type of travel and airline status to be strongly related</a:t>
            </a:r>
            <a:endParaRPr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>
                <a:solidFill>
                  <a:srgbClr val="CACACA"/>
                </a:solidFill>
              </a:rPr>
              <a:t>Passengers with mileage tickets on airlines with status as “Silver” are found to be promoters</a:t>
            </a:r>
            <a:endParaRPr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>
                <a:solidFill>
                  <a:srgbClr val="CACACA"/>
                </a:solidFill>
              </a:rPr>
              <a:t>Passengers with type of travel as personal on airlines with status as “Blue” are found to be detractors</a:t>
            </a:r>
            <a:endParaRPr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>
                <a:solidFill>
                  <a:srgbClr val="CACACA"/>
                </a:solidFill>
              </a:rPr>
              <a:t>Passengers having origin state as Texas tend to be detractors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Advanced Model 2 : Main Analysis – All rows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00"/>
              <a:buChar char="●"/>
            </a:pPr>
            <a:r>
              <a:rPr lang="en-GB" sz="1600">
                <a:solidFill>
                  <a:srgbClr val="CACACA"/>
                </a:solidFill>
              </a:rPr>
              <a:t>Only the columns which have a high association with each other were considered</a:t>
            </a:r>
            <a:endParaRPr sz="1600">
              <a:solidFill>
                <a:srgbClr val="CACACA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00"/>
              <a:buChar char="●"/>
            </a:pPr>
            <a:r>
              <a:rPr lang="en-GB" sz="1600">
                <a:solidFill>
                  <a:srgbClr val="CACACA"/>
                </a:solidFill>
              </a:rPr>
              <a:t>Airline.Status, Type.of.Travel, Eating.and.Drinking.at.Airport, Departure.Delay.in.Minutes, Flights.Per.Year, Price.Sensitivity, olong, dlat, Total.Freq.Flyer.Accts</a:t>
            </a:r>
            <a:endParaRPr sz="1600">
              <a:solidFill>
                <a:srgbClr val="CACACA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00"/>
              <a:buChar char="●"/>
            </a:pPr>
            <a:r>
              <a:rPr lang="en-GB" sz="1600">
                <a:solidFill>
                  <a:srgbClr val="CACACA"/>
                </a:solidFill>
              </a:rPr>
              <a:t>The numerical columns were binned to better classify the data</a:t>
            </a:r>
            <a:endParaRPr sz="1600">
              <a:solidFill>
                <a:srgbClr val="CACACA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00"/>
              <a:buChar char="●"/>
            </a:pPr>
            <a:r>
              <a:rPr lang="en-GB" sz="1600">
                <a:solidFill>
                  <a:srgbClr val="CACACA"/>
                </a:solidFill>
              </a:rPr>
              <a:t>Model train accuracy ~ 79.5%</a:t>
            </a:r>
            <a:endParaRPr sz="1600">
              <a:solidFill>
                <a:srgbClr val="CACACA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00"/>
              <a:buChar char="●"/>
            </a:pPr>
            <a:r>
              <a:rPr lang="en-GB" sz="1600">
                <a:solidFill>
                  <a:srgbClr val="CACACA"/>
                </a:solidFill>
              </a:rPr>
              <a:t>Model test accuracy ~ 80.5%</a:t>
            </a:r>
            <a:endParaRPr sz="1600">
              <a:solidFill>
                <a:srgbClr val="CACACA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00"/>
              <a:buChar char="●"/>
            </a:pPr>
            <a:r>
              <a:rPr lang="en-GB" sz="1600">
                <a:solidFill>
                  <a:srgbClr val="CACACA"/>
                </a:solidFill>
              </a:rPr>
              <a:t>Model F1 score ~ 0.87 (a measure of test accuracy)</a:t>
            </a:r>
            <a:endParaRPr sz="1600">
              <a:solidFill>
                <a:srgbClr val="CACACA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00"/>
              <a:buChar char="●"/>
            </a:pPr>
            <a:r>
              <a:rPr lang="en-GB" sz="1600">
                <a:solidFill>
                  <a:srgbClr val="CACACA"/>
                </a:solidFill>
              </a:rPr>
              <a:t>Strongest predictor – Type.of.Travel_Personal Travel (dummy variable created for Type.of.Travel having “Personal Travel”)</a:t>
            </a:r>
            <a:endParaRPr sz="1600">
              <a:solidFill>
                <a:srgbClr val="CACACA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00"/>
              <a:buChar char="●"/>
            </a:pPr>
            <a:r>
              <a:rPr lang="en-GB" sz="1600">
                <a:solidFill>
                  <a:srgbClr val="CACACA"/>
                </a:solidFill>
              </a:rPr>
              <a:t>Prediction of personal travel passengers as detractors ~ 86.4%</a:t>
            </a:r>
            <a:endParaRPr sz="1600">
              <a:solidFill>
                <a:srgbClr val="CACACA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00"/>
              <a:buChar char="●"/>
            </a:pPr>
            <a:r>
              <a:rPr b="1" lang="en-GB" sz="1600">
                <a:solidFill>
                  <a:srgbClr val="CACACA"/>
                </a:solidFill>
              </a:rPr>
              <a:t>Conclusion – Passengers with travel type as personal are and predicted to be detractors and the airline should focus more on them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</a:rPr>
              <a:t>Advanced Model 2 : </a:t>
            </a:r>
            <a:r>
              <a:rPr lang="en-GB" sz="2400">
                <a:solidFill>
                  <a:srgbClr val="FFFFFF"/>
                </a:solidFill>
              </a:rPr>
              <a:t>Exploratory Analysis – Personal Travel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Char char="●"/>
            </a:pPr>
            <a:r>
              <a:rPr lang="en-GB" sz="2000">
                <a:solidFill>
                  <a:srgbClr val="CACACA"/>
                </a:solidFill>
              </a:rPr>
              <a:t>Data with type of travel as “Personal Travel” was considered for association mapping – 3212 rows</a:t>
            </a:r>
            <a:endParaRPr sz="2000">
              <a:solidFill>
                <a:srgbClr val="CACACA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Char char="●"/>
            </a:pPr>
            <a:r>
              <a:rPr lang="en-GB" sz="2000">
                <a:solidFill>
                  <a:srgbClr val="CACACA"/>
                </a:solidFill>
              </a:rPr>
              <a:t>There seems to a weak association of gender and airline status</a:t>
            </a:r>
            <a:endParaRPr sz="2000">
              <a:solidFill>
                <a:srgbClr val="CACACA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Char char="●"/>
            </a:pPr>
            <a:r>
              <a:rPr lang="en-GB" sz="2000">
                <a:solidFill>
                  <a:srgbClr val="CACACA"/>
                </a:solidFill>
              </a:rPr>
              <a:t>Male passengers on airlines with status as “Silver” tend to be promoters</a:t>
            </a:r>
            <a:endParaRPr sz="2000">
              <a:solidFill>
                <a:srgbClr val="CACACA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Char char="●"/>
            </a:pPr>
            <a:r>
              <a:rPr lang="en-GB" sz="2000">
                <a:solidFill>
                  <a:srgbClr val="CACACA"/>
                </a:solidFill>
              </a:rPr>
              <a:t>Passengers on airlines with status as “Blue” tend to be detractors</a:t>
            </a:r>
            <a:endParaRPr sz="2000">
              <a:solidFill>
                <a:srgbClr val="CACACA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Char char="●"/>
            </a:pPr>
            <a:r>
              <a:rPr lang="en-GB" sz="2000">
                <a:solidFill>
                  <a:srgbClr val="CACACA"/>
                </a:solidFill>
              </a:rPr>
              <a:t>Results are similar to those found earlier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</a:rPr>
              <a:t>Advanced Model 2 : </a:t>
            </a:r>
            <a:r>
              <a:rPr lang="en-GB" sz="2400">
                <a:solidFill>
                  <a:srgbClr val="FFFFFF"/>
                </a:solidFill>
              </a:rPr>
              <a:t>Exploratory Analysis – Personal Travel, Blue Airline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Char char="●"/>
            </a:pPr>
            <a:r>
              <a:rPr lang="en-GB" sz="2000">
                <a:solidFill>
                  <a:srgbClr val="CACACA"/>
                </a:solidFill>
              </a:rPr>
              <a:t>Data with type of travel as “Personal Travel” and airline status as “Blue” was considered for association mapping – 2504 rows</a:t>
            </a:r>
            <a:endParaRPr sz="2000">
              <a:solidFill>
                <a:srgbClr val="CACACA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Char char="●"/>
            </a:pPr>
            <a:r>
              <a:rPr lang="en-GB" sz="2000">
                <a:solidFill>
                  <a:srgbClr val="CACACA"/>
                </a:solidFill>
              </a:rPr>
              <a:t>89.85% passengers are detractors</a:t>
            </a:r>
            <a:endParaRPr sz="2000">
              <a:solidFill>
                <a:srgbClr val="CACACA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Char char="●"/>
            </a:pPr>
            <a:r>
              <a:rPr lang="en-GB" sz="2000">
                <a:solidFill>
                  <a:srgbClr val="CACACA"/>
                </a:solidFill>
              </a:rPr>
              <a:t>There seems to a strong association of age and gender for promoters, and total frequent flyer accounts and gender for detractors</a:t>
            </a:r>
            <a:endParaRPr sz="2000">
              <a:solidFill>
                <a:srgbClr val="CACACA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Char char="●"/>
            </a:pPr>
            <a:r>
              <a:rPr lang="en-GB" sz="2000">
                <a:solidFill>
                  <a:srgbClr val="CACACA"/>
                </a:solidFill>
              </a:rPr>
              <a:t>Male passengers between the age of 30-45 tend to be promoters</a:t>
            </a:r>
            <a:endParaRPr sz="2000">
              <a:solidFill>
                <a:srgbClr val="CACACA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Char char="●"/>
            </a:pPr>
            <a:r>
              <a:rPr lang="en-GB" sz="2000">
                <a:solidFill>
                  <a:srgbClr val="CACACA"/>
                </a:solidFill>
              </a:rPr>
              <a:t>Female passengers with no frequent flyer accounts tend to be detractors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</a:rPr>
              <a:t>Advanced Model 2 : </a:t>
            </a:r>
            <a:r>
              <a:rPr lang="en-GB" sz="2400">
                <a:solidFill>
                  <a:srgbClr val="FFFFFF"/>
                </a:solidFill>
              </a:rPr>
              <a:t>Main Analysis – Personal Travel, Blue Airline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Char char="●"/>
            </a:pPr>
            <a:r>
              <a:rPr lang="en-GB" sz="1400">
                <a:solidFill>
                  <a:srgbClr val="CACACA"/>
                </a:solidFill>
              </a:rPr>
              <a:t>Only the columns which have a high association with each other were considered</a:t>
            </a:r>
            <a:endParaRPr sz="1400">
              <a:solidFill>
                <a:srgbClr val="CACACA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Char char="●"/>
            </a:pPr>
            <a:r>
              <a:rPr lang="en-GB" sz="1400">
                <a:solidFill>
                  <a:srgbClr val="CACACA"/>
                </a:solidFill>
              </a:rPr>
              <a:t>Age, Gender, Flight.Distance, Eating.and.Drinking.at.Airport, olong, Arrival.Delay.in.Minutes, Loyalty, Total.Freq.Flyer.Accts</a:t>
            </a:r>
            <a:endParaRPr sz="1400">
              <a:solidFill>
                <a:srgbClr val="CACACA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Char char="●"/>
            </a:pPr>
            <a:r>
              <a:rPr lang="en-GB" sz="1400">
                <a:solidFill>
                  <a:srgbClr val="CACACA"/>
                </a:solidFill>
              </a:rPr>
              <a:t>The numerical columns were binned to better classify the data</a:t>
            </a:r>
            <a:endParaRPr sz="1400">
              <a:solidFill>
                <a:srgbClr val="CACACA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Char char="●"/>
            </a:pPr>
            <a:r>
              <a:rPr lang="en-GB" sz="1400">
                <a:solidFill>
                  <a:srgbClr val="CACACA"/>
                </a:solidFill>
              </a:rPr>
              <a:t>Model train accuracy ~ 89.85% (not a good metric)</a:t>
            </a:r>
            <a:endParaRPr sz="1400">
              <a:solidFill>
                <a:srgbClr val="CACACA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Char char="●"/>
            </a:pPr>
            <a:r>
              <a:rPr lang="en-GB" sz="1400">
                <a:solidFill>
                  <a:srgbClr val="CACACA"/>
                </a:solidFill>
              </a:rPr>
              <a:t>Model test accuracy ~ 89.76% (not a good metric)</a:t>
            </a:r>
            <a:endParaRPr sz="1400">
              <a:solidFill>
                <a:srgbClr val="CACACA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Char char="●"/>
            </a:pPr>
            <a:r>
              <a:rPr lang="en-GB" sz="1400">
                <a:solidFill>
                  <a:srgbClr val="CACACA"/>
                </a:solidFill>
              </a:rPr>
              <a:t>Model F1 score – 0.95 (a measure of test accuracy)</a:t>
            </a:r>
            <a:endParaRPr sz="1400">
              <a:solidFill>
                <a:srgbClr val="CACACA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Char char="●"/>
            </a:pPr>
            <a:r>
              <a:rPr lang="en-GB" sz="1400">
                <a:solidFill>
                  <a:srgbClr val="CACACA"/>
                </a:solidFill>
              </a:rPr>
              <a:t>Strongest predictor – Gender_Male (dummy variable created for Gender “Male”)</a:t>
            </a:r>
            <a:endParaRPr sz="1400">
              <a:solidFill>
                <a:srgbClr val="CACACA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Char char="●"/>
            </a:pPr>
            <a:r>
              <a:rPr lang="en-GB" sz="1400">
                <a:solidFill>
                  <a:srgbClr val="CACACA"/>
                </a:solidFill>
              </a:rPr>
              <a:t>Prediction of female passengers as detractors ~ 99.25%</a:t>
            </a:r>
            <a:endParaRPr sz="1400">
              <a:solidFill>
                <a:srgbClr val="CACACA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Char char="●"/>
            </a:pPr>
            <a:r>
              <a:rPr b="1" lang="en-GB" sz="1400">
                <a:solidFill>
                  <a:srgbClr val="CACACA"/>
                </a:solidFill>
              </a:rPr>
              <a:t>Conclusion – Female passengers with travel type as personal and on airlines with status as Blue are and predicted to be detractors and the airline should focus more on them</a:t>
            </a:r>
            <a:endParaRPr b="1" sz="1400"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Business Problem?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Increase the net promoter score : Promoters - Detractors </a:t>
            </a:r>
            <a:endParaRPr sz="2400"/>
          </a:p>
          <a:p>
            <a:pPr indent="-381000" lvl="1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Promoters - Ratings &gt; 8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Passive - Ratings  7-8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Detractors - Ratings &lt; 7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</a:rPr>
              <a:t>Advanced Model 2 : </a:t>
            </a:r>
            <a:r>
              <a:rPr lang="en-GB" sz="2400">
                <a:solidFill>
                  <a:srgbClr val="FFFFFF"/>
                </a:solidFill>
              </a:rPr>
              <a:t>Overall Analysis Conclusions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50"/>
              <a:buChar char="●"/>
            </a:pPr>
            <a:r>
              <a:rPr lang="en-GB" sz="1650">
                <a:solidFill>
                  <a:srgbClr val="CACACA"/>
                </a:solidFill>
              </a:rPr>
              <a:t>The airline should focus on passengers with type of travel as personal</a:t>
            </a:r>
            <a:endParaRPr sz="1650">
              <a:solidFill>
                <a:srgbClr val="CACACA"/>
              </a:solidFill>
            </a:endParaRPr>
          </a:p>
          <a:p>
            <a:pPr indent="-333375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50"/>
              <a:buChar char="○"/>
            </a:pPr>
            <a:r>
              <a:rPr lang="en-GB" sz="1650">
                <a:solidFill>
                  <a:srgbClr val="CACACA"/>
                </a:solidFill>
              </a:rPr>
              <a:t>Percentage – 31.24% (significant)</a:t>
            </a:r>
            <a:endParaRPr sz="1650">
              <a:solidFill>
                <a:srgbClr val="CACACA"/>
              </a:solidFill>
            </a:endParaRPr>
          </a:p>
          <a:p>
            <a:pPr indent="-3492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900"/>
              <a:buChar char="○"/>
            </a:pPr>
            <a:r>
              <a:rPr lang="en-GB" sz="1650">
                <a:solidFill>
                  <a:srgbClr val="CACACA"/>
                </a:solidFill>
              </a:rPr>
              <a:t>Average rating – 5.28 (vs overall average 7.17)</a:t>
            </a:r>
            <a:endParaRPr sz="1650">
              <a:solidFill>
                <a:srgbClr val="CACACA"/>
              </a:solidFill>
            </a:endParaRPr>
          </a:p>
          <a:p>
            <a:pPr indent="-3492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900"/>
              <a:buChar char="○"/>
            </a:pPr>
            <a:r>
              <a:rPr lang="en-GB" sz="1650">
                <a:solidFill>
                  <a:srgbClr val="CACACA"/>
                </a:solidFill>
              </a:rPr>
              <a:t>Furthermore, they should focus more on the airlines with status as “Blue” in this category</a:t>
            </a:r>
            <a:endParaRPr sz="1650">
              <a:solidFill>
                <a:srgbClr val="CACACA"/>
              </a:solidFill>
            </a:endParaRPr>
          </a:p>
          <a:p>
            <a:pPr indent="-3492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900"/>
              <a:buChar char="■"/>
            </a:pPr>
            <a:r>
              <a:rPr lang="en-GB" sz="1650">
                <a:solidFill>
                  <a:srgbClr val="CACACA"/>
                </a:solidFill>
              </a:rPr>
              <a:t>Percentage – 24.35% (significant)</a:t>
            </a:r>
            <a:endParaRPr sz="1650">
              <a:solidFill>
                <a:srgbClr val="CACACA"/>
              </a:solidFill>
            </a:endParaRPr>
          </a:p>
          <a:p>
            <a:pPr indent="-3492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900"/>
              <a:buChar char="■"/>
            </a:pPr>
            <a:r>
              <a:rPr lang="en-GB" sz="1650">
                <a:solidFill>
                  <a:srgbClr val="CACACA"/>
                </a:solidFill>
              </a:rPr>
              <a:t>Average rating – 4.86 (vs overall average 7.17)</a:t>
            </a:r>
            <a:endParaRPr sz="1650">
              <a:solidFill>
                <a:srgbClr val="CACACA"/>
              </a:solidFill>
            </a:endParaRPr>
          </a:p>
          <a:p>
            <a:pPr indent="-3492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900"/>
              <a:buChar char="■"/>
            </a:pPr>
            <a:r>
              <a:rPr lang="en-GB" sz="1650">
                <a:solidFill>
                  <a:srgbClr val="CACACA"/>
                </a:solidFill>
              </a:rPr>
              <a:t>Furthermore, they should focus more on the female passengers in this category</a:t>
            </a:r>
            <a:endParaRPr sz="1650">
              <a:solidFill>
                <a:srgbClr val="CACACA"/>
              </a:solidFill>
            </a:endParaRPr>
          </a:p>
          <a:p>
            <a:pPr indent="-349250" lvl="3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900"/>
              <a:buChar char="●"/>
            </a:pPr>
            <a:r>
              <a:rPr lang="en-GB" sz="1650">
                <a:solidFill>
                  <a:srgbClr val="CACACA"/>
                </a:solidFill>
              </a:rPr>
              <a:t>Percentage – 15.7%</a:t>
            </a:r>
            <a:endParaRPr sz="1650">
              <a:solidFill>
                <a:srgbClr val="CACACA"/>
              </a:solidFill>
            </a:endParaRPr>
          </a:p>
          <a:p>
            <a:pPr indent="-349250" lvl="3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900"/>
              <a:buChar char="●"/>
            </a:pPr>
            <a:r>
              <a:rPr lang="en-GB" sz="1650">
                <a:solidFill>
                  <a:srgbClr val="CACACA"/>
                </a:solidFill>
              </a:rPr>
              <a:t>Average rating – 4.78 (vs overall average 7.17, overall female average 6.98)</a:t>
            </a:r>
            <a:endParaRPr sz="1650">
              <a:solidFill>
                <a:srgbClr val="CACACA"/>
              </a:solidFill>
            </a:endParaRPr>
          </a:p>
          <a:p>
            <a:pPr indent="-3333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50"/>
              <a:buChar char="●"/>
            </a:pPr>
            <a:r>
              <a:rPr lang="en-GB" sz="1650">
                <a:solidFill>
                  <a:srgbClr val="CACACA"/>
                </a:solidFill>
              </a:rPr>
              <a:t>No definite conclusions could be made about which factors most strongly affect the ratings</a:t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Text analyst</a:t>
            </a:r>
            <a:endParaRPr sz="3000"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ACACA"/>
                </a:solidFill>
              </a:rPr>
              <a:t>Summary about  free text</a:t>
            </a:r>
            <a:endParaRPr b="1" sz="1800"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 sz="1800">
                <a:solidFill>
                  <a:srgbClr val="CACACA"/>
                </a:solidFill>
              </a:rPr>
              <a:t>265 Comments</a:t>
            </a:r>
            <a:endParaRPr sz="1800"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 sz="1800">
                <a:solidFill>
                  <a:srgbClr val="CACACA"/>
                </a:solidFill>
              </a:rPr>
              <a:t>7500 words</a:t>
            </a:r>
            <a:endParaRPr sz="1800"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 sz="1800">
                <a:solidFill>
                  <a:srgbClr val="CACACA"/>
                </a:solidFill>
              </a:rPr>
              <a:t>2091 positive words</a:t>
            </a:r>
            <a:endParaRPr sz="1800"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 sz="1800">
                <a:solidFill>
                  <a:srgbClr val="CACACA"/>
                </a:solidFill>
              </a:rPr>
              <a:t>2091 negative words</a:t>
            </a:r>
            <a:endParaRPr sz="18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625" y="1389600"/>
            <a:ext cx="3561250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Text analyst</a:t>
            </a:r>
            <a:r>
              <a:rPr lang="en-GB">
                <a:solidFill>
                  <a:srgbClr val="FFFFFF"/>
                </a:solidFill>
              </a:rPr>
              <a:t> 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ACACA"/>
                </a:solidFill>
              </a:rPr>
              <a:t>Positive words</a:t>
            </a:r>
            <a:endParaRPr b="1" sz="1800"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 sz="1800">
                <a:solidFill>
                  <a:srgbClr val="CACACA"/>
                </a:solidFill>
              </a:rPr>
              <a:t>Friendly</a:t>
            </a:r>
            <a:endParaRPr sz="1800"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 sz="1800">
                <a:solidFill>
                  <a:srgbClr val="CACACA"/>
                </a:solidFill>
              </a:rPr>
              <a:t>Reasonable</a:t>
            </a:r>
            <a:endParaRPr sz="1800"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 sz="1800">
                <a:solidFill>
                  <a:srgbClr val="CACACA"/>
                </a:solidFill>
              </a:rPr>
              <a:t>Comfortable  </a:t>
            </a:r>
            <a:endParaRPr sz="18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ACACA"/>
                </a:solidFill>
              </a:rPr>
              <a:t>Negative words</a:t>
            </a:r>
            <a:endParaRPr b="1" sz="1800"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 sz="1800">
                <a:solidFill>
                  <a:srgbClr val="CACACA"/>
                </a:solidFill>
              </a:rPr>
              <a:t>Delayed, delay, delays</a:t>
            </a:r>
            <a:endParaRPr sz="1800"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 sz="1800">
                <a:solidFill>
                  <a:srgbClr val="CACACA"/>
                </a:solidFill>
              </a:rPr>
              <a:t>Cramped</a:t>
            </a:r>
            <a:endParaRPr sz="1800"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 sz="1800">
                <a:solidFill>
                  <a:srgbClr val="CACACA"/>
                </a:solidFill>
              </a:rPr>
              <a:t>Frozen , cold</a:t>
            </a:r>
            <a:endParaRPr sz="18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375" y="1444993"/>
            <a:ext cx="4775525" cy="273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Text analyst </a:t>
            </a:r>
            <a:endParaRPr sz="3000"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389600"/>
            <a:ext cx="2964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ACACA"/>
                </a:solidFill>
              </a:rPr>
              <a:t>Items are often mentioned by our customers</a:t>
            </a:r>
            <a:endParaRPr b="1" sz="1800"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 sz="1800">
                <a:solidFill>
                  <a:srgbClr val="CACACA"/>
                </a:solidFill>
              </a:rPr>
              <a:t>Service</a:t>
            </a:r>
            <a:endParaRPr sz="1800"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 sz="1800">
                <a:solidFill>
                  <a:srgbClr val="CACACA"/>
                </a:solidFill>
              </a:rPr>
              <a:t>Seats</a:t>
            </a:r>
            <a:endParaRPr sz="1800"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 sz="1800">
                <a:solidFill>
                  <a:srgbClr val="CACACA"/>
                </a:solidFill>
              </a:rPr>
              <a:t>Time</a:t>
            </a:r>
            <a:endParaRPr sz="1800"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 sz="1800">
                <a:solidFill>
                  <a:srgbClr val="CACACA"/>
                </a:solidFill>
              </a:rPr>
              <a:t>Food</a:t>
            </a:r>
            <a:endParaRPr sz="1800">
              <a:solidFill>
                <a:srgbClr val="CACAC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-GB" sz="1800">
                <a:solidFill>
                  <a:srgbClr val="CACACA"/>
                </a:solidFill>
              </a:rPr>
              <a:t>Luggage</a:t>
            </a:r>
            <a:endParaRPr sz="1800">
              <a:solidFill>
                <a:srgbClr val="CACACA"/>
              </a:solidFill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100" y="1418724"/>
            <a:ext cx="2964600" cy="30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Actionable Insights 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Improving quality of service for passengers with airline status blue and price sensitivity 1 with promotional offers / discounts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Old people with flight delays tend to give bad ratings. Increasing comfort level for them by establishing infrastructure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Improving inflight service quality to personal travelers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Shopping discounts for female customers traveling with top 3 airline partners might increase the ratings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From sentiment analysis it is evident that customers are concerned about time, food and luggage. Providing more food options inflight and free check-in luggage will increase number of promoters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to the Business Problem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 Analysis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Identifying significant Parameters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Slicing data and creating multiple data sets for further analysis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Advanced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Subsets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Texas state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Top 3 airlines partners based on Number of instances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Cheapseats Airlines Inc.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Sigma Airlines Inc.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Northwest Business Airlines Inc.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Category of customers as Personal Travel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Airline Status as Blue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4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Analysis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72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Percentage frequency of Airline Partners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425" y="1209150"/>
            <a:ext cx="5399074" cy="39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Percentage frequency of Type of Travel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625" y="1182525"/>
            <a:ext cx="524350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Percentage Frequency of Airline Status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75" y="1120550"/>
            <a:ext cx="524350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Proportion of detractors in each origin state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388" y="1157075"/>
            <a:ext cx="501921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Analysing travelers from Texas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travelers: 901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Detractors: 564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Focus: Airline status, Gender, Price sensitivity, Type of travel,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Insights from association rule analysis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Major detractors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Airline status: Blue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Type of travel: Personal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