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handoutMasterIdLst>
    <p:handoutMasterId r:id="rId24"/>
  </p:handoutMasterIdLst>
  <p:sldIdLst>
    <p:sldId id="256" r:id="rId2"/>
    <p:sldId id="313" r:id="rId3"/>
    <p:sldId id="312" r:id="rId4"/>
    <p:sldId id="311" r:id="rId5"/>
    <p:sldId id="314" r:id="rId6"/>
    <p:sldId id="315" r:id="rId7"/>
    <p:sldId id="316" r:id="rId8"/>
    <p:sldId id="317" r:id="rId9"/>
    <p:sldId id="318" r:id="rId10"/>
    <p:sldId id="319" r:id="rId11"/>
    <p:sldId id="320" r:id="rId12"/>
    <p:sldId id="321" r:id="rId13"/>
    <p:sldId id="322" r:id="rId14"/>
    <p:sldId id="323" r:id="rId15"/>
    <p:sldId id="324" r:id="rId16"/>
    <p:sldId id="325" r:id="rId17"/>
    <p:sldId id="327" r:id="rId18"/>
    <p:sldId id="331" r:id="rId19"/>
    <p:sldId id="329" r:id="rId20"/>
    <p:sldId id="328" r:id="rId21"/>
    <p:sldId id="29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stin Dean" initials="JD" lastIdx="4" clrIdx="0">
    <p:extLst>
      <p:ext uri="{19B8F6BF-5375-455C-9EA6-DF929625EA0E}">
        <p15:presenceInfo xmlns:p15="http://schemas.microsoft.com/office/powerpoint/2012/main" userId="S::jdean@theadditiveagency.com::48d7c856-aa91-4f9a-9c9d-c7de74b978a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6900"/>
    <a:srgbClr val="707780"/>
    <a:srgbClr val="D74100"/>
    <a:srgbClr val="000000"/>
    <a:srgbClr val="404040"/>
    <a:srgbClr val="6D777E"/>
    <a:srgbClr val="F768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0A1B5D5-9B99-4C35-A422-299274C87663}">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75"/>
    <p:restoredTop sz="96327"/>
  </p:normalViewPr>
  <p:slideViewPr>
    <p:cSldViewPr snapToGrid="0" snapToObjects="1">
      <p:cViewPr varScale="1">
        <p:scale>
          <a:sx n="123" d="100"/>
          <a:sy n="123" d="100"/>
        </p:scale>
        <p:origin x="1056" y="192"/>
      </p:cViewPr>
      <p:guideLst/>
    </p:cSldViewPr>
  </p:slideViewPr>
  <p:outlineViewPr>
    <p:cViewPr>
      <p:scale>
        <a:sx n="33" d="100"/>
        <a:sy n="33" d="100"/>
      </p:scale>
      <p:origin x="0" y="-1272"/>
    </p:cViewPr>
  </p:outlineViewPr>
  <p:notesTextViewPr>
    <p:cViewPr>
      <p:scale>
        <a:sx n="1" d="1"/>
        <a:sy n="1" d="1"/>
      </p:scale>
      <p:origin x="0" y="0"/>
    </p:cViewPr>
  </p:notesTextViewPr>
  <p:sorterViewPr>
    <p:cViewPr>
      <p:scale>
        <a:sx n="152" d="100"/>
        <a:sy n="152" d="100"/>
      </p:scale>
      <p:origin x="0" y="0"/>
    </p:cViewPr>
  </p:sorterViewPr>
  <p:notesViewPr>
    <p:cSldViewPr snapToGrid="0" snapToObjects="1">
      <p:cViewPr varScale="1">
        <p:scale>
          <a:sx n="114" d="100"/>
          <a:sy n="114" d="100"/>
        </p:scale>
        <p:origin x="3544"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C01379A-EF37-704C-8538-D0F73F424FA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a:extLst>
              <a:ext uri="{FF2B5EF4-FFF2-40B4-BE49-F238E27FC236}">
                <a16:creationId xmlns:a16="http://schemas.microsoft.com/office/drawing/2014/main" id="{2C2CBE97-3D0C-5045-9FE9-7F95CA6BE3F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BCE2166-158B-7043-BC3D-862E3961CD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C20385E-9AEC-AE4B-9F29-034FFD6546A1}" type="slidenum">
              <a:rPr lang="en-US" smtClean="0"/>
              <a:t>‹#›</a:t>
            </a:fld>
            <a:endParaRPr lang="en-US"/>
          </a:p>
        </p:txBody>
      </p:sp>
      <p:sp>
        <p:nvSpPr>
          <p:cNvPr id="6" name="Date Placeholder 5">
            <a:extLst>
              <a:ext uri="{FF2B5EF4-FFF2-40B4-BE49-F238E27FC236}">
                <a16:creationId xmlns:a16="http://schemas.microsoft.com/office/drawing/2014/main" id="{37B6664E-7B47-9F48-A0F4-96D7B082EC9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EE0C87-C4B2-804D-A271-30F16C3C06F1}" type="datetimeFigureOut">
              <a:rPr lang="en-US" smtClean="0"/>
              <a:t>11/24/20</a:t>
            </a:fld>
            <a:endParaRPr lang="en-US"/>
          </a:p>
        </p:txBody>
      </p:sp>
    </p:spTree>
    <p:extLst>
      <p:ext uri="{BB962C8B-B14F-4D97-AF65-F5344CB8AC3E}">
        <p14:creationId xmlns:p14="http://schemas.microsoft.com/office/powerpoint/2010/main" val="30242547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D088AB-38D9-574D-9FE4-C1ABD659377A}" type="datetimeFigureOut">
              <a:rPr lang="en-US" smtClean="0"/>
              <a:t>11/24/20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C9CC7F-D7FD-7142-9894-9CD0A54CFBFA}" type="slidenum">
              <a:rPr lang="en-US" smtClean="0"/>
              <a:t>‹#›</a:t>
            </a:fld>
            <a:endParaRPr lang="en-US"/>
          </a:p>
        </p:txBody>
      </p:sp>
    </p:spTree>
    <p:extLst>
      <p:ext uri="{BB962C8B-B14F-4D97-AF65-F5344CB8AC3E}">
        <p14:creationId xmlns:p14="http://schemas.microsoft.com/office/powerpoint/2010/main" val="42921724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C9CC7F-D7FD-7142-9894-9CD0A54CFBFA}" type="slidenum">
              <a:rPr lang="en-US" smtClean="0"/>
              <a:t>2</a:t>
            </a:fld>
            <a:endParaRPr lang="en-US"/>
          </a:p>
        </p:txBody>
      </p:sp>
    </p:spTree>
    <p:extLst>
      <p:ext uri="{BB962C8B-B14F-4D97-AF65-F5344CB8AC3E}">
        <p14:creationId xmlns:p14="http://schemas.microsoft.com/office/powerpoint/2010/main" val="25937304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C9CC7F-D7FD-7142-9894-9CD0A54CFBFA}" type="slidenum">
              <a:rPr lang="en-US" smtClean="0"/>
              <a:t>11</a:t>
            </a:fld>
            <a:endParaRPr lang="en-US"/>
          </a:p>
        </p:txBody>
      </p:sp>
    </p:spTree>
    <p:extLst>
      <p:ext uri="{BB962C8B-B14F-4D97-AF65-F5344CB8AC3E}">
        <p14:creationId xmlns:p14="http://schemas.microsoft.com/office/powerpoint/2010/main" val="29652815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C9CC7F-D7FD-7142-9894-9CD0A54CFBFA}" type="slidenum">
              <a:rPr lang="en-US" smtClean="0"/>
              <a:t>12</a:t>
            </a:fld>
            <a:endParaRPr lang="en-US"/>
          </a:p>
        </p:txBody>
      </p:sp>
    </p:spTree>
    <p:extLst>
      <p:ext uri="{BB962C8B-B14F-4D97-AF65-F5344CB8AC3E}">
        <p14:creationId xmlns:p14="http://schemas.microsoft.com/office/powerpoint/2010/main" val="6779209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C9CC7F-D7FD-7142-9894-9CD0A54CFBFA}" type="slidenum">
              <a:rPr lang="en-US" smtClean="0"/>
              <a:t>13</a:t>
            </a:fld>
            <a:endParaRPr lang="en-US"/>
          </a:p>
        </p:txBody>
      </p:sp>
    </p:spTree>
    <p:extLst>
      <p:ext uri="{BB962C8B-B14F-4D97-AF65-F5344CB8AC3E}">
        <p14:creationId xmlns:p14="http://schemas.microsoft.com/office/powerpoint/2010/main" val="39678287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C9CC7F-D7FD-7142-9894-9CD0A54CFBFA}" type="slidenum">
              <a:rPr lang="en-US" smtClean="0"/>
              <a:t>14</a:t>
            </a:fld>
            <a:endParaRPr lang="en-US"/>
          </a:p>
        </p:txBody>
      </p:sp>
    </p:spTree>
    <p:extLst>
      <p:ext uri="{BB962C8B-B14F-4D97-AF65-F5344CB8AC3E}">
        <p14:creationId xmlns:p14="http://schemas.microsoft.com/office/powerpoint/2010/main" val="30826618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C9CC7F-D7FD-7142-9894-9CD0A54CFBFA}" type="slidenum">
              <a:rPr lang="en-US" smtClean="0"/>
              <a:t>15</a:t>
            </a:fld>
            <a:endParaRPr lang="en-US"/>
          </a:p>
        </p:txBody>
      </p:sp>
    </p:spTree>
    <p:extLst>
      <p:ext uri="{BB962C8B-B14F-4D97-AF65-F5344CB8AC3E}">
        <p14:creationId xmlns:p14="http://schemas.microsoft.com/office/powerpoint/2010/main" val="20703937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C9CC7F-D7FD-7142-9894-9CD0A54CFBFA}" type="slidenum">
              <a:rPr lang="en-US" smtClean="0"/>
              <a:t>16</a:t>
            </a:fld>
            <a:endParaRPr lang="en-US"/>
          </a:p>
        </p:txBody>
      </p:sp>
    </p:spTree>
    <p:extLst>
      <p:ext uri="{BB962C8B-B14F-4D97-AF65-F5344CB8AC3E}">
        <p14:creationId xmlns:p14="http://schemas.microsoft.com/office/powerpoint/2010/main" val="11258371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C9CC7F-D7FD-7142-9894-9CD0A54CFBFA}" type="slidenum">
              <a:rPr lang="en-US" smtClean="0"/>
              <a:t>17</a:t>
            </a:fld>
            <a:endParaRPr lang="en-US"/>
          </a:p>
        </p:txBody>
      </p:sp>
    </p:spTree>
    <p:extLst>
      <p:ext uri="{BB962C8B-B14F-4D97-AF65-F5344CB8AC3E}">
        <p14:creationId xmlns:p14="http://schemas.microsoft.com/office/powerpoint/2010/main" val="12622172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C9CC7F-D7FD-7142-9894-9CD0A54CFBFA}" type="slidenum">
              <a:rPr lang="en-US" smtClean="0"/>
              <a:t>18</a:t>
            </a:fld>
            <a:endParaRPr lang="en-US"/>
          </a:p>
        </p:txBody>
      </p:sp>
    </p:spTree>
    <p:extLst>
      <p:ext uri="{BB962C8B-B14F-4D97-AF65-F5344CB8AC3E}">
        <p14:creationId xmlns:p14="http://schemas.microsoft.com/office/powerpoint/2010/main" val="41217622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C9CC7F-D7FD-7142-9894-9CD0A54CFBFA}" type="slidenum">
              <a:rPr lang="en-US" smtClean="0"/>
              <a:t>19</a:t>
            </a:fld>
            <a:endParaRPr lang="en-US"/>
          </a:p>
        </p:txBody>
      </p:sp>
    </p:spTree>
    <p:extLst>
      <p:ext uri="{BB962C8B-B14F-4D97-AF65-F5344CB8AC3E}">
        <p14:creationId xmlns:p14="http://schemas.microsoft.com/office/powerpoint/2010/main" val="38278201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C9CC7F-D7FD-7142-9894-9CD0A54CFBFA}" type="slidenum">
              <a:rPr lang="en-US" smtClean="0"/>
              <a:t>20</a:t>
            </a:fld>
            <a:endParaRPr lang="en-US"/>
          </a:p>
        </p:txBody>
      </p:sp>
    </p:spTree>
    <p:extLst>
      <p:ext uri="{BB962C8B-B14F-4D97-AF65-F5344CB8AC3E}">
        <p14:creationId xmlns:p14="http://schemas.microsoft.com/office/powerpoint/2010/main" val="2456716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C9CC7F-D7FD-7142-9894-9CD0A54CFBFA}" type="slidenum">
              <a:rPr lang="en-US" smtClean="0"/>
              <a:t>3</a:t>
            </a:fld>
            <a:endParaRPr lang="en-US"/>
          </a:p>
        </p:txBody>
      </p:sp>
    </p:spTree>
    <p:extLst>
      <p:ext uri="{BB962C8B-B14F-4D97-AF65-F5344CB8AC3E}">
        <p14:creationId xmlns:p14="http://schemas.microsoft.com/office/powerpoint/2010/main" val="9620566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C9CC7F-D7FD-7142-9894-9CD0A54CFBFA}" type="slidenum">
              <a:rPr lang="en-US" smtClean="0"/>
              <a:t>4</a:t>
            </a:fld>
            <a:endParaRPr lang="en-US"/>
          </a:p>
        </p:txBody>
      </p:sp>
    </p:spTree>
    <p:extLst>
      <p:ext uri="{BB962C8B-B14F-4D97-AF65-F5344CB8AC3E}">
        <p14:creationId xmlns:p14="http://schemas.microsoft.com/office/powerpoint/2010/main" val="937395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C9CC7F-D7FD-7142-9894-9CD0A54CFBFA}" type="slidenum">
              <a:rPr lang="en-US" smtClean="0"/>
              <a:t>5</a:t>
            </a:fld>
            <a:endParaRPr lang="en-US"/>
          </a:p>
        </p:txBody>
      </p:sp>
    </p:spTree>
    <p:extLst>
      <p:ext uri="{BB962C8B-B14F-4D97-AF65-F5344CB8AC3E}">
        <p14:creationId xmlns:p14="http://schemas.microsoft.com/office/powerpoint/2010/main" val="9915705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C9CC7F-D7FD-7142-9894-9CD0A54CFBFA}" type="slidenum">
              <a:rPr lang="en-US" smtClean="0"/>
              <a:t>6</a:t>
            </a:fld>
            <a:endParaRPr lang="en-US"/>
          </a:p>
        </p:txBody>
      </p:sp>
    </p:spTree>
    <p:extLst>
      <p:ext uri="{BB962C8B-B14F-4D97-AF65-F5344CB8AC3E}">
        <p14:creationId xmlns:p14="http://schemas.microsoft.com/office/powerpoint/2010/main" val="38638896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C9CC7F-D7FD-7142-9894-9CD0A54CFBFA}" type="slidenum">
              <a:rPr lang="en-US" smtClean="0"/>
              <a:t>7</a:t>
            </a:fld>
            <a:endParaRPr lang="en-US"/>
          </a:p>
        </p:txBody>
      </p:sp>
    </p:spTree>
    <p:extLst>
      <p:ext uri="{BB962C8B-B14F-4D97-AF65-F5344CB8AC3E}">
        <p14:creationId xmlns:p14="http://schemas.microsoft.com/office/powerpoint/2010/main" val="18606862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C9CC7F-D7FD-7142-9894-9CD0A54CFBFA}" type="slidenum">
              <a:rPr lang="en-US" smtClean="0"/>
              <a:t>8</a:t>
            </a:fld>
            <a:endParaRPr lang="en-US"/>
          </a:p>
        </p:txBody>
      </p:sp>
    </p:spTree>
    <p:extLst>
      <p:ext uri="{BB962C8B-B14F-4D97-AF65-F5344CB8AC3E}">
        <p14:creationId xmlns:p14="http://schemas.microsoft.com/office/powerpoint/2010/main" val="2759526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C9CC7F-D7FD-7142-9894-9CD0A54CFBFA}" type="slidenum">
              <a:rPr lang="en-US" smtClean="0"/>
              <a:t>9</a:t>
            </a:fld>
            <a:endParaRPr lang="en-US"/>
          </a:p>
        </p:txBody>
      </p:sp>
    </p:spTree>
    <p:extLst>
      <p:ext uri="{BB962C8B-B14F-4D97-AF65-F5344CB8AC3E}">
        <p14:creationId xmlns:p14="http://schemas.microsoft.com/office/powerpoint/2010/main" val="3196349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C9CC7F-D7FD-7142-9894-9CD0A54CFBFA}" type="slidenum">
              <a:rPr lang="en-US" smtClean="0"/>
              <a:t>10</a:t>
            </a:fld>
            <a:endParaRPr lang="en-US"/>
          </a:p>
        </p:txBody>
      </p:sp>
    </p:spTree>
    <p:extLst>
      <p:ext uri="{BB962C8B-B14F-4D97-AF65-F5344CB8AC3E}">
        <p14:creationId xmlns:p14="http://schemas.microsoft.com/office/powerpoint/2010/main" val="13484620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with Block S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D7C3A-EF0B-4240-8101-CB6524BBA48C}"/>
              </a:ext>
            </a:extLst>
          </p:cNvPr>
          <p:cNvSpPr>
            <a:spLocks noGrp="1"/>
          </p:cNvSpPr>
          <p:nvPr>
            <p:ph type="ctrTitle"/>
          </p:nvPr>
        </p:nvSpPr>
        <p:spPr>
          <a:xfrm>
            <a:off x="731520" y="1879447"/>
            <a:ext cx="6583680" cy="2387600"/>
          </a:xfrm>
          <a:prstGeom prst="rect">
            <a:avLst/>
          </a:prstGeom>
        </p:spPr>
        <p:txBody>
          <a:bodyPr anchor="b">
            <a:normAutofit/>
          </a:bodyPr>
          <a:lstStyle>
            <a:lvl1pPr algn="l">
              <a:defRPr sz="4800"/>
            </a:lvl1pPr>
          </a:lstStyle>
          <a:p>
            <a:r>
              <a:rPr lang="en-US" dirty="0"/>
              <a:t>Click to edit Master title style</a:t>
            </a:r>
          </a:p>
        </p:txBody>
      </p:sp>
      <p:sp>
        <p:nvSpPr>
          <p:cNvPr id="3" name="Subtitle 2">
            <a:extLst>
              <a:ext uri="{FF2B5EF4-FFF2-40B4-BE49-F238E27FC236}">
                <a16:creationId xmlns:a16="http://schemas.microsoft.com/office/drawing/2014/main" id="{D1FAD06B-ADEF-9846-AB81-A4E3AE9CC54A}"/>
              </a:ext>
            </a:extLst>
          </p:cNvPr>
          <p:cNvSpPr>
            <a:spLocks noGrp="1"/>
          </p:cNvSpPr>
          <p:nvPr>
            <p:ph type="subTitle" idx="1"/>
          </p:nvPr>
        </p:nvSpPr>
        <p:spPr>
          <a:xfrm>
            <a:off x="731520" y="4975122"/>
            <a:ext cx="6583680" cy="1039761"/>
          </a:xfrm>
          <a:prstGeom prst="rect">
            <a:avLst/>
          </a:prstGeom>
        </p:spPr>
        <p:txBody>
          <a:bodyPr/>
          <a:lstStyle>
            <a:lvl1pPr marL="0" indent="0" algn="l">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Picture 4" descr="Large orange blocky &quot;S&quot; placed on the bottom right corner of the slide. " title="Syracuse University Block S">
            <a:extLst>
              <a:ext uri="{FF2B5EF4-FFF2-40B4-BE49-F238E27FC236}">
                <a16:creationId xmlns:a16="http://schemas.microsoft.com/office/drawing/2014/main" id="{D1E18515-35BE-7644-8158-2284E6C0A6F3}"/>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t="-52" r="11376" b="6722"/>
          <a:stretch/>
        </p:blipFill>
        <p:spPr>
          <a:xfrm>
            <a:off x="7772400" y="457200"/>
            <a:ext cx="4416552" cy="6400800"/>
          </a:xfrm>
          <a:prstGeom prst="rect">
            <a:avLst/>
          </a:prstGeom>
        </p:spPr>
      </p:pic>
      <p:pic>
        <p:nvPicPr>
          <p:cNvPr id="5" name="Picture 4">
            <a:extLst>
              <a:ext uri="{FF2B5EF4-FFF2-40B4-BE49-F238E27FC236}">
                <a16:creationId xmlns:a16="http://schemas.microsoft.com/office/drawing/2014/main" id="{0CC37F1B-5402-D24E-BDD9-19744A2730F5}"/>
              </a:ext>
            </a:extLst>
          </p:cNvPr>
          <p:cNvPicPr>
            <a:picLocks noChangeAspect="1"/>
          </p:cNvPicPr>
          <p:nvPr userDrawn="1"/>
        </p:nvPicPr>
        <p:blipFill>
          <a:blip r:embed="rId3"/>
          <a:stretch>
            <a:fillRect/>
          </a:stretch>
        </p:blipFill>
        <p:spPr>
          <a:xfrm>
            <a:off x="740665" y="457200"/>
            <a:ext cx="3300983" cy="972344"/>
          </a:xfrm>
          <a:prstGeom prst="rect">
            <a:avLst/>
          </a:prstGeom>
        </p:spPr>
      </p:pic>
    </p:spTree>
    <p:extLst>
      <p:ext uri="{BB962C8B-B14F-4D97-AF65-F5344CB8AC3E}">
        <p14:creationId xmlns:p14="http://schemas.microsoft.com/office/powerpoint/2010/main" val="3842758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Only">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F2A658F-CD0B-4645-8298-83CE8302ACB7}"/>
              </a:ext>
            </a:extLst>
          </p:cNvPr>
          <p:cNvSpPr>
            <a:spLocks noGrp="1"/>
          </p:cNvSpPr>
          <p:nvPr>
            <p:ph type="title"/>
          </p:nvPr>
        </p:nvSpPr>
        <p:spPr/>
        <p:txBody>
          <a:bodyPr/>
          <a:lstStyle/>
          <a:p>
            <a:r>
              <a:rPr lang="en-US" dirty="0"/>
              <a:t>Click to edit Master title style</a:t>
            </a:r>
          </a:p>
        </p:txBody>
      </p:sp>
      <p:sp>
        <p:nvSpPr>
          <p:cNvPr id="11" name="Picture Placeholder 2">
            <a:extLst>
              <a:ext uri="{FF2B5EF4-FFF2-40B4-BE49-F238E27FC236}">
                <a16:creationId xmlns:a16="http://schemas.microsoft.com/office/drawing/2014/main" id="{0D1DCB07-D8B9-C74E-BA30-F4E3DA9511DA}"/>
              </a:ext>
            </a:extLst>
          </p:cNvPr>
          <p:cNvSpPr>
            <a:spLocks noGrp="1"/>
          </p:cNvSpPr>
          <p:nvPr>
            <p:ph type="pic" sz="quarter" idx="10"/>
          </p:nvPr>
        </p:nvSpPr>
        <p:spPr>
          <a:xfrm>
            <a:off x="0" y="2070101"/>
            <a:ext cx="12192000" cy="4787899"/>
          </a:xfrm>
        </p:spPr>
        <p:txBody>
          <a:bodyPr/>
          <a:lstStyle>
            <a:lvl1pPr marL="0" indent="0">
              <a:buNone/>
              <a:defRPr/>
            </a:lvl1pPr>
          </a:lstStyle>
          <a:p>
            <a:endParaRPr lang="en-US" dirty="0"/>
          </a:p>
        </p:txBody>
      </p:sp>
    </p:spTree>
    <p:extLst>
      <p:ext uri="{BB962C8B-B14F-4D97-AF65-F5344CB8AC3E}">
        <p14:creationId xmlns:p14="http://schemas.microsoft.com/office/powerpoint/2010/main" val="3010558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ideo Only">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F2A658F-CD0B-4645-8298-83CE8302ACB7}"/>
              </a:ext>
            </a:extLst>
          </p:cNvPr>
          <p:cNvSpPr>
            <a:spLocks noGrp="1"/>
          </p:cNvSpPr>
          <p:nvPr>
            <p:ph type="title"/>
          </p:nvPr>
        </p:nvSpPr>
        <p:spPr/>
        <p:txBody>
          <a:bodyPr/>
          <a:lstStyle/>
          <a:p>
            <a:r>
              <a:rPr lang="en-US" dirty="0"/>
              <a:t>Click to edit Master title style</a:t>
            </a:r>
          </a:p>
        </p:txBody>
      </p:sp>
      <p:sp>
        <p:nvSpPr>
          <p:cNvPr id="6" name="Media Placeholder 5">
            <a:extLst>
              <a:ext uri="{FF2B5EF4-FFF2-40B4-BE49-F238E27FC236}">
                <a16:creationId xmlns:a16="http://schemas.microsoft.com/office/drawing/2014/main" id="{1A0E5592-B147-6B40-9412-1EE667F6FFA4}"/>
              </a:ext>
            </a:extLst>
          </p:cNvPr>
          <p:cNvSpPr>
            <a:spLocks noGrp="1"/>
          </p:cNvSpPr>
          <p:nvPr>
            <p:ph type="media" sz="quarter" idx="11" hasCustomPrompt="1"/>
          </p:nvPr>
        </p:nvSpPr>
        <p:spPr>
          <a:xfrm>
            <a:off x="0" y="2070100"/>
            <a:ext cx="12192000" cy="4787900"/>
          </a:xfrm>
        </p:spPr>
        <p:txBody>
          <a:bodyPr/>
          <a:lstStyle>
            <a:lvl1pPr marL="0" indent="0">
              <a:buNone/>
              <a:defRPr/>
            </a:lvl1pPr>
          </a:lstStyle>
          <a:p>
            <a:r>
              <a:rPr lang="en-US" dirty="0"/>
              <a:t>Video</a:t>
            </a:r>
          </a:p>
        </p:txBody>
      </p:sp>
    </p:spTree>
    <p:extLst>
      <p:ext uri="{BB962C8B-B14F-4D97-AF65-F5344CB8AC3E}">
        <p14:creationId xmlns:p14="http://schemas.microsoft.com/office/powerpoint/2010/main" val="35195771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8A667-DD05-564E-B57D-77CECB3AE44E}"/>
              </a:ext>
            </a:extLst>
          </p:cNvPr>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4555991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01000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ection with Photo (Orang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B9ABE-199D-114A-BD4B-8AB0CAAC2A43}"/>
              </a:ext>
            </a:extLst>
          </p:cNvPr>
          <p:cNvSpPr>
            <a:spLocks noGrp="1"/>
          </p:cNvSpPr>
          <p:nvPr>
            <p:ph type="title"/>
          </p:nvPr>
        </p:nvSpPr>
        <p:spPr>
          <a:xfrm>
            <a:off x="704031" y="1060809"/>
            <a:ext cx="5224821" cy="2852737"/>
          </a:xfrm>
          <a:prstGeom prst="rect">
            <a:avLst/>
          </a:prstGeom>
        </p:spPr>
        <p:txBody>
          <a:bodyPr anchor="b">
            <a:normAutofit/>
          </a:bodyPr>
          <a:lstStyle>
            <a:lvl1pPr>
              <a:defRPr sz="4800">
                <a:solidFill>
                  <a:schemeClr val="tx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6159A87B-9450-B342-898B-1B56515C9D04}"/>
              </a:ext>
            </a:extLst>
          </p:cNvPr>
          <p:cNvSpPr>
            <a:spLocks noGrp="1"/>
          </p:cNvSpPr>
          <p:nvPr>
            <p:ph type="body" idx="1"/>
          </p:nvPr>
        </p:nvSpPr>
        <p:spPr>
          <a:xfrm>
            <a:off x="704088" y="4114800"/>
            <a:ext cx="5224821" cy="1500187"/>
          </a:xfrm>
          <a:prstGeom prst="rect">
            <a:avLst/>
          </a:prstGeom>
        </p:spPr>
        <p:txBody>
          <a:bodyPr>
            <a:normAutofit/>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8" name="Picture Placeholder 3">
            <a:extLst>
              <a:ext uri="{FF2B5EF4-FFF2-40B4-BE49-F238E27FC236}">
                <a16:creationId xmlns:a16="http://schemas.microsoft.com/office/drawing/2014/main" id="{0816FEDB-1838-C944-A3FD-F00975D579E6}"/>
              </a:ext>
            </a:extLst>
          </p:cNvPr>
          <p:cNvSpPr>
            <a:spLocks noGrp="1"/>
          </p:cNvSpPr>
          <p:nvPr>
            <p:ph type="pic" sz="quarter" idx="10"/>
          </p:nvPr>
        </p:nvSpPr>
        <p:spPr>
          <a:xfrm>
            <a:off x="6492240" y="0"/>
            <a:ext cx="5699760" cy="6858000"/>
          </a:xfrm>
          <a:solidFill>
            <a:schemeClr val="tx1"/>
          </a:solidFill>
        </p:spPr>
        <p:txBody>
          <a:bodyPr/>
          <a:lstStyle>
            <a:lvl1pPr marL="0" indent="0">
              <a:buNone/>
              <a:defRPr/>
            </a:lvl1pPr>
          </a:lstStyle>
          <a:p>
            <a:endParaRPr lang="en-US" dirty="0"/>
          </a:p>
        </p:txBody>
      </p:sp>
    </p:spTree>
    <p:extLst>
      <p:ext uri="{BB962C8B-B14F-4D97-AF65-F5344CB8AC3E}">
        <p14:creationId xmlns:p14="http://schemas.microsoft.com/office/powerpoint/2010/main" val="2670406201"/>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ection with Photo (Navy)">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B9ABE-199D-114A-BD4B-8AB0CAAC2A43}"/>
              </a:ext>
            </a:extLst>
          </p:cNvPr>
          <p:cNvSpPr>
            <a:spLocks noGrp="1"/>
          </p:cNvSpPr>
          <p:nvPr>
            <p:ph type="title"/>
          </p:nvPr>
        </p:nvSpPr>
        <p:spPr>
          <a:xfrm>
            <a:off x="704031" y="1060809"/>
            <a:ext cx="5224821" cy="2852737"/>
          </a:xfrm>
          <a:prstGeom prst="rect">
            <a:avLst/>
          </a:prstGeom>
        </p:spPr>
        <p:txBody>
          <a:bodyPr anchor="b">
            <a:normAutofit/>
          </a:bodyPr>
          <a:lstStyle>
            <a:lvl1pPr>
              <a:defRPr sz="4800">
                <a:solidFill>
                  <a:schemeClr val="bg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6159A87B-9450-B342-898B-1B56515C9D04}"/>
              </a:ext>
            </a:extLst>
          </p:cNvPr>
          <p:cNvSpPr>
            <a:spLocks noGrp="1"/>
          </p:cNvSpPr>
          <p:nvPr>
            <p:ph type="body" idx="1"/>
          </p:nvPr>
        </p:nvSpPr>
        <p:spPr>
          <a:xfrm>
            <a:off x="704031" y="4114800"/>
            <a:ext cx="5224821" cy="1500187"/>
          </a:xfrm>
          <a:prstGeom prst="rect">
            <a:avLst/>
          </a:prstGeom>
        </p:spPr>
        <p:txBody>
          <a:bodyPr>
            <a:normAutofit/>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5" name="Picture Placeholder 3">
            <a:extLst>
              <a:ext uri="{FF2B5EF4-FFF2-40B4-BE49-F238E27FC236}">
                <a16:creationId xmlns:a16="http://schemas.microsoft.com/office/drawing/2014/main" id="{C17D0421-183A-334C-9D76-A5BEBECDE60F}"/>
              </a:ext>
            </a:extLst>
          </p:cNvPr>
          <p:cNvSpPr>
            <a:spLocks noGrp="1"/>
          </p:cNvSpPr>
          <p:nvPr>
            <p:ph type="pic" sz="quarter" idx="10"/>
          </p:nvPr>
        </p:nvSpPr>
        <p:spPr>
          <a:xfrm>
            <a:off x="6492240" y="0"/>
            <a:ext cx="5699760" cy="6858000"/>
          </a:xfrm>
          <a:solidFill>
            <a:schemeClr val="bg1"/>
          </a:solidFill>
        </p:spPr>
        <p:txBody>
          <a:bodyPr/>
          <a:lstStyle>
            <a:lvl1pPr marL="0" indent="0">
              <a:buNone/>
              <a:defRPr/>
            </a:lvl1pPr>
          </a:lstStyle>
          <a:p>
            <a:endParaRPr lang="en-US" dirty="0"/>
          </a:p>
        </p:txBody>
      </p:sp>
    </p:spTree>
    <p:extLst>
      <p:ext uri="{BB962C8B-B14F-4D97-AF65-F5344CB8AC3E}">
        <p14:creationId xmlns:p14="http://schemas.microsoft.com/office/powerpoint/2010/main" val="22681767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secHead" preserve="1">
  <p:cSld name="Section (Orang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B9ABE-199D-114A-BD4B-8AB0CAAC2A43}"/>
              </a:ext>
            </a:extLst>
          </p:cNvPr>
          <p:cNvSpPr>
            <a:spLocks noGrp="1"/>
          </p:cNvSpPr>
          <p:nvPr>
            <p:ph type="title"/>
          </p:nvPr>
        </p:nvSpPr>
        <p:spPr>
          <a:xfrm>
            <a:off x="831850" y="3836987"/>
            <a:ext cx="10515600" cy="1363663"/>
          </a:xfrm>
          <a:prstGeom prst="rect">
            <a:avLst/>
          </a:prstGeom>
        </p:spPr>
        <p:txBody>
          <a:bodyPr anchor="b">
            <a:normAutofit/>
          </a:bodyPr>
          <a:lstStyle>
            <a:lvl1pPr>
              <a:defRPr sz="4800">
                <a:solidFill>
                  <a:schemeClr val="bg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6159A87B-9450-B342-898B-1B56515C9D04}"/>
              </a:ext>
            </a:extLst>
          </p:cNvPr>
          <p:cNvSpPr>
            <a:spLocks noGrp="1"/>
          </p:cNvSpPr>
          <p:nvPr>
            <p:ph type="body" idx="1"/>
          </p:nvPr>
        </p:nvSpPr>
        <p:spPr>
          <a:xfrm>
            <a:off x="831850" y="5357813"/>
            <a:ext cx="10515600" cy="719454"/>
          </a:xfrm>
          <a:prstGeom prst="rect">
            <a:avLst/>
          </a:prstGeom>
        </p:spPr>
        <p:txBody>
          <a:bodyPr>
            <a:normAutofit/>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2171071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secHead" preserve="1">
  <p:cSld name="Section (Navy)">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B9ABE-199D-114A-BD4B-8AB0CAAC2A43}"/>
              </a:ext>
            </a:extLst>
          </p:cNvPr>
          <p:cNvSpPr>
            <a:spLocks noGrp="1"/>
          </p:cNvSpPr>
          <p:nvPr>
            <p:ph type="title"/>
          </p:nvPr>
        </p:nvSpPr>
        <p:spPr>
          <a:xfrm>
            <a:off x="831850" y="3836987"/>
            <a:ext cx="10515600" cy="1363663"/>
          </a:xfrm>
          <a:prstGeom prst="rect">
            <a:avLst/>
          </a:prstGeom>
        </p:spPr>
        <p:txBody>
          <a:bodyPr anchor="b">
            <a:normAutofit/>
          </a:bodyPr>
          <a:lstStyle>
            <a:lvl1pPr>
              <a:defRPr sz="4800">
                <a:solidFill>
                  <a:schemeClr val="bg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6159A87B-9450-B342-898B-1B56515C9D04}"/>
              </a:ext>
            </a:extLst>
          </p:cNvPr>
          <p:cNvSpPr>
            <a:spLocks noGrp="1"/>
          </p:cNvSpPr>
          <p:nvPr>
            <p:ph type="body" idx="1"/>
          </p:nvPr>
        </p:nvSpPr>
        <p:spPr>
          <a:xfrm>
            <a:off x="831850" y="5357813"/>
            <a:ext cx="10515600" cy="719454"/>
          </a:xfrm>
          <a:prstGeom prst="rect">
            <a:avLst/>
          </a:prstGeom>
        </p:spPr>
        <p:txBody>
          <a:bodyPr>
            <a:normAutofit/>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6875742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Ref idx="1001">
        <a:schemeClr val="bg2"/>
      </p:bgRef>
    </p:bg>
    <p:spTree>
      <p:nvGrpSpPr>
        <p:cNvPr id="1" name=""/>
        <p:cNvGrpSpPr/>
        <p:nvPr/>
      </p:nvGrpSpPr>
      <p:grpSpPr>
        <a:xfrm>
          <a:off x="0" y="0"/>
          <a:ext cx="0" cy="0"/>
          <a:chOff x="0" y="0"/>
          <a:chExt cx="0" cy="0"/>
        </a:xfrm>
      </p:grpSpPr>
      <p:sp>
        <p:nvSpPr>
          <p:cNvPr id="8" name="Rectangle 3" descr="This rectangle is a decorative element that becomes a white background for the orange logo at the top left of the slide. " title="Decorative Background">
            <a:extLst>
              <a:ext uri="{FF2B5EF4-FFF2-40B4-BE49-F238E27FC236}">
                <a16:creationId xmlns:a16="http://schemas.microsoft.com/office/drawing/2014/main" id="{982ED1EF-5686-E24D-9F47-3384F095732F}"/>
              </a:ext>
            </a:extLst>
          </p:cNvPr>
          <p:cNvSpPr/>
          <p:nvPr userDrawn="1"/>
        </p:nvSpPr>
        <p:spPr>
          <a:xfrm>
            <a:off x="0" y="0"/>
            <a:ext cx="12191999" cy="1188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8378F63C-0147-3441-9377-F9E2452D2B33}"/>
              </a:ext>
            </a:extLst>
          </p:cNvPr>
          <p:cNvSpPr>
            <a:spLocks noGrp="1"/>
          </p:cNvSpPr>
          <p:nvPr>
            <p:ph type="title"/>
          </p:nvPr>
        </p:nvSpPr>
        <p:spPr>
          <a:xfrm>
            <a:off x="3354332" y="2778847"/>
            <a:ext cx="5486400" cy="1737360"/>
          </a:xfrm>
        </p:spPr>
        <p:txBody>
          <a:bodyPr>
            <a:normAutofit/>
          </a:bodyPr>
          <a:lstStyle>
            <a:lvl1pPr>
              <a:defRPr sz="6000">
                <a:solidFill>
                  <a:schemeClr val="tx1"/>
                </a:solidFill>
              </a:defRPr>
            </a:lvl1pPr>
          </a:lstStyle>
          <a:p>
            <a:endParaRPr lang="en-US" dirty="0"/>
          </a:p>
        </p:txBody>
      </p:sp>
      <p:pic>
        <p:nvPicPr>
          <p:cNvPr id="6" name="Picture 5">
            <a:extLst>
              <a:ext uri="{FF2B5EF4-FFF2-40B4-BE49-F238E27FC236}">
                <a16:creationId xmlns:a16="http://schemas.microsoft.com/office/drawing/2014/main" id="{AFD267C1-830B-3449-B4CF-BBA6467AC054}"/>
              </a:ext>
            </a:extLst>
          </p:cNvPr>
          <p:cNvPicPr>
            <a:picLocks noChangeAspect="1"/>
          </p:cNvPicPr>
          <p:nvPr userDrawn="1"/>
        </p:nvPicPr>
        <p:blipFill>
          <a:blip r:embed="rId2"/>
          <a:stretch>
            <a:fillRect/>
          </a:stretch>
        </p:blipFill>
        <p:spPr>
          <a:xfrm>
            <a:off x="705684" y="365760"/>
            <a:ext cx="2418373" cy="712361"/>
          </a:xfrm>
          <a:prstGeom prst="rect">
            <a:avLst/>
          </a:prstGeom>
        </p:spPr>
      </p:pic>
    </p:spTree>
    <p:extLst>
      <p:ext uri="{BB962C8B-B14F-4D97-AF65-F5344CB8AC3E}">
        <p14:creationId xmlns:p14="http://schemas.microsoft.com/office/powerpoint/2010/main" val="3065986159"/>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Closing Slide with Laurel (Orange)">
    <p:bg>
      <p:bgRef idx="1001">
        <a:schemeClr val="bg2"/>
      </p:bgRef>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494660B-E1AB-AF43-9B1B-F34D5E1CCF80}"/>
              </a:ext>
            </a:extLst>
          </p:cNvPr>
          <p:cNvSpPr>
            <a:spLocks noGrp="1"/>
          </p:cNvSpPr>
          <p:nvPr>
            <p:ph type="title"/>
          </p:nvPr>
        </p:nvSpPr>
        <p:spPr>
          <a:xfrm>
            <a:off x="740663" y="2766217"/>
            <a:ext cx="5486400" cy="1737360"/>
          </a:xfrm>
        </p:spPr>
        <p:txBody>
          <a:bodyPr tIns="0" bIns="0" anchor="t" anchorCtr="0">
            <a:normAutofit/>
          </a:bodyPr>
          <a:lstStyle>
            <a:lvl1pPr>
              <a:defRPr sz="6000">
                <a:solidFill>
                  <a:schemeClr val="tx1"/>
                </a:solidFill>
              </a:defRPr>
            </a:lvl1pPr>
          </a:lstStyle>
          <a:p>
            <a:endParaRPr lang="en-US" dirty="0"/>
          </a:p>
        </p:txBody>
      </p:sp>
      <p:pic>
        <p:nvPicPr>
          <p:cNvPr id="7" name="Picture 3" descr="The laurel from the Syracuse University seal is cropped to fit the right side of the slide. The laurel consists of a series of leaves in an arch. The laurel is white on top of an orange background." title="Syracuse University Laurel">
            <a:extLst>
              <a:ext uri="{FF2B5EF4-FFF2-40B4-BE49-F238E27FC236}">
                <a16:creationId xmlns:a16="http://schemas.microsoft.com/office/drawing/2014/main" id="{4F9193E3-243E-1B45-8467-4622423DF063}"/>
              </a:ext>
            </a:extLst>
          </p:cNvPr>
          <p:cNvPicPr>
            <a:picLocks noChangeAspect="1"/>
          </p:cNvPicPr>
          <p:nvPr userDrawn="1"/>
        </p:nvPicPr>
        <p:blipFill rotWithShape="1">
          <a:blip r:embed="rId2" cstate="hqprint">
            <a:alphaModFix/>
            <a:extLst>
              <a:ext uri="{28A0092B-C50C-407E-A947-70E740481C1C}">
                <a14:useLocalDpi xmlns:a14="http://schemas.microsoft.com/office/drawing/2010/main"/>
              </a:ext>
            </a:extLst>
          </a:blip>
          <a:srcRect l="-17" t="19247" r="69129" b="23976"/>
          <a:stretch/>
        </p:blipFill>
        <p:spPr>
          <a:xfrm>
            <a:off x="8339328" y="0"/>
            <a:ext cx="3849624" cy="6858000"/>
          </a:xfrm>
          <a:prstGeom prst="rect">
            <a:avLst/>
          </a:prstGeom>
        </p:spPr>
      </p:pic>
      <p:pic>
        <p:nvPicPr>
          <p:cNvPr id="8" name="Picture 7">
            <a:extLst>
              <a:ext uri="{FF2B5EF4-FFF2-40B4-BE49-F238E27FC236}">
                <a16:creationId xmlns:a16="http://schemas.microsoft.com/office/drawing/2014/main" id="{8310154D-A78A-1740-BC72-1A1F5F97CF34}"/>
              </a:ext>
            </a:extLst>
          </p:cNvPr>
          <p:cNvPicPr>
            <a:picLocks noChangeAspect="1"/>
          </p:cNvPicPr>
          <p:nvPr userDrawn="1"/>
        </p:nvPicPr>
        <p:blipFill>
          <a:blip r:embed="rId3"/>
          <a:stretch>
            <a:fillRect/>
          </a:stretch>
        </p:blipFill>
        <p:spPr>
          <a:xfrm>
            <a:off x="740663" y="466344"/>
            <a:ext cx="3300984" cy="975763"/>
          </a:xfrm>
          <a:prstGeom prst="rect">
            <a:avLst/>
          </a:prstGeom>
        </p:spPr>
      </p:pic>
    </p:spTree>
    <p:extLst>
      <p:ext uri="{BB962C8B-B14F-4D97-AF65-F5344CB8AC3E}">
        <p14:creationId xmlns:p14="http://schemas.microsoft.com/office/powerpoint/2010/main" val="2693143397"/>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Photo (Orang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D7C3A-EF0B-4240-8101-CB6524BBA48C}"/>
              </a:ext>
            </a:extLst>
          </p:cNvPr>
          <p:cNvSpPr>
            <a:spLocks noGrp="1"/>
          </p:cNvSpPr>
          <p:nvPr>
            <p:ph type="ctrTitle"/>
          </p:nvPr>
        </p:nvSpPr>
        <p:spPr>
          <a:xfrm>
            <a:off x="457200" y="1879447"/>
            <a:ext cx="4390103" cy="2387600"/>
          </a:xfrm>
          <a:prstGeom prst="rect">
            <a:avLst/>
          </a:prstGeom>
        </p:spPr>
        <p:txBody>
          <a:bodyPr anchor="b">
            <a:normAutofit/>
          </a:bodyPr>
          <a:lstStyle>
            <a:lvl1pPr algn="l">
              <a:defRPr sz="480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D1FAD06B-ADEF-9846-AB81-A4E3AE9CC54A}"/>
              </a:ext>
            </a:extLst>
          </p:cNvPr>
          <p:cNvSpPr>
            <a:spLocks noGrp="1"/>
          </p:cNvSpPr>
          <p:nvPr>
            <p:ph type="subTitle" idx="1"/>
          </p:nvPr>
        </p:nvSpPr>
        <p:spPr>
          <a:xfrm>
            <a:off x="457200" y="4975122"/>
            <a:ext cx="4390103" cy="1039761"/>
          </a:xfrm>
          <a:prstGeom prst="rect">
            <a:avLst/>
          </a:prstGeom>
        </p:spPr>
        <p:txBody>
          <a:bodyPr/>
          <a:lstStyle>
            <a:lvl1pPr marL="0" indent="0" algn="l">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6" name="Picture Placeholder 3">
            <a:extLst>
              <a:ext uri="{FF2B5EF4-FFF2-40B4-BE49-F238E27FC236}">
                <a16:creationId xmlns:a16="http://schemas.microsoft.com/office/drawing/2014/main" id="{369042D0-5033-4541-ADD4-1239414CD9A6}"/>
              </a:ext>
            </a:extLst>
          </p:cNvPr>
          <p:cNvSpPr>
            <a:spLocks noGrp="1"/>
          </p:cNvSpPr>
          <p:nvPr>
            <p:ph type="pic" sz="quarter" idx="10"/>
          </p:nvPr>
        </p:nvSpPr>
        <p:spPr>
          <a:xfrm>
            <a:off x="5029200" y="0"/>
            <a:ext cx="7162800" cy="6858000"/>
          </a:xfrm>
          <a:solidFill>
            <a:schemeClr val="bg1"/>
          </a:solidFill>
        </p:spPr>
        <p:txBody>
          <a:bodyPr/>
          <a:lstStyle>
            <a:lvl1pPr marL="0" indent="0">
              <a:buNone/>
              <a:defRPr/>
            </a:lvl1pPr>
          </a:lstStyle>
          <a:p>
            <a:endParaRPr lang="en-US" dirty="0"/>
          </a:p>
        </p:txBody>
      </p:sp>
      <p:pic>
        <p:nvPicPr>
          <p:cNvPr id="5" name="Picture 4">
            <a:extLst>
              <a:ext uri="{FF2B5EF4-FFF2-40B4-BE49-F238E27FC236}">
                <a16:creationId xmlns:a16="http://schemas.microsoft.com/office/drawing/2014/main" id="{B4BF8101-4B05-9547-8CD0-118486206079}"/>
              </a:ext>
            </a:extLst>
          </p:cNvPr>
          <p:cNvPicPr>
            <a:picLocks noChangeAspect="1"/>
          </p:cNvPicPr>
          <p:nvPr userDrawn="1"/>
        </p:nvPicPr>
        <p:blipFill>
          <a:blip r:embed="rId2"/>
          <a:stretch>
            <a:fillRect/>
          </a:stretch>
        </p:blipFill>
        <p:spPr>
          <a:xfrm>
            <a:off x="457200" y="457200"/>
            <a:ext cx="3300984" cy="975763"/>
          </a:xfrm>
          <a:prstGeom prst="rect">
            <a:avLst/>
          </a:prstGeom>
        </p:spPr>
      </p:pic>
    </p:spTree>
    <p:extLst>
      <p:ext uri="{BB962C8B-B14F-4D97-AF65-F5344CB8AC3E}">
        <p14:creationId xmlns:p14="http://schemas.microsoft.com/office/powerpoint/2010/main" val="240137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losing Slide with Laurel (Navy)">
    <p:bg>
      <p:bgPr>
        <a:solidFill>
          <a:schemeClr val="accent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FF41C7C-C8A5-FE4C-AF93-AC5D5F45FC94}"/>
              </a:ext>
            </a:extLst>
          </p:cNvPr>
          <p:cNvSpPr>
            <a:spLocks noGrp="1"/>
          </p:cNvSpPr>
          <p:nvPr>
            <p:ph type="title"/>
          </p:nvPr>
        </p:nvSpPr>
        <p:spPr>
          <a:xfrm>
            <a:off x="740664" y="2766217"/>
            <a:ext cx="5483335" cy="1737360"/>
          </a:xfrm>
        </p:spPr>
        <p:txBody>
          <a:bodyPr tIns="0" bIns="0" anchor="t" anchorCtr="0">
            <a:noAutofit/>
          </a:bodyPr>
          <a:lstStyle>
            <a:lvl1pPr>
              <a:defRPr sz="6000">
                <a:solidFill>
                  <a:schemeClr val="tx2"/>
                </a:solidFill>
              </a:defRPr>
            </a:lvl1pPr>
          </a:lstStyle>
          <a:p>
            <a:endParaRPr lang="en-US" dirty="0"/>
          </a:p>
        </p:txBody>
      </p:sp>
      <p:pic>
        <p:nvPicPr>
          <p:cNvPr id="7" name="Picture 3" descr="The laurel from the Syracuse University seal is cropped to fit the right side of the slide. The laurel consists of a series of leaves in an arch. The laurel is white on top of a navy background." title="Syracuse University Laurel">
            <a:extLst>
              <a:ext uri="{FF2B5EF4-FFF2-40B4-BE49-F238E27FC236}">
                <a16:creationId xmlns:a16="http://schemas.microsoft.com/office/drawing/2014/main" id="{6698A982-DF1C-E541-8680-695565939B76}"/>
              </a:ext>
            </a:extLst>
          </p:cNvPr>
          <p:cNvPicPr>
            <a:picLocks noChangeAspect="1"/>
          </p:cNvPicPr>
          <p:nvPr userDrawn="1"/>
        </p:nvPicPr>
        <p:blipFill rotWithShape="1">
          <a:blip r:embed="rId2" cstate="hqprint">
            <a:alphaModFix/>
            <a:extLst>
              <a:ext uri="{28A0092B-C50C-407E-A947-70E740481C1C}">
                <a14:useLocalDpi xmlns:a14="http://schemas.microsoft.com/office/drawing/2010/main"/>
              </a:ext>
            </a:extLst>
          </a:blip>
          <a:srcRect l="-17" t="19247" r="69129" b="23976"/>
          <a:stretch/>
        </p:blipFill>
        <p:spPr>
          <a:xfrm>
            <a:off x="8339328" y="0"/>
            <a:ext cx="3849624" cy="6858000"/>
          </a:xfrm>
          <a:prstGeom prst="rect">
            <a:avLst/>
          </a:prstGeom>
        </p:spPr>
      </p:pic>
      <p:pic>
        <p:nvPicPr>
          <p:cNvPr id="8" name="Picture 7">
            <a:extLst>
              <a:ext uri="{FF2B5EF4-FFF2-40B4-BE49-F238E27FC236}">
                <a16:creationId xmlns:a16="http://schemas.microsoft.com/office/drawing/2014/main" id="{9C9FE207-4E46-6A43-82A4-39959F3B3A17}"/>
              </a:ext>
            </a:extLst>
          </p:cNvPr>
          <p:cNvPicPr>
            <a:picLocks noChangeAspect="1"/>
          </p:cNvPicPr>
          <p:nvPr userDrawn="1"/>
        </p:nvPicPr>
        <p:blipFill>
          <a:blip r:embed="rId3"/>
          <a:stretch>
            <a:fillRect/>
          </a:stretch>
        </p:blipFill>
        <p:spPr>
          <a:xfrm>
            <a:off x="740664" y="468660"/>
            <a:ext cx="3300984" cy="972344"/>
          </a:xfrm>
          <a:prstGeom prst="rect">
            <a:avLst/>
          </a:prstGeom>
        </p:spPr>
      </p:pic>
    </p:spTree>
    <p:extLst>
      <p:ext uri="{BB962C8B-B14F-4D97-AF65-F5344CB8AC3E}">
        <p14:creationId xmlns:p14="http://schemas.microsoft.com/office/powerpoint/2010/main" val="3611530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with Photo (Navy)">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D7C3A-EF0B-4240-8101-CB6524BBA48C}"/>
              </a:ext>
            </a:extLst>
          </p:cNvPr>
          <p:cNvSpPr>
            <a:spLocks noGrp="1"/>
          </p:cNvSpPr>
          <p:nvPr>
            <p:ph type="ctrTitle"/>
          </p:nvPr>
        </p:nvSpPr>
        <p:spPr>
          <a:xfrm>
            <a:off x="457200" y="1879447"/>
            <a:ext cx="4390103" cy="2387600"/>
          </a:xfrm>
          <a:prstGeom prst="rect">
            <a:avLst/>
          </a:prstGeom>
        </p:spPr>
        <p:txBody>
          <a:bodyPr anchor="b">
            <a:normAutofit/>
          </a:bodyPr>
          <a:lstStyle>
            <a:lvl1pPr algn="l">
              <a:defRPr sz="480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D1FAD06B-ADEF-9846-AB81-A4E3AE9CC54A}"/>
              </a:ext>
            </a:extLst>
          </p:cNvPr>
          <p:cNvSpPr>
            <a:spLocks noGrp="1"/>
          </p:cNvSpPr>
          <p:nvPr>
            <p:ph type="subTitle" idx="1"/>
          </p:nvPr>
        </p:nvSpPr>
        <p:spPr>
          <a:xfrm>
            <a:off x="457200" y="4975122"/>
            <a:ext cx="4390103" cy="1039761"/>
          </a:xfrm>
          <a:prstGeom prst="rect">
            <a:avLst/>
          </a:prstGeo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Picture Placeholder 3">
            <a:extLst>
              <a:ext uri="{FF2B5EF4-FFF2-40B4-BE49-F238E27FC236}">
                <a16:creationId xmlns:a16="http://schemas.microsoft.com/office/drawing/2014/main" id="{DC87AD74-788A-2745-9A83-3936DD28B959}"/>
              </a:ext>
            </a:extLst>
          </p:cNvPr>
          <p:cNvSpPr>
            <a:spLocks noGrp="1"/>
          </p:cNvSpPr>
          <p:nvPr>
            <p:ph type="pic" sz="quarter" idx="10"/>
          </p:nvPr>
        </p:nvSpPr>
        <p:spPr>
          <a:xfrm>
            <a:off x="5029200" y="0"/>
            <a:ext cx="7162800" cy="6858000"/>
          </a:xfrm>
          <a:solidFill>
            <a:schemeClr val="bg1"/>
          </a:solidFill>
        </p:spPr>
        <p:txBody>
          <a:bodyPr/>
          <a:lstStyle>
            <a:lvl1pPr marL="0" indent="0">
              <a:buNone/>
              <a:defRPr/>
            </a:lvl1pPr>
          </a:lstStyle>
          <a:p>
            <a:endParaRPr lang="en-US" dirty="0"/>
          </a:p>
        </p:txBody>
      </p:sp>
      <p:pic>
        <p:nvPicPr>
          <p:cNvPr id="7" name="Picture 6">
            <a:extLst>
              <a:ext uri="{FF2B5EF4-FFF2-40B4-BE49-F238E27FC236}">
                <a16:creationId xmlns:a16="http://schemas.microsoft.com/office/drawing/2014/main" id="{873C3547-61F4-A747-BE77-DA247C853A37}"/>
              </a:ext>
            </a:extLst>
          </p:cNvPr>
          <p:cNvPicPr>
            <a:picLocks noChangeAspect="1"/>
          </p:cNvPicPr>
          <p:nvPr userDrawn="1"/>
        </p:nvPicPr>
        <p:blipFill>
          <a:blip r:embed="rId2"/>
          <a:stretch>
            <a:fillRect/>
          </a:stretch>
        </p:blipFill>
        <p:spPr>
          <a:xfrm>
            <a:off x="457201" y="457201"/>
            <a:ext cx="3300984" cy="972344"/>
          </a:xfrm>
          <a:prstGeom prst="rect">
            <a:avLst/>
          </a:prstGeom>
        </p:spPr>
      </p:pic>
    </p:spTree>
    <p:extLst>
      <p:ext uri="{BB962C8B-B14F-4D97-AF65-F5344CB8AC3E}">
        <p14:creationId xmlns:p14="http://schemas.microsoft.com/office/powerpoint/2010/main" val="569864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7A350-A569-4D4A-A8C5-9F53139FA321}"/>
              </a:ext>
            </a:extLst>
          </p:cNvPr>
          <p:cNvSpPr>
            <a:spLocks noGrp="1"/>
          </p:cNvSpPr>
          <p:nvPr>
            <p:ph type="title"/>
          </p:nvPr>
        </p:nvSpPr>
        <p:spPr/>
        <p:txBody>
          <a:bodyPr>
            <a:normAutofit/>
          </a:bodyPr>
          <a:lstStyle>
            <a:lvl1pPr>
              <a:defRPr sz="3200"/>
            </a:lvl1pPr>
          </a:lstStyle>
          <a:p>
            <a:r>
              <a:rPr lang="en-US" dirty="0"/>
              <a:t>Click to edit Master title style</a:t>
            </a:r>
          </a:p>
        </p:txBody>
      </p:sp>
      <p:sp>
        <p:nvSpPr>
          <p:cNvPr id="5" name="Content Placeholder 2">
            <a:extLst>
              <a:ext uri="{FF2B5EF4-FFF2-40B4-BE49-F238E27FC236}">
                <a16:creationId xmlns:a16="http://schemas.microsoft.com/office/drawing/2014/main" id="{904DD360-C2B2-1A49-B668-FE02618F2B7F}"/>
              </a:ext>
            </a:extLst>
          </p:cNvPr>
          <p:cNvSpPr>
            <a:spLocks noGrp="1"/>
          </p:cNvSpPr>
          <p:nvPr>
            <p:ph idx="1"/>
          </p:nvPr>
        </p:nvSpPr>
        <p:spPr>
          <a:xfrm>
            <a:off x="838200" y="1825625"/>
            <a:ext cx="10515600" cy="4351338"/>
          </a:xfrm>
        </p:spPr>
        <p:txBody>
          <a:bodyPr/>
          <a:lstStyle>
            <a:lvl1pPr marL="0" indent="0">
              <a:buNone/>
              <a:defRPr/>
            </a:lvl1pPr>
            <a:lvl2pPr marL="9525" indent="0">
              <a:buNone/>
              <a:tabLst/>
              <a:defRPr/>
            </a:lvl2pPr>
            <a:lvl3pPr marL="9525" indent="0">
              <a:buNone/>
              <a:tabLst/>
              <a:defRPr/>
            </a:lvl3pPr>
            <a:lvl4pPr marL="9525" indent="0">
              <a:buNone/>
              <a:tabLst/>
              <a:defRPr/>
            </a:lvl4pPr>
            <a:lvl5pPr marL="9525"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44781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9FBE8-57B1-984B-85C1-A3E9EEE3DDAE}"/>
              </a:ext>
            </a:extLst>
          </p:cNvPr>
          <p:cNvSpPr>
            <a:spLocks noGrp="1"/>
          </p:cNvSpPr>
          <p:nvPr>
            <p:ph type="title"/>
          </p:nvPr>
        </p:nvSpPr>
        <p:spPr/>
        <p:txBody>
          <a:bodyPr/>
          <a:lstStyle/>
          <a:p>
            <a:r>
              <a:rPr lang="en-US" dirty="0"/>
              <a:t>Click to edit Master title style</a:t>
            </a:r>
          </a:p>
        </p:txBody>
      </p:sp>
      <p:sp>
        <p:nvSpPr>
          <p:cNvPr id="5" name="Content Placeholder 2">
            <a:extLst>
              <a:ext uri="{FF2B5EF4-FFF2-40B4-BE49-F238E27FC236}">
                <a16:creationId xmlns:a16="http://schemas.microsoft.com/office/drawing/2014/main" id="{E5067853-CEB1-FC44-B005-DDF70C5D1070}"/>
              </a:ext>
            </a:extLst>
          </p:cNvPr>
          <p:cNvSpPr>
            <a:spLocks noGrp="1"/>
          </p:cNvSpPr>
          <p:nvPr>
            <p:ph idx="1"/>
          </p:nvPr>
        </p:nvSpPr>
        <p:spPr>
          <a:xfrm>
            <a:off x="838200" y="1825625"/>
            <a:ext cx="10515600" cy="4351338"/>
          </a:xfrm>
          <a:prstGeom prst="rect">
            <a:avLst/>
          </a:prstGeom>
        </p:spPr>
        <p:txBody>
          <a:bodyPr/>
          <a:lstStyle>
            <a:lvl1pPr>
              <a:defRPr sz="2800"/>
            </a:lvl1pPr>
            <a:lvl2pPr>
              <a:defRPr sz="2400"/>
            </a:lvl2pPr>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0712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F407E-022E-794A-A444-D97BCE8B55BA}"/>
              </a:ext>
            </a:extLst>
          </p:cNvPr>
          <p:cNvSpPr>
            <a:spLocks noGrp="1"/>
          </p:cNvSpPr>
          <p:nvPr>
            <p:ph type="title"/>
          </p:nvPr>
        </p:nvSpPr>
        <p:spPr/>
        <p:txBody>
          <a:bodyPr/>
          <a:lstStyle/>
          <a:p>
            <a:r>
              <a:rPr lang="en-US" dirty="0"/>
              <a:t>Click to edit Master title style</a:t>
            </a:r>
          </a:p>
        </p:txBody>
      </p:sp>
      <p:sp>
        <p:nvSpPr>
          <p:cNvPr id="7" name="Content Placeholder 2">
            <a:extLst>
              <a:ext uri="{FF2B5EF4-FFF2-40B4-BE49-F238E27FC236}">
                <a16:creationId xmlns:a16="http://schemas.microsoft.com/office/drawing/2014/main" id="{E5029A84-5503-7243-AB5C-33942C7CB20D}"/>
              </a:ext>
            </a:extLst>
          </p:cNvPr>
          <p:cNvSpPr>
            <a:spLocks noGrp="1"/>
          </p:cNvSpPr>
          <p:nvPr>
            <p:ph sz="half" idx="1"/>
          </p:nvPr>
        </p:nvSpPr>
        <p:spPr>
          <a:xfrm>
            <a:off x="838200" y="1825625"/>
            <a:ext cx="5181600" cy="435133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3">
            <a:extLst>
              <a:ext uri="{FF2B5EF4-FFF2-40B4-BE49-F238E27FC236}">
                <a16:creationId xmlns:a16="http://schemas.microsoft.com/office/drawing/2014/main" id="{8D58A4AA-3BBA-CD47-9E72-79747053069C}"/>
              </a:ext>
            </a:extLst>
          </p:cNvPr>
          <p:cNvSpPr>
            <a:spLocks noGrp="1"/>
          </p:cNvSpPr>
          <p:nvPr>
            <p:ph sz="half" idx="2"/>
          </p:nvPr>
        </p:nvSpPr>
        <p:spPr>
          <a:xfrm>
            <a:off x="6172200" y="1825625"/>
            <a:ext cx="5181600" cy="435133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44612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s with Subtitl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D03F8-3E42-A544-82DD-AA6A2FE1F2B7}"/>
              </a:ext>
            </a:extLst>
          </p:cNvPr>
          <p:cNvSpPr>
            <a:spLocks noGrp="1"/>
          </p:cNvSpPr>
          <p:nvPr>
            <p:ph type="title"/>
          </p:nvPr>
        </p:nvSpPr>
        <p:spPr/>
        <p:txBody>
          <a:bodyPr/>
          <a:lstStyle/>
          <a:p>
            <a:r>
              <a:rPr lang="en-US" dirty="0"/>
              <a:t>Click to edit Master title style</a:t>
            </a:r>
          </a:p>
        </p:txBody>
      </p:sp>
      <p:sp>
        <p:nvSpPr>
          <p:cNvPr id="8" name="Text Placeholder 2">
            <a:extLst>
              <a:ext uri="{FF2B5EF4-FFF2-40B4-BE49-F238E27FC236}">
                <a16:creationId xmlns:a16="http://schemas.microsoft.com/office/drawing/2014/main" id="{292CCD6E-072F-2642-AB45-71658C90933B}"/>
              </a:ext>
            </a:extLst>
          </p:cNvPr>
          <p:cNvSpPr>
            <a:spLocks noGrp="1"/>
          </p:cNvSpPr>
          <p:nvPr>
            <p:ph type="body" idx="1"/>
          </p:nvPr>
        </p:nvSpPr>
        <p:spPr>
          <a:xfrm>
            <a:off x="839788" y="1825625"/>
            <a:ext cx="5157787" cy="731520"/>
          </a:xfrm>
          <a:prstGeom prst="rect">
            <a:avLst/>
          </a:prstGeom>
        </p:spPr>
        <p:txBody>
          <a:bodyPr anchor="b"/>
          <a:lstStyle>
            <a:lvl1pPr marL="0" indent="0">
              <a:buNone/>
              <a:defRPr sz="2400" b="1" i="0">
                <a:solidFill>
                  <a:schemeClr val="accent1"/>
                </a:solidFill>
                <a:latin typeface="Verdana" panose="020B0604030504040204" pitchFamily="34" charset="0"/>
                <a:ea typeface="Verdana" panose="020B0604030504040204" pitchFamily="34" charset="0"/>
                <a:cs typeface="Verdan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Content Placeholder 3">
            <a:extLst>
              <a:ext uri="{FF2B5EF4-FFF2-40B4-BE49-F238E27FC236}">
                <a16:creationId xmlns:a16="http://schemas.microsoft.com/office/drawing/2014/main" id="{FCF624C1-8860-7343-A9C7-D4AE6D946B8C}"/>
              </a:ext>
            </a:extLst>
          </p:cNvPr>
          <p:cNvSpPr>
            <a:spLocks noGrp="1"/>
          </p:cNvSpPr>
          <p:nvPr>
            <p:ph sz="half" idx="2"/>
          </p:nvPr>
        </p:nvSpPr>
        <p:spPr>
          <a:xfrm>
            <a:off x="839788" y="2651761"/>
            <a:ext cx="5157787" cy="3525202"/>
          </a:xfrm>
          <a:prstGeom prst="rect">
            <a:avLst/>
          </a:prstGeom>
        </p:spPr>
        <p:txBody>
          <a:bodyPr>
            <a:normAutofit/>
          </a:bodyPr>
          <a:lstStyle>
            <a:lvl1pPr>
              <a:defRPr sz="2400"/>
            </a:lvl1pPr>
            <a:lvl2pPr>
              <a:defRPr sz="20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4">
            <a:extLst>
              <a:ext uri="{FF2B5EF4-FFF2-40B4-BE49-F238E27FC236}">
                <a16:creationId xmlns:a16="http://schemas.microsoft.com/office/drawing/2014/main" id="{6F7A2362-C790-E647-BCBF-A98393C550A5}"/>
              </a:ext>
            </a:extLst>
          </p:cNvPr>
          <p:cNvSpPr>
            <a:spLocks noGrp="1"/>
          </p:cNvSpPr>
          <p:nvPr>
            <p:ph type="body" sz="quarter" idx="3"/>
          </p:nvPr>
        </p:nvSpPr>
        <p:spPr>
          <a:xfrm>
            <a:off x="6172200" y="1825625"/>
            <a:ext cx="5183188" cy="731520"/>
          </a:xfrm>
          <a:prstGeom prst="rect">
            <a:avLst/>
          </a:prstGeom>
        </p:spPr>
        <p:txBody>
          <a:bodyPr anchor="b"/>
          <a:lstStyle>
            <a:lvl1pPr marL="0" indent="0">
              <a:buNone/>
              <a:defRPr sz="2400" b="1" i="0">
                <a:solidFill>
                  <a:schemeClr val="accent1"/>
                </a:solidFill>
                <a:latin typeface="Verdana" panose="020B0604030504040204" pitchFamily="34" charset="0"/>
                <a:ea typeface="Verdana" panose="020B0604030504040204" pitchFamily="34" charset="0"/>
                <a:cs typeface="Verdan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Content Placeholder 5">
            <a:extLst>
              <a:ext uri="{FF2B5EF4-FFF2-40B4-BE49-F238E27FC236}">
                <a16:creationId xmlns:a16="http://schemas.microsoft.com/office/drawing/2014/main" id="{03FD1DC2-B954-A943-AD79-573CC1E41B48}"/>
              </a:ext>
            </a:extLst>
          </p:cNvPr>
          <p:cNvSpPr>
            <a:spLocks noGrp="1"/>
          </p:cNvSpPr>
          <p:nvPr>
            <p:ph sz="quarter" idx="4"/>
          </p:nvPr>
        </p:nvSpPr>
        <p:spPr>
          <a:xfrm>
            <a:off x="6172200" y="2651761"/>
            <a:ext cx="5183188" cy="3525202"/>
          </a:xfrm>
          <a:prstGeom prst="rect">
            <a:avLst/>
          </a:prstGeom>
        </p:spPr>
        <p:txBody>
          <a:bodyPr>
            <a:normAutofit/>
          </a:bodyPr>
          <a:lstStyle>
            <a:lvl1pPr>
              <a:defRPr sz="2400"/>
            </a:lvl1pPr>
            <a:lvl2pPr>
              <a:defRPr sz="20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4615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9FBE8-57B1-984B-85C1-A3E9EEE3DDAE}"/>
              </a:ext>
            </a:extLst>
          </p:cNvPr>
          <p:cNvSpPr>
            <a:spLocks noGrp="1"/>
          </p:cNvSpPr>
          <p:nvPr>
            <p:ph type="title"/>
          </p:nvPr>
        </p:nvSpPr>
        <p:spPr>
          <a:xfrm>
            <a:off x="838200" y="365125"/>
            <a:ext cx="10515600" cy="1325563"/>
          </a:xfrm>
        </p:spPr>
        <p:txBody>
          <a:bodyPr/>
          <a:lstStyle/>
          <a:p>
            <a:r>
              <a:rPr lang="en-US" dirty="0"/>
              <a:t>Click to edit Master title style</a:t>
            </a:r>
          </a:p>
        </p:txBody>
      </p:sp>
      <p:sp>
        <p:nvSpPr>
          <p:cNvPr id="4" name="Table Placeholder 3">
            <a:extLst>
              <a:ext uri="{FF2B5EF4-FFF2-40B4-BE49-F238E27FC236}">
                <a16:creationId xmlns:a16="http://schemas.microsoft.com/office/drawing/2014/main" id="{3B3998B0-802F-B748-B5BA-6FE0D7471297}"/>
              </a:ext>
            </a:extLst>
          </p:cNvPr>
          <p:cNvSpPr>
            <a:spLocks noGrp="1"/>
          </p:cNvSpPr>
          <p:nvPr>
            <p:ph type="tbl" sz="quarter" idx="10"/>
          </p:nvPr>
        </p:nvSpPr>
        <p:spPr>
          <a:xfrm>
            <a:off x="841248" y="1828800"/>
            <a:ext cx="10515600" cy="4352544"/>
          </a:xfrm>
        </p:spPr>
        <p:txBody>
          <a:bodyPr/>
          <a:lstStyle>
            <a:lvl1pPr marL="0" indent="0">
              <a:buNone/>
              <a:defRPr/>
            </a:lvl1pPr>
          </a:lstStyle>
          <a:p>
            <a:endParaRPr lang="en-US" dirty="0"/>
          </a:p>
        </p:txBody>
      </p:sp>
    </p:spTree>
    <p:extLst>
      <p:ext uri="{BB962C8B-B14F-4D97-AF65-F5344CB8AC3E}">
        <p14:creationId xmlns:p14="http://schemas.microsoft.com/office/powerpoint/2010/main" val="1652140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edia">
    <p:spTree>
      <p:nvGrpSpPr>
        <p:cNvPr id="1" name=""/>
        <p:cNvGrpSpPr/>
        <p:nvPr/>
      </p:nvGrpSpPr>
      <p:grpSpPr>
        <a:xfrm>
          <a:off x="0" y="0"/>
          <a:ext cx="0" cy="0"/>
          <a:chOff x="0" y="0"/>
          <a:chExt cx="0" cy="0"/>
        </a:xfrm>
      </p:grpSpPr>
      <p:sp>
        <p:nvSpPr>
          <p:cNvPr id="6" name="Content Placeholder 3">
            <a:extLst>
              <a:ext uri="{FF2B5EF4-FFF2-40B4-BE49-F238E27FC236}">
                <a16:creationId xmlns:a16="http://schemas.microsoft.com/office/drawing/2014/main" id="{F493BC3E-42A7-E043-A02B-8A290153BD44}"/>
              </a:ext>
            </a:extLst>
          </p:cNvPr>
          <p:cNvSpPr>
            <a:spLocks noGrp="1"/>
          </p:cNvSpPr>
          <p:nvPr>
            <p:ph sz="half" idx="2"/>
          </p:nvPr>
        </p:nvSpPr>
        <p:spPr>
          <a:xfrm>
            <a:off x="835153" y="1828800"/>
            <a:ext cx="5157786" cy="4389120"/>
          </a:xfrm>
          <a:prstGeom prst="rect">
            <a:avLst/>
          </a:prstGeom>
        </p:spPr>
        <p:txBody>
          <a:bodyPr>
            <a:normAutofit/>
          </a:bodyPr>
          <a:lstStyle>
            <a:lvl1pPr marL="0" indent="0">
              <a:buNone/>
              <a:defRPr sz="2400"/>
            </a:lvl1pPr>
            <a:lvl2pPr>
              <a:defRPr sz="2000"/>
            </a:lvl2pPr>
            <a:lvl3pPr>
              <a:defRPr sz="2000"/>
            </a:lvl3pPr>
            <a:lvl4pPr>
              <a:defRPr sz="1800"/>
            </a:lvl4pPr>
            <a:lvl5pPr>
              <a:defRPr sz="1800"/>
            </a:lvl5pPr>
          </a:lstStyle>
          <a:p>
            <a:pPr lvl="0"/>
            <a:endParaRPr lang="en-US" dirty="0"/>
          </a:p>
        </p:txBody>
      </p:sp>
      <p:sp>
        <p:nvSpPr>
          <p:cNvPr id="7" name="Content Placeholder 3">
            <a:extLst>
              <a:ext uri="{FF2B5EF4-FFF2-40B4-BE49-F238E27FC236}">
                <a16:creationId xmlns:a16="http://schemas.microsoft.com/office/drawing/2014/main" id="{F22B79DF-FC89-3247-91C1-A0FE522BFE71}"/>
              </a:ext>
            </a:extLst>
          </p:cNvPr>
          <p:cNvSpPr>
            <a:spLocks noGrp="1"/>
          </p:cNvSpPr>
          <p:nvPr>
            <p:ph sz="half" idx="11"/>
          </p:nvPr>
        </p:nvSpPr>
        <p:spPr>
          <a:xfrm>
            <a:off x="6199063" y="1828800"/>
            <a:ext cx="5157787" cy="4389120"/>
          </a:xfrm>
          <a:prstGeom prst="rect">
            <a:avLst/>
          </a:prstGeom>
        </p:spPr>
        <p:txBody>
          <a:bodyPr>
            <a:normAutofit/>
          </a:bodyPr>
          <a:lstStyle>
            <a:lvl1pPr marL="0" indent="0">
              <a:buNone/>
              <a:defRPr sz="2400"/>
            </a:lvl1pPr>
            <a:lvl2pPr>
              <a:defRPr sz="2000"/>
            </a:lvl2pPr>
            <a:lvl3pPr>
              <a:defRPr sz="2000"/>
            </a:lvl3pPr>
            <a:lvl4pPr>
              <a:defRPr sz="1800"/>
            </a:lvl4pPr>
            <a:lvl5pPr>
              <a:defRPr sz="1800"/>
            </a:lvl5pPr>
          </a:lstStyle>
          <a:p>
            <a:pPr lvl="0"/>
            <a:endParaRPr lang="en-US" dirty="0"/>
          </a:p>
        </p:txBody>
      </p:sp>
      <p:sp>
        <p:nvSpPr>
          <p:cNvPr id="3" name="Title 2">
            <a:extLst>
              <a:ext uri="{FF2B5EF4-FFF2-40B4-BE49-F238E27FC236}">
                <a16:creationId xmlns:a16="http://schemas.microsoft.com/office/drawing/2014/main" id="{9BB223E2-4381-D047-9766-B9C2C5A2084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35337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194CB2F0-51AE-5C4D-B565-575D8027D99A}"/>
              </a:ext>
            </a:extLst>
          </p:cNvPr>
          <p:cNvSpPr>
            <a:spLocks noGrp="1"/>
          </p:cNvSpPr>
          <p:nvPr>
            <p:ph type="title"/>
          </p:nvPr>
        </p:nvSpPr>
        <p:spPr>
          <a:xfrm>
            <a:off x="838200" y="365125"/>
            <a:ext cx="10515600" cy="1325563"/>
          </a:xfrm>
          <a:prstGeom prst="rect">
            <a:avLst/>
          </a:prstGeom>
        </p:spPr>
        <p:txBody>
          <a:bodyPr vert="horz" lIns="0" tIns="45720" rIns="0" bIns="45720" rtlCol="0" anchor="ctr">
            <a:normAutofit/>
          </a:bodyPr>
          <a:lstStyle/>
          <a:p>
            <a:r>
              <a:rPr lang="en-US" dirty="0"/>
              <a:t>Click to edit Master title style</a:t>
            </a:r>
          </a:p>
        </p:txBody>
      </p:sp>
      <p:sp>
        <p:nvSpPr>
          <p:cNvPr id="8" name="Text Placeholder 2">
            <a:extLst>
              <a:ext uri="{FF2B5EF4-FFF2-40B4-BE49-F238E27FC236}">
                <a16:creationId xmlns:a16="http://schemas.microsoft.com/office/drawing/2014/main" id="{CBCC5045-1D03-7D4A-9807-27BCB241BDDB}"/>
              </a:ext>
            </a:extLst>
          </p:cNvPr>
          <p:cNvSpPr>
            <a:spLocks noGrp="1"/>
          </p:cNvSpPr>
          <p:nvPr>
            <p:ph type="body" idx="1"/>
          </p:nvPr>
        </p:nvSpPr>
        <p:spPr>
          <a:xfrm>
            <a:off x="838200" y="1825625"/>
            <a:ext cx="10515600" cy="4352544"/>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9" name="Straight Connector 3">
            <a:extLst>
              <a:ext uri="{FF2B5EF4-FFF2-40B4-BE49-F238E27FC236}">
                <a16:creationId xmlns:a16="http://schemas.microsoft.com/office/drawing/2014/main" id="{08139C9B-1722-DF45-9141-674D6389476B}"/>
              </a:ext>
            </a:extLst>
          </p:cNvPr>
          <p:cNvCxnSpPr>
            <a:cxnSpLocks/>
          </p:cNvCxnSpPr>
          <p:nvPr userDrawn="1"/>
        </p:nvCxnSpPr>
        <p:spPr>
          <a:xfrm>
            <a:off x="838200" y="6355845"/>
            <a:ext cx="10515600" cy="0"/>
          </a:xfrm>
          <a:prstGeom prst="line">
            <a:avLst/>
          </a:prstGeom>
          <a:ln>
            <a:solidFill>
              <a:schemeClr val="tx2"/>
            </a:solidFill>
          </a:ln>
          <a:effectLst/>
        </p:spPr>
        <p:style>
          <a:lnRef idx="1">
            <a:schemeClr val="accent1"/>
          </a:lnRef>
          <a:fillRef idx="0">
            <a:schemeClr val="accent1"/>
          </a:fillRef>
          <a:effectRef idx="0">
            <a:schemeClr val="accent1"/>
          </a:effectRef>
          <a:fontRef idx="minor">
            <a:schemeClr val="tx1"/>
          </a:fontRef>
        </p:style>
      </p:cxnSp>
      <p:sp>
        <p:nvSpPr>
          <p:cNvPr id="11" name="TextBox 4">
            <a:extLst>
              <a:ext uri="{FF2B5EF4-FFF2-40B4-BE49-F238E27FC236}">
                <a16:creationId xmlns:a16="http://schemas.microsoft.com/office/drawing/2014/main" id="{B074448F-ECDF-DC44-9F43-FD59771C7B33}"/>
              </a:ext>
            </a:extLst>
          </p:cNvPr>
          <p:cNvSpPr txBox="1"/>
          <p:nvPr userDrawn="1"/>
        </p:nvSpPr>
        <p:spPr>
          <a:xfrm>
            <a:off x="838200" y="6355845"/>
            <a:ext cx="1919243" cy="365125"/>
          </a:xfrm>
          <a:prstGeom prst="rect">
            <a:avLst/>
          </a:prstGeom>
          <a:noFill/>
        </p:spPr>
        <p:txBody>
          <a:bodyPr wrap="none" lIns="0" rIns="0" rtlCol="0" anchor="ctr">
            <a:noAutofit/>
          </a:bodyPr>
          <a:lstStyle/>
          <a:p>
            <a:r>
              <a:rPr lang="en-US" sz="1000" dirty="0">
                <a:solidFill>
                  <a:schemeClr val="tx2"/>
                </a:solidFill>
                <a:latin typeface="Georgia" panose="02040502050405020303" pitchFamily="18" charset="0"/>
                <a:ea typeface="Verdana" panose="020B0604030504040204" pitchFamily="34" charset="0"/>
                <a:cs typeface="Verdana" panose="020B0604030504040204" pitchFamily="34" charset="0"/>
              </a:rPr>
              <a:t>Syracuse University</a:t>
            </a:r>
          </a:p>
        </p:txBody>
      </p:sp>
      <p:sp>
        <p:nvSpPr>
          <p:cNvPr id="12" name="TextBox 5">
            <a:extLst>
              <a:ext uri="{FF2B5EF4-FFF2-40B4-BE49-F238E27FC236}">
                <a16:creationId xmlns:a16="http://schemas.microsoft.com/office/drawing/2014/main" id="{5617610D-C255-5549-8A79-A9BD2F9C5841}"/>
              </a:ext>
            </a:extLst>
          </p:cNvPr>
          <p:cNvSpPr txBox="1"/>
          <p:nvPr userDrawn="1"/>
        </p:nvSpPr>
        <p:spPr>
          <a:xfrm>
            <a:off x="9434557" y="6355845"/>
            <a:ext cx="1919243" cy="365125"/>
          </a:xfrm>
          <a:prstGeom prst="rect">
            <a:avLst/>
          </a:prstGeom>
          <a:noFill/>
        </p:spPr>
        <p:txBody>
          <a:bodyPr wrap="none" lIns="0" rIns="0" rtlCol="0" anchor="ctr">
            <a:noAutofit/>
          </a:bodyPr>
          <a:lstStyle/>
          <a:p>
            <a:pPr algn="r"/>
            <a:fld id="{9A343670-1D05-7C47-B2D6-B371475A4076}" type="slidenum">
              <a:rPr lang="en-US" sz="900" b="0" smtClean="0">
                <a:solidFill>
                  <a:schemeClr val="tx2"/>
                </a:solidFill>
                <a:latin typeface="Verdana" panose="020B0604030504040204" pitchFamily="34" charset="0"/>
                <a:ea typeface="Verdana" panose="020B0604030504040204" pitchFamily="34" charset="0"/>
                <a:cs typeface="Verdana" panose="020B0604030504040204" pitchFamily="34" charset="0"/>
              </a:rPr>
              <a:t>‹#›</a:t>
            </a:fld>
            <a:endParaRPr lang="en-US" sz="900" b="0" dirty="0">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68965934"/>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68" r:id="rId3"/>
    <p:sldLayoutId id="2147483671" r:id="rId4"/>
    <p:sldLayoutId id="2147483650" r:id="rId5"/>
    <p:sldLayoutId id="2147483652" r:id="rId6"/>
    <p:sldLayoutId id="2147483653" r:id="rId7"/>
    <p:sldLayoutId id="2147483672" r:id="rId8"/>
    <p:sldLayoutId id="2147483674" r:id="rId9"/>
    <p:sldLayoutId id="2147483655" r:id="rId10"/>
    <p:sldLayoutId id="2147483675" r:id="rId11"/>
    <p:sldLayoutId id="2147483654" r:id="rId12"/>
    <p:sldLayoutId id="2147483673" r:id="rId13"/>
    <p:sldLayoutId id="2147483658" r:id="rId14"/>
    <p:sldLayoutId id="2147483657" r:id="rId15"/>
    <p:sldLayoutId id="2147483662" r:id="rId16"/>
    <p:sldLayoutId id="2147483663" r:id="rId17"/>
    <p:sldLayoutId id="2147483656" r:id="rId18"/>
    <p:sldLayoutId id="2147483660" r:id="rId19"/>
    <p:sldLayoutId id="2147483661" r:id="rId20"/>
  </p:sldLayoutIdLst>
  <p:txStyles>
    <p:titleStyle>
      <a:lvl1pPr algn="l" defTabSz="914400" rtl="0" eaLnBrk="1" latinLnBrk="0" hangingPunct="1">
        <a:lnSpc>
          <a:spcPct val="90000"/>
        </a:lnSpc>
        <a:spcBef>
          <a:spcPct val="0"/>
        </a:spcBef>
        <a:buNone/>
        <a:defRPr sz="32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228600" indent="-228600" algn="l" defTabSz="914400" rtl="0" eaLnBrk="1" latinLnBrk="0" hangingPunct="1">
        <a:lnSpc>
          <a:spcPct val="90000"/>
        </a:lnSpc>
        <a:spcBef>
          <a:spcPts val="0"/>
        </a:spcBef>
        <a:spcAft>
          <a:spcPts val="1200"/>
        </a:spcAft>
        <a:buClr>
          <a:schemeClr val="tx2"/>
        </a:buClr>
        <a:buFont typeface="Arial" panose="020B0604020202020204" pitchFamily="34" charset="0"/>
        <a:buChar char="•"/>
        <a:defRPr sz="2800" kern="1200">
          <a:solidFill>
            <a:schemeClr val="accent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0"/>
        </a:spcBef>
        <a:spcAft>
          <a:spcPts val="1200"/>
        </a:spcAft>
        <a:buClr>
          <a:schemeClr val="tx2"/>
        </a:buClr>
        <a:buFont typeface="System Font Regular"/>
        <a:buChar char="–"/>
        <a:defRPr sz="2400" kern="1200">
          <a:solidFill>
            <a:schemeClr val="accent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0"/>
        </a:spcBef>
        <a:spcAft>
          <a:spcPts val="1200"/>
        </a:spcAft>
        <a:buClr>
          <a:schemeClr val="accent1"/>
        </a:buClr>
        <a:buFont typeface="Wingdings" pitchFamily="2" charset="2"/>
        <a:buChar char="§"/>
        <a:defRPr sz="2400" kern="1200">
          <a:solidFill>
            <a:schemeClr val="accent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0"/>
        </a:spcBef>
        <a:spcAft>
          <a:spcPts val="1200"/>
        </a:spcAft>
        <a:buClr>
          <a:schemeClr val="accent1"/>
        </a:buClr>
        <a:buFont typeface="System Font Regular"/>
        <a:buChar char="–"/>
        <a:defRPr sz="2000" kern="1200">
          <a:solidFill>
            <a:schemeClr val="accent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0"/>
        </a:spcBef>
        <a:spcAft>
          <a:spcPts val="1200"/>
        </a:spcAft>
        <a:buClrTx/>
        <a:buFont typeface="Arial" panose="020B0604020202020204" pitchFamily="34" charset="0"/>
        <a:buChar char="•"/>
        <a:defRPr sz="2000" kern="1200">
          <a:solidFill>
            <a:schemeClr val="accent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21F66-3E41-0E40-8A24-85BC6F280B2A}"/>
              </a:ext>
            </a:extLst>
          </p:cNvPr>
          <p:cNvSpPr>
            <a:spLocks noGrp="1"/>
          </p:cNvSpPr>
          <p:nvPr>
            <p:ph type="ctrTitle"/>
          </p:nvPr>
        </p:nvSpPr>
        <p:spPr>
          <a:xfrm>
            <a:off x="731520" y="1987426"/>
            <a:ext cx="6583680" cy="2387600"/>
          </a:xfrm>
        </p:spPr>
        <p:txBody>
          <a:bodyPr>
            <a:normAutofit fontScale="90000"/>
          </a:bodyPr>
          <a:lstStyle/>
          <a:p>
            <a:r>
              <a:rPr lang="en-US" sz="2500" dirty="0"/>
              <a:t>IST664 – Natural Language Processing</a:t>
            </a:r>
            <a:br>
              <a:rPr lang="en-US" sz="2800" dirty="0"/>
            </a:br>
            <a:br>
              <a:rPr lang="en-US" dirty="0"/>
            </a:br>
            <a:r>
              <a:rPr lang="en-US" b="1" dirty="0"/>
              <a:t>Twitter Emotion Recognition using RNN</a:t>
            </a:r>
          </a:p>
        </p:txBody>
      </p:sp>
      <p:sp>
        <p:nvSpPr>
          <p:cNvPr id="3" name="Subtitle 2">
            <a:extLst>
              <a:ext uri="{FF2B5EF4-FFF2-40B4-BE49-F238E27FC236}">
                <a16:creationId xmlns:a16="http://schemas.microsoft.com/office/drawing/2014/main" id="{0737FF1F-0DED-694B-8A7F-D982B7827CB2}"/>
              </a:ext>
            </a:extLst>
          </p:cNvPr>
          <p:cNvSpPr>
            <a:spLocks noGrp="1"/>
          </p:cNvSpPr>
          <p:nvPr>
            <p:ph type="subTitle" idx="1"/>
          </p:nvPr>
        </p:nvSpPr>
        <p:spPr>
          <a:xfrm>
            <a:off x="731520" y="4547686"/>
            <a:ext cx="6583680" cy="2139075"/>
          </a:xfrm>
        </p:spPr>
        <p:txBody>
          <a:bodyPr>
            <a:normAutofit fontScale="92500" lnSpcReduction="10000"/>
          </a:bodyPr>
          <a:lstStyle/>
          <a:p>
            <a:r>
              <a:rPr lang="en-US" dirty="0"/>
              <a:t>Group 2:</a:t>
            </a:r>
          </a:p>
          <a:p>
            <a:r>
              <a:rPr lang="en-US" dirty="0" err="1"/>
              <a:t>Chaithanya</a:t>
            </a:r>
            <a:r>
              <a:rPr lang="en-US" dirty="0"/>
              <a:t> </a:t>
            </a:r>
            <a:r>
              <a:rPr lang="en-US" dirty="0" err="1"/>
              <a:t>Chikkannaswamy</a:t>
            </a:r>
            <a:endParaRPr lang="en-US" dirty="0"/>
          </a:p>
          <a:p>
            <a:r>
              <a:rPr lang="en-US" dirty="0"/>
              <a:t>Mars Sun</a:t>
            </a:r>
          </a:p>
          <a:p>
            <a:r>
              <a:rPr lang="en-US" dirty="0"/>
              <a:t>Nishitha Maniganahalli Venkatesh</a:t>
            </a:r>
          </a:p>
          <a:p>
            <a:r>
              <a:rPr lang="en-US" dirty="0" err="1"/>
              <a:t>Qinwei</a:t>
            </a:r>
            <a:r>
              <a:rPr lang="en-US" dirty="0"/>
              <a:t> Huang</a:t>
            </a:r>
          </a:p>
        </p:txBody>
      </p:sp>
      <p:sp>
        <p:nvSpPr>
          <p:cNvPr id="4" name="矩形 3">
            <a:extLst>
              <a:ext uri="{FF2B5EF4-FFF2-40B4-BE49-F238E27FC236}">
                <a16:creationId xmlns:a16="http://schemas.microsoft.com/office/drawing/2014/main" id="{197C812C-255C-4D71-B06F-80FB7F485B00}"/>
              </a:ext>
            </a:extLst>
          </p:cNvPr>
          <p:cNvSpPr/>
          <p:nvPr/>
        </p:nvSpPr>
        <p:spPr>
          <a:xfrm>
            <a:off x="1282045" y="810491"/>
            <a:ext cx="3478491" cy="70658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9900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01DCD-B669-4742-8CAB-DCD49FDCFA94}"/>
              </a:ext>
            </a:extLst>
          </p:cNvPr>
          <p:cNvSpPr>
            <a:spLocks noGrp="1"/>
          </p:cNvSpPr>
          <p:nvPr>
            <p:ph type="title"/>
          </p:nvPr>
        </p:nvSpPr>
        <p:spPr/>
        <p:txBody>
          <a:bodyPr/>
          <a:lstStyle/>
          <a:p>
            <a:r>
              <a:rPr lang="en-US" dirty="0"/>
              <a:t>Train-test Split</a:t>
            </a:r>
          </a:p>
        </p:txBody>
      </p:sp>
      <p:sp>
        <p:nvSpPr>
          <p:cNvPr id="3" name="Content Placeholder 2">
            <a:extLst>
              <a:ext uri="{FF2B5EF4-FFF2-40B4-BE49-F238E27FC236}">
                <a16:creationId xmlns:a16="http://schemas.microsoft.com/office/drawing/2014/main" id="{DC557A5B-0D3A-254C-BAB4-81874DBDFDB1}"/>
              </a:ext>
            </a:extLst>
          </p:cNvPr>
          <p:cNvSpPr>
            <a:spLocks noGrp="1"/>
          </p:cNvSpPr>
          <p:nvPr>
            <p:ph idx="1"/>
          </p:nvPr>
        </p:nvSpPr>
        <p:spPr/>
        <p:txBody>
          <a:bodyPr>
            <a:normAutofit/>
          </a:bodyPr>
          <a:lstStyle/>
          <a:p>
            <a:pPr lvl="0" algn="just">
              <a:lnSpc>
                <a:spcPct val="150000"/>
              </a:lnSpc>
              <a:spcAft>
                <a:spcPts val="0"/>
              </a:spcAft>
            </a:pPr>
            <a:r>
              <a:rPr lang="en-US" sz="1600" dirty="0">
                <a:solidFill>
                  <a:srgbClr val="002060"/>
                </a:solidFill>
              </a:rPr>
              <a:t>Dataset already split into training, validation, and test sets.</a:t>
            </a:r>
          </a:p>
          <a:p>
            <a:pPr lvl="0" algn="just">
              <a:lnSpc>
                <a:spcPct val="150000"/>
              </a:lnSpc>
              <a:spcBef>
                <a:spcPts val="1600"/>
              </a:spcBef>
              <a:spcAft>
                <a:spcPts val="0"/>
              </a:spcAft>
            </a:pPr>
            <a:r>
              <a:rPr lang="en-US" sz="1600" dirty="0">
                <a:solidFill>
                  <a:srgbClr val="002060"/>
                </a:solidFill>
              </a:rPr>
              <a:t>We plan to mix up the validation set and training set to create our own training and validation set to get multiple model accuracy and choose the average accuracy as the general accuracy of our model.</a:t>
            </a:r>
          </a:p>
          <a:p>
            <a:pPr lvl="0" algn="just">
              <a:lnSpc>
                <a:spcPct val="150000"/>
              </a:lnSpc>
              <a:spcBef>
                <a:spcPts val="1600"/>
              </a:spcBef>
              <a:spcAft>
                <a:spcPts val="1600"/>
              </a:spcAft>
            </a:pPr>
            <a:endParaRPr lang="en-US" sz="1600" dirty="0">
              <a:solidFill>
                <a:srgbClr val="002060"/>
              </a:solidFill>
            </a:endParaRPr>
          </a:p>
        </p:txBody>
      </p:sp>
      <p:graphicFrame>
        <p:nvGraphicFramePr>
          <p:cNvPr id="5" name="Table 5">
            <a:extLst>
              <a:ext uri="{FF2B5EF4-FFF2-40B4-BE49-F238E27FC236}">
                <a16:creationId xmlns:a16="http://schemas.microsoft.com/office/drawing/2014/main" id="{156FDD47-128F-3C4D-9D33-344E944AA903}"/>
              </a:ext>
            </a:extLst>
          </p:cNvPr>
          <p:cNvGraphicFramePr>
            <a:graphicFrameLocks noGrp="1"/>
          </p:cNvGraphicFramePr>
          <p:nvPr>
            <p:extLst>
              <p:ext uri="{D42A27DB-BD31-4B8C-83A1-F6EECF244321}">
                <p14:modId xmlns:p14="http://schemas.microsoft.com/office/powerpoint/2010/main" val="2753772268"/>
              </p:ext>
            </p:extLst>
          </p:nvPr>
        </p:nvGraphicFramePr>
        <p:xfrm>
          <a:off x="1959264" y="4001294"/>
          <a:ext cx="8127999" cy="741680"/>
        </p:xfrm>
        <a:graphic>
          <a:graphicData uri="http://schemas.openxmlformats.org/drawingml/2006/table">
            <a:tbl>
              <a:tblPr firstRow="1" bandRow="1">
                <a:tableStyleId>{10A1B5D5-9B99-4C35-A422-299274C87663}</a:tableStyleId>
              </a:tblPr>
              <a:tblGrid>
                <a:gridCol w="2709333">
                  <a:extLst>
                    <a:ext uri="{9D8B030D-6E8A-4147-A177-3AD203B41FA5}">
                      <a16:colId xmlns:a16="http://schemas.microsoft.com/office/drawing/2014/main" val="1323896027"/>
                    </a:ext>
                  </a:extLst>
                </a:gridCol>
                <a:gridCol w="2709333">
                  <a:extLst>
                    <a:ext uri="{9D8B030D-6E8A-4147-A177-3AD203B41FA5}">
                      <a16:colId xmlns:a16="http://schemas.microsoft.com/office/drawing/2014/main" val="2366833732"/>
                    </a:ext>
                  </a:extLst>
                </a:gridCol>
                <a:gridCol w="2709333">
                  <a:extLst>
                    <a:ext uri="{9D8B030D-6E8A-4147-A177-3AD203B41FA5}">
                      <a16:colId xmlns:a16="http://schemas.microsoft.com/office/drawing/2014/main" val="711448901"/>
                    </a:ext>
                  </a:extLst>
                </a:gridCol>
              </a:tblGrid>
              <a:tr h="370840">
                <a:tc>
                  <a:txBody>
                    <a:bodyPr/>
                    <a:lstStyle/>
                    <a:p>
                      <a:pPr algn="ctr"/>
                      <a:r>
                        <a:rPr lang="en-US" dirty="0"/>
                        <a:t>Training Set</a:t>
                      </a:r>
                    </a:p>
                  </a:txBody>
                  <a:tcPr/>
                </a:tc>
                <a:tc>
                  <a:txBody>
                    <a:bodyPr/>
                    <a:lstStyle/>
                    <a:p>
                      <a:pPr algn="ctr"/>
                      <a:r>
                        <a:rPr lang="en-US" dirty="0"/>
                        <a:t>Validation Set</a:t>
                      </a:r>
                    </a:p>
                  </a:txBody>
                  <a:tcPr/>
                </a:tc>
                <a:tc>
                  <a:txBody>
                    <a:bodyPr/>
                    <a:lstStyle/>
                    <a:p>
                      <a:pPr algn="ctr"/>
                      <a:r>
                        <a:rPr lang="en-US" dirty="0"/>
                        <a:t>Test Set</a:t>
                      </a:r>
                    </a:p>
                  </a:txBody>
                  <a:tcPr/>
                </a:tc>
                <a:extLst>
                  <a:ext uri="{0D108BD9-81ED-4DB2-BD59-A6C34878D82A}">
                    <a16:rowId xmlns:a16="http://schemas.microsoft.com/office/drawing/2014/main" val="3992808421"/>
                  </a:ext>
                </a:extLst>
              </a:tr>
              <a:tr h="370840">
                <a:tc>
                  <a:txBody>
                    <a:bodyPr/>
                    <a:lstStyle/>
                    <a:p>
                      <a:r>
                        <a:rPr lang="en-US" dirty="0"/>
                        <a:t>16000</a:t>
                      </a:r>
                    </a:p>
                  </a:txBody>
                  <a:tcPr/>
                </a:tc>
                <a:tc>
                  <a:txBody>
                    <a:bodyPr/>
                    <a:lstStyle/>
                    <a:p>
                      <a:r>
                        <a:rPr lang="en-US" dirty="0"/>
                        <a:t>2000</a:t>
                      </a:r>
                    </a:p>
                  </a:txBody>
                  <a:tcPr/>
                </a:tc>
                <a:tc>
                  <a:txBody>
                    <a:bodyPr/>
                    <a:lstStyle/>
                    <a:p>
                      <a:r>
                        <a:rPr lang="en-US" dirty="0"/>
                        <a:t>2000</a:t>
                      </a:r>
                    </a:p>
                  </a:txBody>
                  <a:tcPr/>
                </a:tc>
                <a:extLst>
                  <a:ext uri="{0D108BD9-81ED-4DB2-BD59-A6C34878D82A}">
                    <a16:rowId xmlns:a16="http://schemas.microsoft.com/office/drawing/2014/main" val="1277601346"/>
                  </a:ext>
                </a:extLst>
              </a:tr>
            </a:tbl>
          </a:graphicData>
        </a:graphic>
      </p:graphicFrame>
    </p:spTree>
    <p:extLst>
      <p:ext uri="{BB962C8B-B14F-4D97-AF65-F5344CB8AC3E}">
        <p14:creationId xmlns:p14="http://schemas.microsoft.com/office/powerpoint/2010/main" val="3321430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01DCD-B669-4742-8CAB-DCD49FDCFA94}"/>
              </a:ext>
            </a:extLst>
          </p:cNvPr>
          <p:cNvSpPr>
            <a:spLocks noGrp="1"/>
          </p:cNvSpPr>
          <p:nvPr>
            <p:ph type="title"/>
          </p:nvPr>
        </p:nvSpPr>
        <p:spPr/>
        <p:txBody>
          <a:bodyPr/>
          <a:lstStyle/>
          <a:p>
            <a:r>
              <a:rPr lang="en-US" dirty="0"/>
              <a:t>Models</a:t>
            </a:r>
          </a:p>
        </p:txBody>
      </p:sp>
      <p:sp>
        <p:nvSpPr>
          <p:cNvPr id="3" name="Content Placeholder 2">
            <a:extLst>
              <a:ext uri="{FF2B5EF4-FFF2-40B4-BE49-F238E27FC236}">
                <a16:creationId xmlns:a16="http://schemas.microsoft.com/office/drawing/2014/main" id="{DC557A5B-0D3A-254C-BAB4-81874DBDFDB1}"/>
              </a:ext>
            </a:extLst>
          </p:cNvPr>
          <p:cNvSpPr>
            <a:spLocks noGrp="1"/>
          </p:cNvSpPr>
          <p:nvPr>
            <p:ph idx="1"/>
          </p:nvPr>
        </p:nvSpPr>
        <p:spPr/>
        <p:txBody>
          <a:bodyPr>
            <a:normAutofit/>
          </a:bodyPr>
          <a:lstStyle/>
          <a:p>
            <a:pPr lvl="0">
              <a:spcAft>
                <a:spcPts val="0"/>
              </a:spcAft>
            </a:pPr>
            <a:r>
              <a:rPr lang="en-US" altLang="zh-CN" sz="1600" b="1" dirty="0">
                <a:solidFill>
                  <a:srgbClr val="F76900"/>
                </a:solidFill>
              </a:rPr>
              <a:t>RNN</a:t>
            </a:r>
            <a:endParaRPr lang="en-US" sz="1600" b="1" dirty="0">
              <a:solidFill>
                <a:srgbClr val="F76900"/>
              </a:solidFill>
            </a:endParaRPr>
          </a:p>
          <a:p>
            <a:pPr lvl="0">
              <a:spcBef>
                <a:spcPts val="1600"/>
              </a:spcBef>
              <a:spcAft>
                <a:spcPts val="1600"/>
              </a:spcAft>
            </a:pPr>
            <a:endParaRPr lang="en-US" sz="1600" dirty="0"/>
          </a:p>
          <a:p>
            <a:pPr lvl="0">
              <a:lnSpc>
                <a:spcPct val="150000"/>
              </a:lnSpc>
              <a:spcAft>
                <a:spcPts val="0"/>
              </a:spcAft>
            </a:pPr>
            <a:endParaRPr lang="en-US" sz="1600" dirty="0">
              <a:solidFill>
                <a:srgbClr val="002060"/>
              </a:solidFill>
            </a:endParaRPr>
          </a:p>
        </p:txBody>
      </p:sp>
      <p:pic>
        <p:nvPicPr>
          <p:cNvPr id="6" name="Google Shape;121;p23">
            <a:extLst>
              <a:ext uri="{FF2B5EF4-FFF2-40B4-BE49-F238E27FC236}">
                <a16:creationId xmlns:a16="http://schemas.microsoft.com/office/drawing/2014/main" id="{2A9D32BA-FC60-C742-BBE6-702FC6F0D861}"/>
              </a:ext>
            </a:extLst>
          </p:cNvPr>
          <p:cNvPicPr preferRelativeResize="0"/>
          <p:nvPr/>
        </p:nvPicPr>
        <p:blipFill>
          <a:blip r:embed="rId3">
            <a:alphaModFix/>
          </a:blip>
          <a:stretch>
            <a:fillRect/>
          </a:stretch>
        </p:blipFill>
        <p:spPr>
          <a:xfrm>
            <a:off x="2809875" y="2224087"/>
            <a:ext cx="6572250" cy="2409825"/>
          </a:xfrm>
          <a:prstGeom prst="rect">
            <a:avLst/>
          </a:prstGeom>
          <a:noFill/>
          <a:ln>
            <a:noFill/>
          </a:ln>
        </p:spPr>
      </p:pic>
      <p:pic>
        <p:nvPicPr>
          <p:cNvPr id="7" name="Google Shape;122;p23">
            <a:extLst>
              <a:ext uri="{FF2B5EF4-FFF2-40B4-BE49-F238E27FC236}">
                <a16:creationId xmlns:a16="http://schemas.microsoft.com/office/drawing/2014/main" id="{DADC84B5-A011-3A48-A135-783BE76A157D}"/>
              </a:ext>
            </a:extLst>
          </p:cNvPr>
          <p:cNvPicPr preferRelativeResize="0"/>
          <p:nvPr/>
        </p:nvPicPr>
        <p:blipFill>
          <a:blip r:embed="rId4">
            <a:alphaModFix/>
          </a:blip>
          <a:stretch>
            <a:fillRect/>
          </a:stretch>
        </p:blipFill>
        <p:spPr>
          <a:xfrm>
            <a:off x="3695056" y="4886901"/>
            <a:ext cx="4801888" cy="921617"/>
          </a:xfrm>
          <a:prstGeom prst="rect">
            <a:avLst/>
          </a:prstGeom>
          <a:noFill/>
          <a:ln>
            <a:noFill/>
          </a:ln>
        </p:spPr>
      </p:pic>
    </p:spTree>
    <p:extLst>
      <p:ext uri="{BB962C8B-B14F-4D97-AF65-F5344CB8AC3E}">
        <p14:creationId xmlns:p14="http://schemas.microsoft.com/office/powerpoint/2010/main" val="19621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01DCD-B669-4742-8CAB-DCD49FDCFA94}"/>
              </a:ext>
            </a:extLst>
          </p:cNvPr>
          <p:cNvSpPr>
            <a:spLocks noGrp="1"/>
          </p:cNvSpPr>
          <p:nvPr>
            <p:ph type="title"/>
          </p:nvPr>
        </p:nvSpPr>
        <p:spPr/>
        <p:txBody>
          <a:bodyPr/>
          <a:lstStyle/>
          <a:p>
            <a:r>
              <a:rPr lang="en-US" dirty="0"/>
              <a:t>Models</a:t>
            </a:r>
          </a:p>
        </p:txBody>
      </p:sp>
      <p:sp>
        <p:nvSpPr>
          <p:cNvPr id="3" name="Content Placeholder 2">
            <a:extLst>
              <a:ext uri="{FF2B5EF4-FFF2-40B4-BE49-F238E27FC236}">
                <a16:creationId xmlns:a16="http://schemas.microsoft.com/office/drawing/2014/main" id="{DC557A5B-0D3A-254C-BAB4-81874DBDFDB1}"/>
              </a:ext>
            </a:extLst>
          </p:cNvPr>
          <p:cNvSpPr>
            <a:spLocks noGrp="1"/>
          </p:cNvSpPr>
          <p:nvPr>
            <p:ph idx="1"/>
          </p:nvPr>
        </p:nvSpPr>
        <p:spPr/>
        <p:txBody>
          <a:bodyPr>
            <a:normAutofit/>
          </a:bodyPr>
          <a:lstStyle/>
          <a:p>
            <a:pPr lvl="0" algn="just">
              <a:lnSpc>
                <a:spcPct val="150000"/>
              </a:lnSpc>
              <a:spcAft>
                <a:spcPts val="0"/>
              </a:spcAft>
            </a:pPr>
            <a:r>
              <a:rPr lang="en-US" altLang="zh-CN" sz="1600" b="1" dirty="0">
                <a:solidFill>
                  <a:srgbClr val="F76900"/>
                </a:solidFill>
              </a:rPr>
              <a:t>LSTM</a:t>
            </a:r>
            <a:endParaRPr lang="en-US" sz="1600" b="1" dirty="0">
              <a:solidFill>
                <a:srgbClr val="FF0000"/>
              </a:solidFill>
            </a:endParaRPr>
          </a:p>
        </p:txBody>
      </p:sp>
      <p:pic>
        <p:nvPicPr>
          <p:cNvPr id="4" name="Google Shape;129;p24">
            <a:extLst>
              <a:ext uri="{FF2B5EF4-FFF2-40B4-BE49-F238E27FC236}">
                <a16:creationId xmlns:a16="http://schemas.microsoft.com/office/drawing/2014/main" id="{22E095AC-2424-8241-9597-4BE5F1A33E05}"/>
              </a:ext>
            </a:extLst>
          </p:cNvPr>
          <p:cNvPicPr preferRelativeResize="0"/>
          <p:nvPr/>
        </p:nvPicPr>
        <p:blipFill>
          <a:blip r:embed="rId3">
            <a:alphaModFix/>
          </a:blip>
          <a:stretch>
            <a:fillRect/>
          </a:stretch>
        </p:blipFill>
        <p:spPr>
          <a:xfrm>
            <a:off x="2180437" y="1787237"/>
            <a:ext cx="7831126" cy="3283525"/>
          </a:xfrm>
          <a:prstGeom prst="rect">
            <a:avLst/>
          </a:prstGeom>
          <a:noFill/>
          <a:ln>
            <a:noFill/>
          </a:ln>
        </p:spPr>
      </p:pic>
    </p:spTree>
    <p:extLst>
      <p:ext uri="{BB962C8B-B14F-4D97-AF65-F5344CB8AC3E}">
        <p14:creationId xmlns:p14="http://schemas.microsoft.com/office/powerpoint/2010/main" val="2443426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01DCD-B669-4742-8CAB-DCD49FDCFA94}"/>
              </a:ext>
            </a:extLst>
          </p:cNvPr>
          <p:cNvSpPr>
            <a:spLocks noGrp="1"/>
          </p:cNvSpPr>
          <p:nvPr>
            <p:ph type="title"/>
          </p:nvPr>
        </p:nvSpPr>
        <p:spPr/>
        <p:txBody>
          <a:bodyPr/>
          <a:lstStyle/>
          <a:p>
            <a:r>
              <a:rPr lang="en-US" dirty="0"/>
              <a:t>Models</a:t>
            </a:r>
          </a:p>
        </p:txBody>
      </p:sp>
      <p:sp>
        <p:nvSpPr>
          <p:cNvPr id="3" name="Content Placeholder 2">
            <a:extLst>
              <a:ext uri="{FF2B5EF4-FFF2-40B4-BE49-F238E27FC236}">
                <a16:creationId xmlns:a16="http://schemas.microsoft.com/office/drawing/2014/main" id="{DC557A5B-0D3A-254C-BAB4-81874DBDFDB1}"/>
              </a:ext>
            </a:extLst>
          </p:cNvPr>
          <p:cNvSpPr>
            <a:spLocks noGrp="1"/>
          </p:cNvSpPr>
          <p:nvPr>
            <p:ph idx="1"/>
          </p:nvPr>
        </p:nvSpPr>
        <p:spPr>
          <a:xfrm>
            <a:off x="838200" y="1825625"/>
            <a:ext cx="10515600" cy="4351338"/>
          </a:xfrm>
        </p:spPr>
        <p:txBody>
          <a:bodyPr>
            <a:normAutofit/>
          </a:bodyPr>
          <a:lstStyle/>
          <a:p>
            <a:pPr lvl="0" algn="just">
              <a:lnSpc>
                <a:spcPct val="150000"/>
              </a:lnSpc>
              <a:spcAft>
                <a:spcPts val="0"/>
              </a:spcAft>
            </a:pPr>
            <a:r>
              <a:rPr lang="en-US" altLang="zh-CN" sz="1600" b="1" dirty="0" err="1">
                <a:solidFill>
                  <a:srgbClr val="F76900"/>
                </a:solidFill>
              </a:rPr>
              <a:t>BiLSTM</a:t>
            </a:r>
            <a:endParaRPr lang="en-US" sz="1600" dirty="0">
              <a:solidFill>
                <a:srgbClr val="002060"/>
              </a:solidFill>
            </a:endParaRPr>
          </a:p>
        </p:txBody>
      </p:sp>
      <p:pic>
        <p:nvPicPr>
          <p:cNvPr id="5" name="Google Shape;136;p25">
            <a:extLst>
              <a:ext uri="{FF2B5EF4-FFF2-40B4-BE49-F238E27FC236}">
                <a16:creationId xmlns:a16="http://schemas.microsoft.com/office/drawing/2014/main" id="{A4FE842E-6431-664E-BD48-4E7CACC833C2}"/>
              </a:ext>
            </a:extLst>
          </p:cNvPr>
          <p:cNvPicPr preferRelativeResize="0"/>
          <p:nvPr/>
        </p:nvPicPr>
        <p:blipFill>
          <a:blip r:embed="rId3">
            <a:alphaModFix/>
          </a:blip>
          <a:stretch>
            <a:fillRect/>
          </a:stretch>
        </p:blipFill>
        <p:spPr>
          <a:xfrm>
            <a:off x="2441975" y="2131069"/>
            <a:ext cx="7308049" cy="3740450"/>
          </a:xfrm>
          <a:prstGeom prst="rect">
            <a:avLst/>
          </a:prstGeom>
          <a:noFill/>
          <a:ln>
            <a:noFill/>
          </a:ln>
        </p:spPr>
      </p:pic>
    </p:spTree>
    <p:extLst>
      <p:ext uri="{BB962C8B-B14F-4D97-AF65-F5344CB8AC3E}">
        <p14:creationId xmlns:p14="http://schemas.microsoft.com/office/powerpoint/2010/main" val="2532872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01DCD-B669-4742-8CAB-DCD49FDCFA94}"/>
              </a:ext>
            </a:extLst>
          </p:cNvPr>
          <p:cNvSpPr>
            <a:spLocks noGrp="1"/>
          </p:cNvSpPr>
          <p:nvPr>
            <p:ph type="title"/>
          </p:nvPr>
        </p:nvSpPr>
        <p:spPr/>
        <p:txBody>
          <a:bodyPr/>
          <a:lstStyle/>
          <a:p>
            <a:r>
              <a:rPr lang="en-US" dirty="0"/>
              <a:t>Models</a:t>
            </a:r>
          </a:p>
        </p:txBody>
      </p:sp>
      <p:sp>
        <p:nvSpPr>
          <p:cNvPr id="3" name="Content Placeholder 2">
            <a:extLst>
              <a:ext uri="{FF2B5EF4-FFF2-40B4-BE49-F238E27FC236}">
                <a16:creationId xmlns:a16="http://schemas.microsoft.com/office/drawing/2014/main" id="{DC557A5B-0D3A-254C-BAB4-81874DBDFDB1}"/>
              </a:ext>
            </a:extLst>
          </p:cNvPr>
          <p:cNvSpPr>
            <a:spLocks noGrp="1"/>
          </p:cNvSpPr>
          <p:nvPr>
            <p:ph idx="1"/>
          </p:nvPr>
        </p:nvSpPr>
        <p:spPr>
          <a:xfrm>
            <a:off x="838200" y="1825625"/>
            <a:ext cx="10515600" cy="4351338"/>
          </a:xfrm>
        </p:spPr>
        <p:txBody>
          <a:bodyPr>
            <a:normAutofit/>
          </a:bodyPr>
          <a:lstStyle/>
          <a:p>
            <a:pPr marL="114300" lvl="0" algn="just">
              <a:lnSpc>
                <a:spcPct val="150000"/>
              </a:lnSpc>
              <a:spcAft>
                <a:spcPts val="0"/>
              </a:spcAft>
              <a:buClr>
                <a:srgbClr val="000000"/>
              </a:buClr>
              <a:buSzPts val="1800"/>
            </a:pPr>
            <a:r>
              <a:rPr lang="en-US" altLang="zh-CN" sz="1600" b="1" dirty="0" err="1">
                <a:solidFill>
                  <a:srgbClr val="F76900"/>
                </a:solidFill>
              </a:rPr>
              <a:t>BiLSTM</a:t>
            </a:r>
            <a:endParaRPr lang="en-US" altLang="zh-CN" sz="1600" b="1" dirty="0">
              <a:solidFill>
                <a:srgbClr val="F76900"/>
              </a:solidFill>
            </a:endParaRPr>
          </a:p>
          <a:p>
            <a:pPr lvl="0" algn="just">
              <a:lnSpc>
                <a:spcPct val="150000"/>
              </a:lnSpc>
              <a:spcBef>
                <a:spcPts val="1600"/>
              </a:spcBef>
              <a:spcAft>
                <a:spcPts val="0"/>
              </a:spcAft>
            </a:pPr>
            <a:r>
              <a:rPr lang="en-US" sz="1600" dirty="0"/>
              <a:t>Embedding layer: input dimension: 10,000, output dimension: (16, 50)</a:t>
            </a:r>
          </a:p>
          <a:p>
            <a:pPr lvl="0" algn="just">
              <a:lnSpc>
                <a:spcPct val="150000"/>
              </a:lnSpc>
              <a:spcBef>
                <a:spcPts val="1600"/>
              </a:spcBef>
              <a:spcAft>
                <a:spcPts val="0"/>
              </a:spcAft>
            </a:pPr>
            <a:r>
              <a:rPr lang="en-US" sz="1600" dirty="0"/>
              <a:t>First Bidirectional LSTM layer: 20 cells with return sequence set to True. (Returns a output in every timestamp or every cell)</a:t>
            </a:r>
          </a:p>
          <a:p>
            <a:pPr lvl="0" algn="just">
              <a:lnSpc>
                <a:spcPct val="150000"/>
              </a:lnSpc>
              <a:spcBef>
                <a:spcPts val="1600"/>
              </a:spcBef>
              <a:spcAft>
                <a:spcPts val="0"/>
              </a:spcAft>
            </a:pPr>
            <a:r>
              <a:rPr lang="en-US" sz="1600" dirty="0"/>
              <a:t>Second Bidirectional LSTM layer: 20 cells </a:t>
            </a:r>
          </a:p>
          <a:p>
            <a:pPr lvl="0" algn="just">
              <a:lnSpc>
                <a:spcPct val="150000"/>
              </a:lnSpc>
              <a:spcBef>
                <a:spcPts val="1600"/>
              </a:spcBef>
              <a:spcAft>
                <a:spcPts val="0"/>
              </a:spcAft>
            </a:pPr>
            <a:r>
              <a:rPr lang="en-US" sz="1600" dirty="0"/>
              <a:t>Output layer: 6 emotion </a:t>
            </a:r>
            <a:r>
              <a:rPr lang="en-US" sz="1600" dirty="0" err="1"/>
              <a:t>classe</a:t>
            </a:r>
            <a:r>
              <a:rPr lang="en-US" sz="1600" dirty="0"/>
              <a:t>, using activation function </a:t>
            </a:r>
            <a:r>
              <a:rPr lang="en-US" sz="1600" dirty="0" err="1"/>
              <a:t>softmax</a:t>
            </a:r>
            <a:r>
              <a:rPr lang="en-US" sz="1600" dirty="0"/>
              <a:t>.</a:t>
            </a:r>
          </a:p>
        </p:txBody>
      </p:sp>
    </p:spTree>
    <p:extLst>
      <p:ext uri="{BB962C8B-B14F-4D97-AF65-F5344CB8AC3E}">
        <p14:creationId xmlns:p14="http://schemas.microsoft.com/office/powerpoint/2010/main" val="34204283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01DCD-B669-4742-8CAB-DCD49FDCFA94}"/>
              </a:ext>
            </a:extLst>
          </p:cNvPr>
          <p:cNvSpPr>
            <a:spLocks noGrp="1"/>
          </p:cNvSpPr>
          <p:nvPr>
            <p:ph type="title"/>
          </p:nvPr>
        </p:nvSpPr>
        <p:spPr/>
        <p:txBody>
          <a:bodyPr/>
          <a:lstStyle/>
          <a:p>
            <a:r>
              <a:rPr lang="en-US" dirty="0"/>
              <a:t>Models</a:t>
            </a:r>
          </a:p>
        </p:txBody>
      </p:sp>
      <p:sp>
        <p:nvSpPr>
          <p:cNvPr id="3" name="Content Placeholder 2">
            <a:extLst>
              <a:ext uri="{FF2B5EF4-FFF2-40B4-BE49-F238E27FC236}">
                <a16:creationId xmlns:a16="http://schemas.microsoft.com/office/drawing/2014/main" id="{DC557A5B-0D3A-254C-BAB4-81874DBDFDB1}"/>
              </a:ext>
            </a:extLst>
          </p:cNvPr>
          <p:cNvSpPr>
            <a:spLocks noGrp="1"/>
          </p:cNvSpPr>
          <p:nvPr>
            <p:ph idx="1"/>
          </p:nvPr>
        </p:nvSpPr>
        <p:spPr>
          <a:xfrm>
            <a:off x="838200" y="1825625"/>
            <a:ext cx="10515600" cy="4351338"/>
          </a:xfrm>
        </p:spPr>
        <p:txBody>
          <a:bodyPr>
            <a:normAutofit/>
          </a:bodyPr>
          <a:lstStyle/>
          <a:p>
            <a:pPr marL="114300" lvl="0" algn="just">
              <a:lnSpc>
                <a:spcPct val="150000"/>
              </a:lnSpc>
              <a:spcAft>
                <a:spcPts val="0"/>
              </a:spcAft>
              <a:buClr>
                <a:schemeClr val="dk1"/>
              </a:buClr>
              <a:buSzPts val="1800"/>
            </a:pPr>
            <a:r>
              <a:rPr lang="en-US" altLang="zh-CN" sz="1600" b="1" dirty="0" err="1">
                <a:solidFill>
                  <a:srgbClr val="F76900"/>
                </a:solidFill>
              </a:rPr>
              <a:t>BiLSTM</a:t>
            </a:r>
            <a:endParaRPr lang="en-US" altLang="zh-CN" sz="1600" b="1" dirty="0">
              <a:solidFill>
                <a:srgbClr val="F76900"/>
              </a:solidFill>
            </a:endParaRPr>
          </a:p>
          <a:p>
            <a:pPr marL="114300" lvl="0" algn="just">
              <a:lnSpc>
                <a:spcPct val="150000"/>
              </a:lnSpc>
              <a:spcAft>
                <a:spcPts val="0"/>
              </a:spcAft>
              <a:buClr>
                <a:schemeClr val="dk1"/>
              </a:buClr>
              <a:buSzPts val="1800"/>
            </a:pPr>
            <a:endParaRPr lang="en-US" sz="1600" dirty="0">
              <a:solidFill>
                <a:srgbClr val="002060"/>
              </a:solidFill>
            </a:endParaRPr>
          </a:p>
        </p:txBody>
      </p:sp>
      <p:pic>
        <p:nvPicPr>
          <p:cNvPr id="5" name="Google Shape;149;p27">
            <a:extLst>
              <a:ext uri="{FF2B5EF4-FFF2-40B4-BE49-F238E27FC236}">
                <a16:creationId xmlns:a16="http://schemas.microsoft.com/office/drawing/2014/main" id="{6D1B8B56-FBF5-0A4E-BD76-CA0F20E6DDEF}"/>
              </a:ext>
            </a:extLst>
          </p:cNvPr>
          <p:cNvPicPr preferRelativeResize="0"/>
          <p:nvPr/>
        </p:nvPicPr>
        <p:blipFill>
          <a:blip r:embed="rId3">
            <a:alphaModFix/>
          </a:blip>
          <a:stretch>
            <a:fillRect/>
          </a:stretch>
        </p:blipFill>
        <p:spPr>
          <a:xfrm>
            <a:off x="2685552" y="2279648"/>
            <a:ext cx="6820895" cy="3445743"/>
          </a:xfrm>
          <a:prstGeom prst="rect">
            <a:avLst/>
          </a:prstGeom>
          <a:noFill/>
          <a:ln>
            <a:noFill/>
          </a:ln>
        </p:spPr>
      </p:pic>
    </p:spTree>
    <p:extLst>
      <p:ext uri="{BB962C8B-B14F-4D97-AF65-F5344CB8AC3E}">
        <p14:creationId xmlns:p14="http://schemas.microsoft.com/office/powerpoint/2010/main" val="42338399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01DCD-B669-4742-8CAB-DCD49FDCFA94}"/>
              </a:ext>
            </a:extLst>
          </p:cNvPr>
          <p:cNvSpPr>
            <a:spLocks noGrp="1"/>
          </p:cNvSpPr>
          <p:nvPr>
            <p:ph type="title"/>
          </p:nvPr>
        </p:nvSpPr>
        <p:spPr/>
        <p:txBody>
          <a:bodyPr/>
          <a:lstStyle/>
          <a:p>
            <a:r>
              <a:rPr lang="en-US" dirty="0"/>
              <a:t>Model Evaluation</a:t>
            </a:r>
          </a:p>
        </p:txBody>
      </p:sp>
      <p:sp>
        <p:nvSpPr>
          <p:cNvPr id="3" name="Content Placeholder 2">
            <a:extLst>
              <a:ext uri="{FF2B5EF4-FFF2-40B4-BE49-F238E27FC236}">
                <a16:creationId xmlns:a16="http://schemas.microsoft.com/office/drawing/2014/main" id="{DC557A5B-0D3A-254C-BAB4-81874DBDFDB1}"/>
              </a:ext>
            </a:extLst>
          </p:cNvPr>
          <p:cNvSpPr>
            <a:spLocks noGrp="1"/>
          </p:cNvSpPr>
          <p:nvPr>
            <p:ph idx="1"/>
          </p:nvPr>
        </p:nvSpPr>
        <p:spPr>
          <a:xfrm>
            <a:off x="838200" y="1825625"/>
            <a:ext cx="10515600" cy="4351338"/>
          </a:xfrm>
        </p:spPr>
        <p:txBody>
          <a:bodyPr>
            <a:normAutofit/>
          </a:bodyPr>
          <a:lstStyle/>
          <a:p>
            <a:pPr lvl="0" algn="just">
              <a:lnSpc>
                <a:spcPct val="150000"/>
              </a:lnSpc>
              <a:spcAft>
                <a:spcPts val="0"/>
              </a:spcAft>
            </a:pPr>
            <a:r>
              <a:rPr lang="en-US" sz="1600" dirty="0"/>
              <a:t>Visualization of training history:</a:t>
            </a:r>
          </a:p>
        </p:txBody>
      </p:sp>
      <p:pic>
        <p:nvPicPr>
          <p:cNvPr id="5" name="Google Shape;156;p28">
            <a:extLst>
              <a:ext uri="{FF2B5EF4-FFF2-40B4-BE49-F238E27FC236}">
                <a16:creationId xmlns:a16="http://schemas.microsoft.com/office/drawing/2014/main" id="{DFA62F61-5AD7-DC4C-A36C-8F60C2A166F8}"/>
              </a:ext>
            </a:extLst>
          </p:cNvPr>
          <p:cNvPicPr preferRelativeResize="0"/>
          <p:nvPr/>
        </p:nvPicPr>
        <p:blipFill>
          <a:blip r:embed="rId3">
            <a:alphaModFix/>
          </a:blip>
          <a:stretch>
            <a:fillRect/>
          </a:stretch>
        </p:blipFill>
        <p:spPr>
          <a:xfrm>
            <a:off x="838200" y="2567531"/>
            <a:ext cx="4585855" cy="3407242"/>
          </a:xfrm>
          <a:prstGeom prst="rect">
            <a:avLst/>
          </a:prstGeom>
          <a:noFill/>
          <a:ln>
            <a:noFill/>
          </a:ln>
        </p:spPr>
      </p:pic>
      <p:pic>
        <p:nvPicPr>
          <p:cNvPr id="6" name="Google Shape;157;p28">
            <a:extLst>
              <a:ext uri="{FF2B5EF4-FFF2-40B4-BE49-F238E27FC236}">
                <a16:creationId xmlns:a16="http://schemas.microsoft.com/office/drawing/2014/main" id="{BE879565-E4BF-2547-8C0F-73572B7F9142}"/>
              </a:ext>
            </a:extLst>
          </p:cNvPr>
          <p:cNvPicPr preferRelativeResize="0"/>
          <p:nvPr/>
        </p:nvPicPr>
        <p:blipFill>
          <a:blip r:embed="rId4">
            <a:alphaModFix/>
          </a:blip>
          <a:stretch>
            <a:fillRect/>
          </a:stretch>
        </p:blipFill>
        <p:spPr>
          <a:xfrm>
            <a:off x="6095999" y="2567531"/>
            <a:ext cx="4388427" cy="3407242"/>
          </a:xfrm>
          <a:prstGeom prst="rect">
            <a:avLst/>
          </a:prstGeom>
          <a:noFill/>
          <a:ln>
            <a:noFill/>
          </a:ln>
        </p:spPr>
      </p:pic>
    </p:spTree>
    <p:extLst>
      <p:ext uri="{BB962C8B-B14F-4D97-AF65-F5344CB8AC3E}">
        <p14:creationId xmlns:p14="http://schemas.microsoft.com/office/powerpoint/2010/main" val="243977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01DCD-B669-4742-8CAB-DCD49FDCFA94}"/>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DC557A5B-0D3A-254C-BAB4-81874DBDFDB1}"/>
              </a:ext>
            </a:extLst>
          </p:cNvPr>
          <p:cNvSpPr>
            <a:spLocks noGrp="1"/>
          </p:cNvSpPr>
          <p:nvPr>
            <p:ph idx="1"/>
          </p:nvPr>
        </p:nvSpPr>
        <p:spPr/>
        <p:txBody>
          <a:bodyPr>
            <a:normAutofit/>
          </a:bodyPr>
          <a:lstStyle/>
          <a:p>
            <a:pPr lvl="0" algn="just">
              <a:lnSpc>
                <a:spcPct val="150000"/>
              </a:lnSpc>
              <a:spcAft>
                <a:spcPts val="0"/>
              </a:spcAft>
            </a:pPr>
            <a:r>
              <a:rPr lang="en-US" sz="1600" dirty="0"/>
              <a:t>Predicted emotions and the display of confusion matrix:</a:t>
            </a:r>
          </a:p>
          <a:p>
            <a:pPr lvl="0" algn="just">
              <a:lnSpc>
                <a:spcPct val="150000"/>
              </a:lnSpc>
              <a:spcBef>
                <a:spcPts val="1600"/>
              </a:spcBef>
              <a:spcAft>
                <a:spcPts val="0"/>
              </a:spcAft>
            </a:pPr>
            <a:r>
              <a:rPr lang="en-US" sz="1600" dirty="0"/>
              <a:t>x axis: test labels</a:t>
            </a:r>
          </a:p>
          <a:p>
            <a:pPr lvl="0" algn="just">
              <a:lnSpc>
                <a:spcPct val="150000"/>
              </a:lnSpc>
              <a:spcBef>
                <a:spcPts val="1600"/>
              </a:spcBef>
              <a:spcAft>
                <a:spcPts val="0"/>
              </a:spcAft>
            </a:pPr>
            <a:r>
              <a:rPr lang="en-US" sz="1600" dirty="0"/>
              <a:t>y axis: predicted emotions</a:t>
            </a:r>
          </a:p>
          <a:p>
            <a:pPr lvl="0" algn="just">
              <a:lnSpc>
                <a:spcPct val="150000"/>
              </a:lnSpc>
              <a:spcBef>
                <a:spcPts val="1600"/>
              </a:spcBef>
              <a:spcAft>
                <a:spcPts val="0"/>
              </a:spcAft>
            </a:pPr>
            <a:r>
              <a:rPr lang="en-US" sz="1600" dirty="0"/>
              <a:t>Classes: set of labels</a:t>
            </a:r>
          </a:p>
          <a:p>
            <a:pPr lvl="0" algn="just">
              <a:lnSpc>
                <a:spcPct val="150000"/>
              </a:lnSpc>
              <a:spcBef>
                <a:spcPts val="1600"/>
              </a:spcBef>
              <a:spcAft>
                <a:spcPts val="0"/>
              </a:spcAft>
            </a:pPr>
            <a:endParaRPr lang="en-US" sz="1600" dirty="0"/>
          </a:p>
          <a:p>
            <a:pPr lvl="0" algn="just">
              <a:lnSpc>
                <a:spcPct val="150000"/>
              </a:lnSpc>
              <a:spcBef>
                <a:spcPts val="1600"/>
              </a:spcBef>
              <a:spcAft>
                <a:spcPts val="1600"/>
              </a:spcAft>
            </a:pPr>
            <a:endParaRPr lang="en-US" sz="1600" dirty="0"/>
          </a:p>
          <a:p>
            <a:pPr lvl="0" algn="just">
              <a:lnSpc>
                <a:spcPct val="150000"/>
              </a:lnSpc>
              <a:spcAft>
                <a:spcPts val="0"/>
              </a:spcAft>
            </a:pPr>
            <a:endParaRPr lang="en-US" sz="1600" dirty="0">
              <a:solidFill>
                <a:srgbClr val="002060"/>
              </a:solidFill>
            </a:endParaRPr>
          </a:p>
        </p:txBody>
      </p:sp>
      <p:pic>
        <p:nvPicPr>
          <p:cNvPr id="5" name="Google Shape;165;p29">
            <a:extLst>
              <a:ext uri="{FF2B5EF4-FFF2-40B4-BE49-F238E27FC236}">
                <a16:creationId xmlns:a16="http://schemas.microsoft.com/office/drawing/2014/main" id="{AB68EAC6-EFAC-2749-914C-836727284C38}"/>
              </a:ext>
            </a:extLst>
          </p:cNvPr>
          <p:cNvPicPr preferRelativeResize="0"/>
          <p:nvPr/>
        </p:nvPicPr>
        <p:blipFill>
          <a:blip r:embed="rId3">
            <a:alphaModFix/>
          </a:blip>
          <a:stretch>
            <a:fillRect/>
          </a:stretch>
        </p:blipFill>
        <p:spPr>
          <a:xfrm>
            <a:off x="6665293" y="1399638"/>
            <a:ext cx="4688507" cy="4460835"/>
          </a:xfrm>
          <a:prstGeom prst="rect">
            <a:avLst/>
          </a:prstGeom>
          <a:noFill/>
          <a:ln>
            <a:noFill/>
          </a:ln>
        </p:spPr>
      </p:pic>
      <p:pic>
        <p:nvPicPr>
          <p:cNvPr id="6" name="Google Shape;164;p29">
            <a:extLst>
              <a:ext uri="{FF2B5EF4-FFF2-40B4-BE49-F238E27FC236}">
                <a16:creationId xmlns:a16="http://schemas.microsoft.com/office/drawing/2014/main" id="{E1F74547-BE63-B24F-9946-2491074CAA92}"/>
              </a:ext>
            </a:extLst>
          </p:cNvPr>
          <p:cNvPicPr preferRelativeResize="0"/>
          <p:nvPr/>
        </p:nvPicPr>
        <p:blipFill rotWithShape="1">
          <a:blip r:embed="rId4">
            <a:alphaModFix/>
          </a:blip>
          <a:srcRect t="11717"/>
          <a:stretch/>
        </p:blipFill>
        <p:spPr>
          <a:xfrm>
            <a:off x="931908" y="4322618"/>
            <a:ext cx="5164092" cy="1381990"/>
          </a:xfrm>
          <a:prstGeom prst="rect">
            <a:avLst/>
          </a:prstGeom>
          <a:noFill/>
          <a:ln>
            <a:noFill/>
          </a:ln>
        </p:spPr>
      </p:pic>
    </p:spTree>
    <p:extLst>
      <p:ext uri="{BB962C8B-B14F-4D97-AF65-F5344CB8AC3E}">
        <p14:creationId xmlns:p14="http://schemas.microsoft.com/office/powerpoint/2010/main" val="20703892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01DCD-B669-4742-8CAB-DCD49FDCFA94}"/>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DC557A5B-0D3A-254C-BAB4-81874DBDFDB1}"/>
              </a:ext>
            </a:extLst>
          </p:cNvPr>
          <p:cNvSpPr>
            <a:spLocks noGrp="1"/>
          </p:cNvSpPr>
          <p:nvPr>
            <p:ph idx="1"/>
          </p:nvPr>
        </p:nvSpPr>
        <p:spPr/>
        <p:txBody>
          <a:bodyPr>
            <a:normAutofit/>
          </a:bodyPr>
          <a:lstStyle/>
          <a:p>
            <a:pPr marL="285750" lvl="0" indent="-285750" algn="just">
              <a:lnSpc>
                <a:spcPct val="150000"/>
              </a:lnSpc>
              <a:spcAft>
                <a:spcPts val="0"/>
              </a:spcAft>
              <a:buFont typeface="Arial" panose="020B0604020202020204" pitchFamily="34" charset="0"/>
              <a:buChar char="•"/>
            </a:pPr>
            <a:r>
              <a:rPr lang="en-US" sz="1600" dirty="0"/>
              <a:t>To learn the performance difference between different NN model, we plan to implement a CNN to replace with the LSTM model. Then we will compare the performance of these two models.</a:t>
            </a:r>
          </a:p>
          <a:p>
            <a:pPr lvl="0" algn="just">
              <a:lnSpc>
                <a:spcPct val="150000"/>
              </a:lnSpc>
              <a:spcAft>
                <a:spcPts val="0"/>
              </a:spcAft>
            </a:pPr>
            <a:endParaRPr lang="en-US" sz="1600" dirty="0"/>
          </a:p>
          <a:p>
            <a:pPr marL="285750" lvl="0" indent="-285750" algn="just">
              <a:lnSpc>
                <a:spcPct val="150000"/>
              </a:lnSpc>
              <a:spcAft>
                <a:spcPts val="0"/>
              </a:spcAft>
              <a:buFont typeface="Arial" panose="020B0604020202020204" pitchFamily="34" charset="0"/>
              <a:buChar char="•"/>
            </a:pPr>
            <a:r>
              <a:rPr lang="en-US" sz="1600" dirty="0"/>
              <a:t>Also, we plan to mix the given test, validation and train sets to create these sets by ourselves. We might change the percentage of these three sets to see the difference of model’s performance.</a:t>
            </a:r>
          </a:p>
          <a:p>
            <a:pPr lvl="0" algn="just">
              <a:lnSpc>
                <a:spcPct val="150000"/>
              </a:lnSpc>
              <a:spcAft>
                <a:spcPts val="0"/>
              </a:spcAft>
            </a:pPr>
            <a:endParaRPr lang="en-US" sz="1600" dirty="0">
              <a:solidFill>
                <a:srgbClr val="002060"/>
              </a:solidFill>
            </a:endParaRPr>
          </a:p>
        </p:txBody>
      </p:sp>
    </p:spTree>
    <p:extLst>
      <p:ext uri="{BB962C8B-B14F-4D97-AF65-F5344CB8AC3E}">
        <p14:creationId xmlns:p14="http://schemas.microsoft.com/office/powerpoint/2010/main" val="31503845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01DCD-B669-4742-8CAB-DCD49FDCFA9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C557A5B-0D3A-254C-BAB4-81874DBDFDB1}"/>
              </a:ext>
            </a:extLst>
          </p:cNvPr>
          <p:cNvSpPr>
            <a:spLocks noGrp="1"/>
          </p:cNvSpPr>
          <p:nvPr>
            <p:ph idx="1"/>
          </p:nvPr>
        </p:nvSpPr>
        <p:spPr/>
        <p:txBody>
          <a:bodyPr>
            <a:normAutofit/>
          </a:bodyPr>
          <a:lstStyle/>
          <a:p>
            <a:pPr marL="285750" indent="-285750" algn="just">
              <a:lnSpc>
                <a:spcPct val="150000"/>
              </a:lnSpc>
              <a:spcAft>
                <a:spcPts val="0"/>
              </a:spcAft>
              <a:buFont typeface="Arial" panose="020B0604020202020204" pitchFamily="34" charset="0"/>
              <a:buChar char="•"/>
            </a:pPr>
            <a:r>
              <a:rPr lang="en-US" sz="1600" dirty="0">
                <a:solidFill>
                  <a:srgbClr val="002060"/>
                </a:solidFill>
                <a:highlight>
                  <a:srgbClr val="FFFFFF"/>
                </a:highlight>
              </a:rPr>
              <a:t>RNN model for the emotion recognition gave us the more accurate predictions and we were able to get high prediction accuracy.</a:t>
            </a:r>
          </a:p>
          <a:p>
            <a:pPr algn="just">
              <a:lnSpc>
                <a:spcPct val="150000"/>
              </a:lnSpc>
              <a:spcAft>
                <a:spcPts val="0"/>
              </a:spcAft>
            </a:pPr>
            <a:endParaRPr lang="en-US" sz="1600" dirty="0">
              <a:solidFill>
                <a:srgbClr val="002060"/>
              </a:solidFill>
              <a:highlight>
                <a:srgbClr val="FFFFFF"/>
              </a:highlight>
            </a:endParaRPr>
          </a:p>
          <a:p>
            <a:pPr marL="285750" indent="-285750" algn="just">
              <a:lnSpc>
                <a:spcPct val="150000"/>
              </a:lnSpc>
              <a:spcAft>
                <a:spcPts val="0"/>
              </a:spcAft>
              <a:buFont typeface="Arial" panose="020B0604020202020204" pitchFamily="34" charset="0"/>
              <a:buChar char="•"/>
            </a:pPr>
            <a:r>
              <a:rPr lang="en-US" sz="1600" dirty="0" err="1">
                <a:solidFill>
                  <a:srgbClr val="002060"/>
                </a:solidFill>
                <a:highlight>
                  <a:srgbClr val="FFFFFF"/>
                </a:highlight>
              </a:rPr>
              <a:t>BiLSTM</a:t>
            </a:r>
            <a:r>
              <a:rPr lang="en-US" sz="1600" dirty="0">
                <a:solidFill>
                  <a:srgbClr val="002060"/>
                </a:solidFill>
                <a:highlight>
                  <a:srgbClr val="FFFFFF"/>
                </a:highlight>
              </a:rPr>
              <a:t>-based approach to detecting the user’s emotion expression in tweets.</a:t>
            </a:r>
          </a:p>
          <a:p>
            <a:pPr algn="just">
              <a:lnSpc>
                <a:spcPct val="150000"/>
              </a:lnSpc>
              <a:spcAft>
                <a:spcPts val="0"/>
              </a:spcAft>
            </a:pPr>
            <a:endParaRPr lang="en-US" sz="1600" dirty="0">
              <a:solidFill>
                <a:srgbClr val="002060"/>
              </a:solidFill>
              <a:highlight>
                <a:srgbClr val="FFFFFF"/>
              </a:highlight>
            </a:endParaRPr>
          </a:p>
          <a:p>
            <a:pPr marL="285750" indent="-285750" algn="just">
              <a:lnSpc>
                <a:spcPct val="150000"/>
              </a:lnSpc>
              <a:spcAft>
                <a:spcPts val="0"/>
              </a:spcAft>
              <a:buFont typeface="Arial" panose="020B0604020202020204" pitchFamily="34" charset="0"/>
              <a:buChar char="•"/>
            </a:pPr>
            <a:r>
              <a:rPr lang="en-US" sz="1600" dirty="0">
                <a:solidFill>
                  <a:srgbClr val="002060"/>
                </a:solidFill>
                <a:highlight>
                  <a:srgbClr val="FFFFFF"/>
                </a:highlight>
              </a:rPr>
              <a:t>Model prediction accuracy:</a:t>
            </a:r>
          </a:p>
          <a:p>
            <a:pPr algn="just">
              <a:lnSpc>
                <a:spcPct val="150000"/>
              </a:lnSpc>
              <a:spcAft>
                <a:spcPts val="0"/>
              </a:spcAft>
            </a:pPr>
            <a:r>
              <a:rPr lang="en-US" sz="1600" dirty="0">
                <a:solidFill>
                  <a:srgbClr val="002060"/>
                </a:solidFill>
              </a:rPr>
              <a:t>	Accuracy – 0.8985</a:t>
            </a:r>
          </a:p>
          <a:p>
            <a:pPr algn="just">
              <a:lnSpc>
                <a:spcPct val="150000"/>
              </a:lnSpc>
              <a:spcAft>
                <a:spcPts val="0"/>
              </a:spcAft>
            </a:pPr>
            <a:r>
              <a:rPr lang="en-US" sz="1600" dirty="0">
                <a:solidFill>
                  <a:srgbClr val="002060"/>
                </a:solidFill>
              </a:rPr>
              <a:t>	Loss – 0.4029</a:t>
            </a:r>
          </a:p>
          <a:p>
            <a:pPr lvl="0" algn="just">
              <a:lnSpc>
                <a:spcPct val="150000"/>
              </a:lnSpc>
              <a:spcAft>
                <a:spcPts val="0"/>
              </a:spcAft>
            </a:pPr>
            <a:endParaRPr lang="en-US" sz="1600" dirty="0">
              <a:solidFill>
                <a:srgbClr val="002060"/>
              </a:solidFill>
            </a:endParaRPr>
          </a:p>
        </p:txBody>
      </p:sp>
    </p:spTree>
    <p:extLst>
      <p:ext uri="{BB962C8B-B14F-4D97-AF65-F5344CB8AC3E}">
        <p14:creationId xmlns:p14="http://schemas.microsoft.com/office/powerpoint/2010/main" val="2296950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01DCD-B669-4742-8CAB-DCD49FDCFA94}"/>
              </a:ext>
            </a:extLst>
          </p:cNvPr>
          <p:cNvSpPr>
            <a:spLocks noGrp="1"/>
          </p:cNvSpPr>
          <p:nvPr>
            <p:ph type="title"/>
          </p:nvPr>
        </p:nvSpPr>
        <p:spPr/>
        <p:txBody>
          <a:bodyPr/>
          <a:lstStyle/>
          <a:p>
            <a:r>
              <a:rPr lang="en-US" dirty="0"/>
              <a:t>Goal and Motivation</a:t>
            </a:r>
          </a:p>
        </p:txBody>
      </p:sp>
      <p:sp>
        <p:nvSpPr>
          <p:cNvPr id="3" name="Content Placeholder 2">
            <a:extLst>
              <a:ext uri="{FF2B5EF4-FFF2-40B4-BE49-F238E27FC236}">
                <a16:creationId xmlns:a16="http://schemas.microsoft.com/office/drawing/2014/main" id="{DC557A5B-0D3A-254C-BAB4-81874DBDFDB1}"/>
              </a:ext>
            </a:extLst>
          </p:cNvPr>
          <p:cNvSpPr>
            <a:spLocks noGrp="1"/>
          </p:cNvSpPr>
          <p:nvPr>
            <p:ph idx="1"/>
          </p:nvPr>
        </p:nvSpPr>
        <p:spPr/>
        <p:txBody>
          <a:bodyPr>
            <a:normAutofit/>
          </a:bodyPr>
          <a:lstStyle/>
          <a:p>
            <a:pPr lvl="0" algn="just">
              <a:lnSpc>
                <a:spcPct val="150000"/>
              </a:lnSpc>
              <a:spcBef>
                <a:spcPts val="1200"/>
              </a:spcBef>
              <a:spcAft>
                <a:spcPts val="0"/>
              </a:spcAft>
            </a:pPr>
            <a:r>
              <a:rPr lang="en-US" sz="1600" dirty="0">
                <a:solidFill>
                  <a:srgbClr val="002060"/>
                </a:solidFill>
                <a:sym typeface="Times New Roman"/>
              </a:rPr>
              <a:t>Emotions are expressed in nuanced ways, which varies by collective or individual experiences, knowledge, and beliefs. Therefore, to understand emotion, as conveyed through text, a robust mechanism capable of capturing and modeling different linguistic nuances and phenomena is needed. </a:t>
            </a:r>
          </a:p>
          <a:p>
            <a:pPr lvl="0" algn="just">
              <a:lnSpc>
                <a:spcPct val="150000"/>
              </a:lnSpc>
              <a:spcBef>
                <a:spcPts val="1200"/>
              </a:spcBef>
            </a:pPr>
            <a:r>
              <a:rPr lang="en-US" sz="1600" dirty="0">
                <a:solidFill>
                  <a:srgbClr val="002060"/>
                </a:solidFill>
                <a:sym typeface="Times New Roman"/>
              </a:rPr>
              <a:t>We aimed to predict emotion of various Tweets using Recurrent Neural Network approach.</a:t>
            </a:r>
          </a:p>
        </p:txBody>
      </p:sp>
    </p:spTree>
    <p:extLst>
      <p:ext uri="{BB962C8B-B14F-4D97-AF65-F5344CB8AC3E}">
        <p14:creationId xmlns:p14="http://schemas.microsoft.com/office/powerpoint/2010/main" val="21232646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01DCD-B669-4742-8CAB-DCD49FDCFA94}"/>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DC557A5B-0D3A-254C-BAB4-81874DBDFDB1}"/>
              </a:ext>
            </a:extLst>
          </p:cNvPr>
          <p:cNvSpPr>
            <a:spLocks noGrp="1"/>
          </p:cNvSpPr>
          <p:nvPr>
            <p:ph idx="1"/>
          </p:nvPr>
        </p:nvSpPr>
        <p:spPr/>
        <p:txBody>
          <a:bodyPr>
            <a:normAutofit/>
          </a:bodyPr>
          <a:lstStyle/>
          <a:p>
            <a:pPr lvl="0" algn="just">
              <a:lnSpc>
                <a:spcPct val="150000"/>
              </a:lnSpc>
              <a:spcAft>
                <a:spcPts val="0"/>
              </a:spcAft>
            </a:pPr>
            <a:r>
              <a:rPr lang="en-US" sz="1600" dirty="0">
                <a:solidFill>
                  <a:srgbClr val="002060"/>
                </a:solidFill>
              </a:rPr>
              <a:t>[1] Elvis Saravia, Hsien- Chi Toby Liu, Yen-Hao Huang, </a:t>
            </a:r>
            <a:r>
              <a:rPr lang="en-US" sz="1600" dirty="0" err="1">
                <a:solidFill>
                  <a:srgbClr val="002060"/>
                </a:solidFill>
              </a:rPr>
              <a:t>Junlin</a:t>
            </a:r>
            <a:r>
              <a:rPr lang="en-US" sz="1600" dirty="0">
                <a:solidFill>
                  <a:srgbClr val="002060"/>
                </a:solidFill>
              </a:rPr>
              <a:t> Wu, Yi-Shin Chen, “Contextualized Affect Representations for Emotion Recognition”</a:t>
            </a:r>
          </a:p>
        </p:txBody>
      </p:sp>
    </p:spTree>
    <p:extLst>
      <p:ext uri="{BB962C8B-B14F-4D97-AF65-F5344CB8AC3E}">
        <p14:creationId xmlns:p14="http://schemas.microsoft.com/office/powerpoint/2010/main" val="37037861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ED1F-B1F3-A546-A5B1-D62E87F77A20}"/>
              </a:ext>
            </a:extLst>
          </p:cNvPr>
          <p:cNvSpPr>
            <a:spLocks noGrp="1"/>
          </p:cNvSpPr>
          <p:nvPr>
            <p:ph type="title"/>
          </p:nvPr>
        </p:nvSpPr>
        <p:spPr>
          <a:xfrm>
            <a:off x="1655063" y="2560320"/>
            <a:ext cx="5486400" cy="1737360"/>
          </a:xfrm>
        </p:spPr>
        <p:txBody>
          <a:bodyPr/>
          <a:lstStyle/>
          <a:p>
            <a:r>
              <a:rPr lang="en-US" b="1" dirty="0"/>
              <a:t>Thank You!</a:t>
            </a:r>
          </a:p>
        </p:txBody>
      </p:sp>
      <p:sp>
        <p:nvSpPr>
          <p:cNvPr id="3" name="矩形 2">
            <a:extLst>
              <a:ext uri="{FF2B5EF4-FFF2-40B4-BE49-F238E27FC236}">
                <a16:creationId xmlns:a16="http://schemas.microsoft.com/office/drawing/2014/main" id="{DA47B5BE-2DAC-4CC6-AAB5-D2EA08FE0065}"/>
              </a:ext>
            </a:extLst>
          </p:cNvPr>
          <p:cNvSpPr/>
          <p:nvPr/>
        </p:nvSpPr>
        <p:spPr>
          <a:xfrm>
            <a:off x="1310326" y="329938"/>
            <a:ext cx="2780679" cy="1159497"/>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7492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01DCD-B669-4742-8CAB-DCD49FDCFA94}"/>
              </a:ext>
            </a:extLst>
          </p:cNvPr>
          <p:cNvSpPr>
            <a:spLocks noGrp="1"/>
          </p:cNvSpPr>
          <p:nvPr>
            <p:ph type="title"/>
          </p:nvPr>
        </p:nvSpPr>
        <p:spPr/>
        <p:txBody>
          <a:bodyPr/>
          <a:lstStyle/>
          <a:p>
            <a:r>
              <a:rPr lang="en-US" dirty="0"/>
              <a:t>Data Description</a:t>
            </a:r>
          </a:p>
        </p:txBody>
      </p:sp>
      <p:sp>
        <p:nvSpPr>
          <p:cNvPr id="3" name="Content Placeholder 2">
            <a:extLst>
              <a:ext uri="{FF2B5EF4-FFF2-40B4-BE49-F238E27FC236}">
                <a16:creationId xmlns:a16="http://schemas.microsoft.com/office/drawing/2014/main" id="{DC557A5B-0D3A-254C-BAB4-81874DBDFDB1}"/>
              </a:ext>
            </a:extLst>
          </p:cNvPr>
          <p:cNvSpPr>
            <a:spLocks noGrp="1"/>
          </p:cNvSpPr>
          <p:nvPr>
            <p:ph idx="1"/>
          </p:nvPr>
        </p:nvSpPr>
        <p:spPr>
          <a:xfrm>
            <a:off x="838200" y="1825625"/>
            <a:ext cx="10515600" cy="4351338"/>
          </a:xfrm>
        </p:spPr>
        <p:txBody>
          <a:bodyPr>
            <a:normAutofit/>
          </a:bodyPr>
          <a:lstStyle/>
          <a:p>
            <a:pPr lvl="0">
              <a:lnSpc>
                <a:spcPct val="150000"/>
              </a:lnSpc>
              <a:spcAft>
                <a:spcPts val="0"/>
              </a:spcAft>
            </a:pPr>
            <a:r>
              <a:rPr lang="en-US" sz="1600" dirty="0">
                <a:solidFill>
                  <a:srgbClr val="002060"/>
                </a:solidFill>
                <a:sym typeface="Times New Roman"/>
              </a:rPr>
              <a:t>We are using the default English Twitter messages dataset from the </a:t>
            </a:r>
            <a:r>
              <a:rPr lang="en-US" sz="1600" dirty="0" err="1">
                <a:solidFill>
                  <a:srgbClr val="002060"/>
                </a:solidFill>
                <a:sym typeface="Times New Roman"/>
              </a:rPr>
              <a:t>HuggingFace</a:t>
            </a:r>
            <a:r>
              <a:rPr lang="en-US" sz="1600" dirty="0">
                <a:solidFill>
                  <a:srgbClr val="002060"/>
                </a:solidFill>
                <a:sym typeface="Times New Roman"/>
              </a:rPr>
              <a:t> Hub </a:t>
            </a:r>
            <a:r>
              <a:rPr lang="en" sz="1600" dirty="0">
                <a:solidFill>
                  <a:srgbClr val="002060"/>
                </a:solidFill>
                <a:sym typeface="Times New Roman"/>
              </a:rPr>
              <a:t>🤗</a:t>
            </a:r>
            <a:r>
              <a:rPr lang="en-US" sz="1600" dirty="0">
                <a:solidFill>
                  <a:srgbClr val="002060"/>
                </a:solidFill>
                <a:sym typeface="Times New Roman"/>
              </a:rPr>
              <a:t>with six basic emotions: anger, fear, joy, love, sadness, and surprise. </a:t>
            </a:r>
          </a:p>
          <a:p>
            <a:pPr lvl="0">
              <a:lnSpc>
                <a:spcPct val="150000"/>
              </a:lnSpc>
              <a:spcAft>
                <a:spcPts val="0"/>
              </a:spcAft>
            </a:pPr>
            <a:endParaRPr lang="en-US" sz="1600" dirty="0">
              <a:solidFill>
                <a:srgbClr val="002060"/>
              </a:solidFill>
              <a:sym typeface="Times New Roman"/>
            </a:endParaRPr>
          </a:p>
          <a:p>
            <a:pPr lvl="0">
              <a:lnSpc>
                <a:spcPct val="150000"/>
              </a:lnSpc>
              <a:spcAft>
                <a:spcPts val="0"/>
              </a:spcAft>
            </a:pPr>
            <a:endParaRPr lang="en-US" sz="1600" dirty="0">
              <a:solidFill>
                <a:srgbClr val="002060"/>
              </a:solidFill>
              <a:sym typeface="Times New Roman"/>
            </a:endParaRPr>
          </a:p>
          <a:p>
            <a:pPr lvl="0">
              <a:lnSpc>
                <a:spcPct val="150000"/>
              </a:lnSpc>
              <a:spcAft>
                <a:spcPts val="0"/>
              </a:spcAft>
            </a:pPr>
            <a:endParaRPr lang="en-US" sz="1600" dirty="0">
              <a:solidFill>
                <a:srgbClr val="002060"/>
              </a:solidFill>
              <a:sym typeface="Times New Roman"/>
            </a:endParaRPr>
          </a:p>
          <a:p>
            <a:pPr lvl="0">
              <a:lnSpc>
                <a:spcPct val="150000"/>
              </a:lnSpc>
              <a:spcAft>
                <a:spcPts val="0"/>
              </a:spcAft>
            </a:pPr>
            <a:endParaRPr lang="en-US" sz="1600" dirty="0">
              <a:solidFill>
                <a:srgbClr val="002060"/>
              </a:solidFill>
              <a:sym typeface="Times New Roman"/>
            </a:endParaRPr>
          </a:p>
          <a:p>
            <a:pPr lvl="0">
              <a:lnSpc>
                <a:spcPct val="150000"/>
              </a:lnSpc>
              <a:spcAft>
                <a:spcPts val="0"/>
              </a:spcAft>
            </a:pPr>
            <a:endParaRPr lang="en-US" sz="1600" dirty="0">
              <a:solidFill>
                <a:srgbClr val="002060"/>
              </a:solidFill>
              <a:sym typeface="Times New Roman"/>
            </a:endParaRPr>
          </a:p>
          <a:p>
            <a:pPr lvl="0">
              <a:lnSpc>
                <a:spcPct val="150000"/>
              </a:lnSpc>
              <a:spcAft>
                <a:spcPts val="0"/>
              </a:spcAft>
            </a:pPr>
            <a:endParaRPr lang="en-US" sz="1600" dirty="0">
              <a:solidFill>
                <a:srgbClr val="002060"/>
              </a:solidFill>
              <a:sym typeface="Times New Roman"/>
            </a:endParaRPr>
          </a:p>
          <a:p>
            <a:pPr lvl="0">
              <a:lnSpc>
                <a:spcPct val="150000"/>
              </a:lnSpc>
              <a:spcAft>
                <a:spcPts val="0"/>
              </a:spcAft>
            </a:pPr>
            <a:r>
              <a:rPr lang="en-US" sz="1600" dirty="0">
                <a:solidFill>
                  <a:srgbClr val="002060"/>
                </a:solidFill>
                <a:sym typeface="Times New Roman"/>
              </a:rPr>
              <a:t>Inside the dataset, here are three separated datasets: train, validation, and test, which are ready for us to use. There are 20000 tweets in total, and 16000, 2000, 2000 records for train, validation and test respectively.</a:t>
            </a:r>
            <a:endParaRPr lang="en-US" sz="1600" dirty="0">
              <a:solidFill>
                <a:srgbClr val="002060"/>
              </a:solidFill>
            </a:endParaRPr>
          </a:p>
          <a:p>
            <a:pPr lvl="0" algn="just">
              <a:lnSpc>
                <a:spcPct val="150000"/>
              </a:lnSpc>
              <a:spcAft>
                <a:spcPts val="0"/>
              </a:spcAft>
            </a:pPr>
            <a:endParaRPr lang="en-US" sz="1600" dirty="0">
              <a:solidFill>
                <a:srgbClr val="002060"/>
              </a:solidFill>
            </a:endParaRPr>
          </a:p>
        </p:txBody>
      </p:sp>
      <p:pic>
        <p:nvPicPr>
          <p:cNvPr id="6" name="Google Shape;68;p15">
            <a:extLst>
              <a:ext uri="{FF2B5EF4-FFF2-40B4-BE49-F238E27FC236}">
                <a16:creationId xmlns:a16="http://schemas.microsoft.com/office/drawing/2014/main" id="{9C6EFB26-084F-E241-B797-CF4464985E89}"/>
              </a:ext>
            </a:extLst>
          </p:cNvPr>
          <p:cNvPicPr preferRelativeResize="0"/>
          <p:nvPr/>
        </p:nvPicPr>
        <p:blipFill>
          <a:blip r:embed="rId3">
            <a:alphaModFix/>
          </a:blip>
          <a:stretch>
            <a:fillRect/>
          </a:stretch>
        </p:blipFill>
        <p:spPr>
          <a:xfrm>
            <a:off x="838200" y="2921093"/>
            <a:ext cx="10515600" cy="1618488"/>
          </a:xfrm>
          <a:prstGeom prst="rect">
            <a:avLst/>
          </a:prstGeom>
          <a:noFill/>
          <a:ln>
            <a:noFill/>
          </a:ln>
        </p:spPr>
      </p:pic>
    </p:spTree>
    <p:extLst>
      <p:ext uri="{BB962C8B-B14F-4D97-AF65-F5344CB8AC3E}">
        <p14:creationId xmlns:p14="http://schemas.microsoft.com/office/powerpoint/2010/main" val="524530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01DCD-B669-4742-8CAB-DCD49FDCFA94}"/>
              </a:ext>
            </a:extLst>
          </p:cNvPr>
          <p:cNvSpPr>
            <a:spLocks noGrp="1"/>
          </p:cNvSpPr>
          <p:nvPr>
            <p:ph type="title"/>
          </p:nvPr>
        </p:nvSpPr>
        <p:spPr/>
        <p:txBody>
          <a:bodyPr/>
          <a:lstStyle/>
          <a:p>
            <a:r>
              <a:rPr lang="en-US" dirty="0"/>
              <a:t>Missing Values</a:t>
            </a:r>
          </a:p>
        </p:txBody>
      </p:sp>
      <p:sp>
        <p:nvSpPr>
          <p:cNvPr id="3" name="Content Placeholder 2">
            <a:extLst>
              <a:ext uri="{FF2B5EF4-FFF2-40B4-BE49-F238E27FC236}">
                <a16:creationId xmlns:a16="http://schemas.microsoft.com/office/drawing/2014/main" id="{DC557A5B-0D3A-254C-BAB4-81874DBDFDB1}"/>
              </a:ext>
            </a:extLst>
          </p:cNvPr>
          <p:cNvSpPr>
            <a:spLocks noGrp="1"/>
          </p:cNvSpPr>
          <p:nvPr>
            <p:ph idx="1"/>
          </p:nvPr>
        </p:nvSpPr>
        <p:spPr/>
        <p:txBody>
          <a:bodyPr>
            <a:normAutofit/>
          </a:bodyPr>
          <a:lstStyle/>
          <a:p>
            <a:pPr lvl="0" algn="just">
              <a:lnSpc>
                <a:spcPct val="150000"/>
              </a:lnSpc>
              <a:spcAft>
                <a:spcPts val="0"/>
              </a:spcAft>
              <a:buClr>
                <a:schemeClr val="dk1"/>
              </a:buClr>
              <a:buSzPts val="1100"/>
            </a:pPr>
            <a:r>
              <a:rPr lang="en-US" sz="1600" dirty="0">
                <a:solidFill>
                  <a:srgbClr val="002060"/>
                </a:solidFill>
                <a:sym typeface="Times New Roman"/>
              </a:rPr>
              <a:t>Let us take a closer look into the quality of data. First, we need to check if there are any missing values. After examinations on there datasets, it is obvious to see that there is no missing values within this dataset.</a:t>
            </a:r>
          </a:p>
        </p:txBody>
      </p:sp>
      <p:pic>
        <p:nvPicPr>
          <p:cNvPr id="4" name="Google Shape;75;p16">
            <a:extLst>
              <a:ext uri="{FF2B5EF4-FFF2-40B4-BE49-F238E27FC236}">
                <a16:creationId xmlns:a16="http://schemas.microsoft.com/office/drawing/2014/main" id="{2CBD2CC8-9801-2048-A390-C095DCE1E5EB}"/>
              </a:ext>
            </a:extLst>
          </p:cNvPr>
          <p:cNvPicPr preferRelativeResize="0"/>
          <p:nvPr/>
        </p:nvPicPr>
        <p:blipFill>
          <a:blip r:embed="rId3">
            <a:alphaModFix/>
          </a:blip>
          <a:stretch>
            <a:fillRect/>
          </a:stretch>
        </p:blipFill>
        <p:spPr>
          <a:xfrm>
            <a:off x="4895850" y="3329781"/>
            <a:ext cx="2400300" cy="1343025"/>
          </a:xfrm>
          <a:prstGeom prst="rect">
            <a:avLst/>
          </a:prstGeom>
          <a:noFill/>
          <a:ln>
            <a:noFill/>
          </a:ln>
        </p:spPr>
      </p:pic>
    </p:spTree>
    <p:extLst>
      <p:ext uri="{BB962C8B-B14F-4D97-AF65-F5344CB8AC3E}">
        <p14:creationId xmlns:p14="http://schemas.microsoft.com/office/powerpoint/2010/main" val="3764407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01DCD-B669-4742-8CAB-DCD49FDCFA94}"/>
              </a:ext>
            </a:extLst>
          </p:cNvPr>
          <p:cNvSpPr>
            <a:spLocks noGrp="1"/>
          </p:cNvSpPr>
          <p:nvPr>
            <p:ph type="title"/>
          </p:nvPr>
        </p:nvSpPr>
        <p:spPr/>
        <p:txBody>
          <a:bodyPr/>
          <a:lstStyle/>
          <a:p>
            <a:r>
              <a:rPr lang="en-US" dirty="0"/>
              <a:t>Exploratory Data Analysis</a:t>
            </a:r>
          </a:p>
        </p:txBody>
      </p:sp>
      <p:sp>
        <p:nvSpPr>
          <p:cNvPr id="3" name="Content Placeholder 2">
            <a:extLst>
              <a:ext uri="{FF2B5EF4-FFF2-40B4-BE49-F238E27FC236}">
                <a16:creationId xmlns:a16="http://schemas.microsoft.com/office/drawing/2014/main" id="{DC557A5B-0D3A-254C-BAB4-81874DBDFDB1}"/>
              </a:ext>
            </a:extLst>
          </p:cNvPr>
          <p:cNvSpPr>
            <a:spLocks noGrp="1"/>
          </p:cNvSpPr>
          <p:nvPr>
            <p:ph idx="1"/>
          </p:nvPr>
        </p:nvSpPr>
        <p:spPr>
          <a:xfrm>
            <a:off x="838200" y="1825625"/>
            <a:ext cx="10435936" cy="4351338"/>
          </a:xfrm>
        </p:spPr>
        <p:txBody>
          <a:bodyPr>
            <a:normAutofit/>
          </a:bodyPr>
          <a:lstStyle/>
          <a:p>
            <a:pPr lvl="0">
              <a:lnSpc>
                <a:spcPct val="150000"/>
              </a:lnSpc>
              <a:spcAft>
                <a:spcPts val="0"/>
              </a:spcAft>
            </a:pPr>
            <a:r>
              <a:rPr lang="en-US" sz="1600" b="1" dirty="0">
                <a:solidFill>
                  <a:srgbClr val="F76900"/>
                </a:solidFill>
                <a:highlight>
                  <a:srgbClr val="FFFFFF"/>
                </a:highlight>
              </a:rPr>
              <a:t>Lengths of tweets</a:t>
            </a:r>
          </a:p>
          <a:p>
            <a:pPr lvl="0">
              <a:lnSpc>
                <a:spcPct val="150000"/>
              </a:lnSpc>
              <a:spcBef>
                <a:spcPts val="1600"/>
              </a:spcBef>
              <a:spcAft>
                <a:spcPts val="0"/>
              </a:spcAft>
            </a:pPr>
            <a:r>
              <a:rPr lang="en-US" sz="1600" dirty="0">
                <a:solidFill>
                  <a:srgbClr val="002060"/>
                </a:solidFill>
                <a:highlight>
                  <a:srgbClr val="FFFFFF"/>
                </a:highlight>
              </a:rPr>
              <a:t>Average: 19.1663125</a:t>
            </a:r>
          </a:p>
          <a:p>
            <a:pPr lvl="0">
              <a:lnSpc>
                <a:spcPct val="150000"/>
              </a:lnSpc>
              <a:spcBef>
                <a:spcPts val="1600"/>
              </a:spcBef>
              <a:spcAft>
                <a:spcPts val="0"/>
              </a:spcAft>
            </a:pPr>
            <a:r>
              <a:rPr lang="en-US" sz="1600" dirty="0">
                <a:solidFill>
                  <a:srgbClr val="002060"/>
                </a:solidFill>
                <a:highlight>
                  <a:srgbClr val="FFFFFF"/>
                </a:highlight>
              </a:rPr>
              <a:t>Median: 17</a:t>
            </a:r>
          </a:p>
          <a:p>
            <a:pPr lvl="0" algn="just">
              <a:lnSpc>
                <a:spcPct val="150000"/>
              </a:lnSpc>
              <a:spcAft>
                <a:spcPts val="0"/>
              </a:spcAft>
            </a:pPr>
            <a:endParaRPr lang="en-US" sz="1600" dirty="0">
              <a:solidFill>
                <a:srgbClr val="002060"/>
              </a:solidFill>
              <a:highlight>
                <a:srgbClr val="FFFFFF"/>
              </a:highlight>
            </a:endParaRPr>
          </a:p>
        </p:txBody>
      </p:sp>
      <p:pic>
        <p:nvPicPr>
          <p:cNvPr id="5" name="Google Shape;82;p17">
            <a:extLst>
              <a:ext uri="{FF2B5EF4-FFF2-40B4-BE49-F238E27FC236}">
                <a16:creationId xmlns:a16="http://schemas.microsoft.com/office/drawing/2014/main" id="{BF3A5370-C41E-EF49-9604-C8AAA36AE286}"/>
              </a:ext>
            </a:extLst>
          </p:cNvPr>
          <p:cNvPicPr preferRelativeResize="0"/>
          <p:nvPr/>
        </p:nvPicPr>
        <p:blipFill>
          <a:blip r:embed="rId3">
            <a:alphaModFix/>
          </a:blip>
          <a:stretch>
            <a:fillRect/>
          </a:stretch>
        </p:blipFill>
        <p:spPr>
          <a:xfrm>
            <a:off x="4222446" y="1825625"/>
            <a:ext cx="6106117" cy="3889375"/>
          </a:xfrm>
          <a:prstGeom prst="rect">
            <a:avLst/>
          </a:prstGeom>
          <a:noFill/>
          <a:ln>
            <a:noFill/>
          </a:ln>
        </p:spPr>
      </p:pic>
    </p:spTree>
    <p:extLst>
      <p:ext uri="{BB962C8B-B14F-4D97-AF65-F5344CB8AC3E}">
        <p14:creationId xmlns:p14="http://schemas.microsoft.com/office/powerpoint/2010/main" val="4148650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01DCD-B669-4742-8CAB-DCD49FDCFA94}"/>
              </a:ext>
            </a:extLst>
          </p:cNvPr>
          <p:cNvSpPr>
            <a:spLocks noGrp="1"/>
          </p:cNvSpPr>
          <p:nvPr>
            <p:ph type="title"/>
          </p:nvPr>
        </p:nvSpPr>
        <p:spPr/>
        <p:txBody>
          <a:bodyPr/>
          <a:lstStyle/>
          <a:p>
            <a:r>
              <a:rPr lang="en-US" dirty="0"/>
              <a:t>Exploratory Data Analysis</a:t>
            </a:r>
          </a:p>
        </p:txBody>
      </p:sp>
      <p:sp>
        <p:nvSpPr>
          <p:cNvPr id="3" name="Content Placeholder 2">
            <a:extLst>
              <a:ext uri="{FF2B5EF4-FFF2-40B4-BE49-F238E27FC236}">
                <a16:creationId xmlns:a16="http://schemas.microsoft.com/office/drawing/2014/main" id="{DC557A5B-0D3A-254C-BAB4-81874DBDFDB1}"/>
              </a:ext>
            </a:extLst>
          </p:cNvPr>
          <p:cNvSpPr>
            <a:spLocks noGrp="1"/>
          </p:cNvSpPr>
          <p:nvPr>
            <p:ph idx="1"/>
          </p:nvPr>
        </p:nvSpPr>
        <p:spPr/>
        <p:txBody>
          <a:bodyPr>
            <a:normAutofit/>
          </a:bodyPr>
          <a:lstStyle/>
          <a:p>
            <a:pPr marL="114300" algn="just">
              <a:lnSpc>
                <a:spcPct val="150000"/>
              </a:lnSpc>
              <a:spcAft>
                <a:spcPts val="0"/>
              </a:spcAft>
              <a:buSzPts val="1800"/>
            </a:pPr>
            <a:r>
              <a:rPr lang="en-US" sz="1600" b="1" dirty="0">
                <a:solidFill>
                  <a:srgbClr val="F76900"/>
                </a:solidFill>
              </a:rPr>
              <a:t>Count of different labels in the dataset</a:t>
            </a:r>
          </a:p>
        </p:txBody>
      </p:sp>
      <p:pic>
        <p:nvPicPr>
          <p:cNvPr id="4" name="Google Shape;89;p18">
            <a:extLst>
              <a:ext uri="{FF2B5EF4-FFF2-40B4-BE49-F238E27FC236}">
                <a16:creationId xmlns:a16="http://schemas.microsoft.com/office/drawing/2014/main" id="{48EB00A6-8489-9244-B45C-26338B54189B}"/>
              </a:ext>
            </a:extLst>
          </p:cNvPr>
          <p:cNvPicPr preferRelativeResize="0"/>
          <p:nvPr/>
        </p:nvPicPr>
        <p:blipFill>
          <a:blip r:embed="rId3">
            <a:alphaModFix/>
          </a:blip>
          <a:stretch>
            <a:fillRect/>
          </a:stretch>
        </p:blipFill>
        <p:spPr>
          <a:xfrm>
            <a:off x="3149078" y="2523969"/>
            <a:ext cx="5893843" cy="3652994"/>
          </a:xfrm>
          <a:prstGeom prst="rect">
            <a:avLst/>
          </a:prstGeom>
          <a:noFill/>
          <a:ln>
            <a:noFill/>
          </a:ln>
        </p:spPr>
      </p:pic>
    </p:spTree>
    <p:extLst>
      <p:ext uri="{BB962C8B-B14F-4D97-AF65-F5344CB8AC3E}">
        <p14:creationId xmlns:p14="http://schemas.microsoft.com/office/powerpoint/2010/main" val="1391443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01DCD-B669-4742-8CAB-DCD49FDCFA94}"/>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id="{DC557A5B-0D3A-254C-BAB4-81874DBDFDB1}"/>
              </a:ext>
            </a:extLst>
          </p:cNvPr>
          <p:cNvSpPr>
            <a:spLocks noGrp="1"/>
          </p:cNvSpPr>
          <p:nvPr>
            <p:ph idx="1"/>
          </p:nvPr>
        </p:nvSpPr>
        <p:spPr/>
        <p:txBody>
          <a:bodyPr>
            <a:normAutofit/>
          </a:bodyPr>
          <a:lstStyle/>
          <a:p>
            <a:pPr lvl="0" algn="just">
              <a:lnSpc>
                <a:spcPct val="150000"/>
              </a:lnSpc>
              <a:spcAft>
                <a:spcPts val="0"/>
              </a:spcAft>
            </a:pPr>
            <a:r>
              <a:rPr lang="en-US" sz="1600" b="1" dirty="0">
                <a:solidFill>
                  <a:srgbClr val="F76900"/>
                </a:solidFill>
              </a:rPr>
              <a:t>Tokenizing</a:t>
            </a:r>
          </a:p>
          <a:p>
            <a:pPr lvl="0" algn="just">
              <a:lnSpc>
                <a:spcPct val="150000"/>
              </a:lnSpc>
              <a:spcAft>
                <a:spcPts val="0"/>
              </a:spcAft>
            </a:pPr>
            <a:r>
              <a:rPr lang="en-US" sz="1600" dirty="0">
                <a:solidFill>
                  <a:srgbClr val="002060"/>
                </a:solidFill>
              </a:rPr>
              <a:t>For RNN model, we first need to convert each unique word to unique number to feed model.</a:t>
            </a:r>
          </a:p>
          <a:p>
            <a:pPr lvl="0" algn="just">
              <a:lnSpc>
                <a:spcPct val="150000"/>
              </a:lnSpc>
              <a:spcBef>
                <a:spcPts val="1600"/>
              </a:spcBef>
              <a:spcAft>
                <a:spcPts val="0"/>
              </a:spcAft>
            </a:pPr>
            <a:r>
              <a:rPr lang="en-US" sz="1600" dirty="0">
                <a:solidFill>
                  <a:srgbClr val="002060"/>
                </a:solidFill>
              </a:rPr>
              <a:t>Texts to sequences</a:t>
            </a:r>
          </a:p>
          <a:p>
            <a:pPr lvl="0" algn="just">
              <a:lnSpc>
                <a:spcPct val="150000"/>
              </a:lnSpc>
              <a:spcBef>
                <a:spcPts val="1600"/>
              </a:spcBef>
              <a:spcAft>
                <a:spcPts val="0"/>
              </a:spcAft>
            </a:pPr>
            <a:r>
              <a:rPr lang="en-US" sz="1600" i="1" u="sng" dirty="0">
                <a:solidFill>
                  <a:srgbClr val="002060"/>
                </a:solidFill>
              </a:rPr>
              <a:t>Example:</a:t>
            </a:r>
          </a:p>
          <a:p>
            <a:pPr lvl="0" algn="just">
              <a:lnSpc>
                <a:spcPct val="150000"/>
              </a:lnSpc>
              <a:spcBef>
                <a:spcPts val="1600"/>
              </a:spcBef>
              <a:spcAft>
                <a:spcPts val="0"/>
              </a:spcAft>
            </a:pPr>
            <a:r>
              <a:rPr lang="en-US" sz="1600" dirty="0">
                <a:solidFill>
                  <a:srgbClr val="002060"/>
                </a:solidFill>
                <a:highlight>
                  <a:srgbClr val="FFFFFF"/>
                </a:highlight>
              </a:rPr>
              <a:t>('</a:t>
            </a:r>
            <a:r>
              <a:rPr lang="en-US" sz="1600" dirty="0" err="1">
                <a:solidFill>
                  <a:srgbClr val="002060"/>
                </a:solidFill>
                <a:highlight>
                  <a:srgbClr val="FFFFFF"/>
                </a:highlight>
              </a:rPr>
              <a:t>i</a:t>
            </a:r>
            <a:r>
              <a:rPr lang="en-US" sz="1600" dirty="0">
                <a:solidFill>
                  <a:srgbClr val="002060"/>
                </a:solidFill>
                <a:highlight>
                  <a:srgbClr val="FFFFFF"/>
                </a:highlight>
              </a:rPr>
              <a:t> </a:t>
            </a:r>
            <a:r>
              <a:rPr lang="en-US" sz="1600" dirty="0" err="1">
                <a:solidFill>
                  <a:srgbClr val="002060"/>
                </a:solidFill>
                <a:highlight>
                  <a:srgbClr val="FFFFFF"/>
                </a:highlight>
              </a:rPr>
              <a:t>didnt</a:t>
            </a:r>
            <a:r>
              <a:rPr lang="en-US" sz="1600" dirty="0">
                <a:solidFill>
                  <a:srgbClr val="002060"/>
                </a:solidFill>
                <a:highlight>
                  <a:srgbClr val="FFFFFF"/>
                </a:highlight>
              </a:rPr>
              <a:t> feel humiliated’)</a:t>
            </a:r>
          </a:p>
          <a:p>
            <a:pPr lvl="0" algn="just">
              <a:lnSpc>
                <a:spcPct val="150000"/>
              </a:lnSpc>
              <a:spcBef>
                <a:spcPts val="1600"/>
              </a:spcBef>
              <a:spcAft>
                <a:spcPts val="0"/>
              </a:spcAft>
            </a:pPr>
            <a:endParaRPr lang="en-US" sz="1600" dirty="0">
              <a:solidFill>
                <a:srgbClr val="002060"/>
              </a:solidFill>
              <a:highlight>
                <a:srgbClr val="FFFFFF"/>
              </a:highlight>
            </a:endParaRPr>
          </a:p>
          <a:p>
            <a:pPr lvl="0" algn="just">
              <a:lnSpc>
                <a:spcPct val="150000"/>
              </a:lnSpc>
              <a:spcAft>
                <a:spcPts val="0"/>
              </a:spcAft>
            </a:pPr>
            <a:r>
              <a:rPr lang="en-US" sz="1600" dirty="0">
                <a:solidFill>
                  <a:srgbClr val="002060"/>
                </a:solidFill>
                <a:highlight>
                  <a:srgbClr val="FFFFFF"/>
                </a:highlight>
              </a:rPr>
              <a:t>After converting:</a:t>
            </a:r>
          </a:p>
          <a:p>
            <a:pPr lvl="0" algn="just">
              <a:lnSpc>
                <a:spcPct val="150000"/>
              </a:lnSpc>
              <a:spcAft>
                <a:spcPts val="0"/>
              </a:spcAft>
            </a:pPr>
            <a:r>
              <a:rPr lang="en-US" sz="1600" dirty="0">
                <a:solidFill>
                  <a:srgbClr val="002060"/>
                </a:solidFill>
                <a:highlight>
                  <a:srgbClr val="FFFFFF"/>
                </a:highlight>
              </a:rPr>
              <a:t>[[2, 139, 3, 679]]</a:t>
            </a:r>
          </a:p>
        </p:txBody>
      </p:sp>
    </p:spTree>
    <p:extLst>
      <p:ext uri="{BB962C8B-B14F-4D97-AF65-F5344CB8AC3E}">
        <p14:creationId xmlns:p14="http://schemas.microsoft.com/office/powerpoint/2010/main" val="2872813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01DCD-B669-4742-8CAB-DCD49FDCFA94}"/>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id="{DC557A5B-0D3A-254C-BAB4-81874DBDFDB1}"/>
              </a:ext>
            </a:extLst>
          </p:cNvPr>
          <p:cNvSpPr>
            <a:spLocks noGrp="1"/>
          </p:cNvSpPr>
          <p:nvPr>
            <p:ph idx="1"/>
          </p:nvPr>
        </p:nvSpPr>
        <p:spPr/>
        <p:txBody>
          <a:bodyPr>
            <a:normAutofit/>
          </a:bodyPr>
          <a:lstStyle/>
          <a:p>
            <a:pPr lvl="0" algn="just">
              <a:lnSpc>
                <a:spcPct val="150000"/>
              </a:lnSpc>
              <a:spcAft>
                <a:spcPts val="0"/>
              </a:spcAft>
            </a:pPr>
            <a:r>
              <a:rPr lang="en-US" sz="1600" b="1" dirty="0">
                <a:solidFill>
                  <a:srgbClr val="F76900"/>
                </a:solidFill>
              </a:rPr>
              <a:t>Padding and Truncating Sequences</a:t>
            </a:r>
          </a:p>
          <a:p>
            <a:pPr lvl="0" algn="just">
              <a:lnSpc>
                <a:spcPct val="150000"/>
              </a:lnSpc>
              <a:spcAft>
                <a:spcPts val="0"/>
              </a:spcAft>
            </a:pPr>
            <a:r>
              <a:rPr lang="en-US" sz="1600" dirty="0">
                <a:solidFill>
                  <a:srgbClr val="002060"/>
                </a:solidFill>
              </a:rPr>
              <a:t>The input of model requires fixed shape. Therefore we need set max-lengths argument to a number. The words of tweets exceeds this number will be chopped off at the end. For words of tweets within this number will be padded with zeros.</a:t>
            </a:r>
          </a:p>
          <a:p>
            <a:pPr lvl="0" algn="just">
              <a:lnSpc>
                <a:spcPct val="150000"/>
              </a:lnSpc>
              <a:spcAft>
                <a:spcPts val="0"/>
              </a:spcAft>
            </a:pPr>
            <a:endParaRPr lang="en-US" sz="1600" dirty="0">
              <a:solidFill>
                <a:srgbClr val="002060"/>
              </a:solidFill>
            </a:endParaRPr>
          </a:p>
          <a:p>
            <a:pPr lvl="0" algn="just">
              <a:lnSpc>
                <a:spcPct val="150000"/>
              </a:lnSpc>
              <a:spcAft>
                <a:spcPts val="0"/>
              </a:spcAft>
            </a:pPr>
            <a:r>
              <a:rPr lang="en-US" sz="1600" i="1" u="sng" dirty="0">
                <a:solidFill>
                  <a:srgbClr val="002060"/>
                </a:solidFill>
              </a:rPr>
              <a:t>Example:</a:t>
            </a:r>
          </a:p>
          <a:p>
            <a:pPr lvl="0" algn="just">
              <a:lnSpc>
                <a:spcPct val="150000"/>
              </a:lnSpc>
              <a:spcAft>
                <a:spcPts val="0"/>
              </a:spcAft>
            </a:pPr>
            <a:r>
              <a:rPr lang="en-US" sz="1600" dirty="0" err="1">
                <a:solidFill>
                  <a:srgbClr val="002060"/>
                </a:solidFill>
              </a:rPr>
              <a:t>Maxlens</a:t>
            </a:r>
            <a:r>
              <a:rPr lang="en-US" sz="1600" dirty="0">
                <a:solidFill>
                  <a:srgbClr val="002060"/>
                </a:solidFill>
              </a:rPr>
              <a:t> = 50</a:t>
            </a:r>
          </a:p>
          <a:p>
            <a:pPr lvl="0" algn="just">
              <a:lnSpc>
                <a:spcPct val="150000"/>
              </a:lnSpc>
              <a:spcAft>
                <a:spcPts val="0"/>
              </a:spcAft>
            </a:pPr>
            <a:r>
              <a:rPr lang="en-US" sz="1600" dirty="0">
                <a:solidFill>
                  <a:srgbClr val="002060"/>
                </a:solidFill>
                <a:highlight>
                  <a:srgbClr val="FFFFFF"/>
                </a:highlight>
              </a:rPr>
              <a:t>array([  2, 139,   3, 679,   0,   0,   0,   0,   0,   0,   0,   0,   0,</a:t>
            </a:r>
          </a:p>
          <a:p>
            <a:pPr lvl="0" algn="just">
              <a:lnSpc>
                <a:spcPct val="150000"/>
              </a:lnSpc>
              <a:spcAft>
                <a:spcPts val="0"/>
              </a:spcAft>
            </a:pPr>
            <a:r>
              <a:rPr lang="en-US" sz="1600" dirty="0">
                <a:solidFill>
                  <a:srgbClr val="002060"/>
                </a:solidFill>
                <a:highlight>
                  <a:srgbClr val="FFFFFF"/>
                </a:highlight>
              </a:rPr>
              <a:t>         0,   0,   0,   0,   0,   0,   0,   0,   0,   0,   0,   0,   0,</a:t>
            </a:r>
          </a:p>
          <a:p>
            <a:pPr lvl="0" algn="just">
              <a:lnSpc>
                <a:spcPct val="150000"/>
              </a:lnSpc>
              <a:spcAft>
                <a:spcPts val="0"/>
              </a:spcAft>
            </a:pPr>
            <a:r>
              <a:rPr lang="en-US" sz="1600" dirty="0">
                <a:solidFill>
                  <a:srgbClr val="002060"/>
                </a:solidFill>
                <a:highlight>
                  <a:srgbClr val="FFFFFF"/>
                </a:highlight>
              </a:rPr>
              <a:t>         0,   0,   0,   0,   0,   0,   0,   0,   0,   0,   0,   0,   0,</a:t>
            </a:r>
          </a:p>
          <a:p>
            <a:pPr lvl="0" algn="just">
              <a:lnSpc>
                <a:spcPct val="150000"/>
              </a:lnSpc>
              <a:spcAft>
                <a:spcPts val="0"/>
              </a:spcAft>
            </a:pPr>
            <a:r>
              <a:rPr lang="en-US" sz="1600" dirty="0">
                <a:solidFill>
                  <a:srgbClr val="002060"/>
                </a:solidFill>
                <a:highlight>
                  <a:srgbClr val="FFFFFF"/>
                </a:highlight>
              </a:rPr>
              <a:t>         0,   0,   0,   0,   0,   0,   0,   0,   0,   0,   0], </a:t>
            </a:r>
            <a:r>
              <a:rPr lang="en-US" sz="1600" dirty="0" err="1">
                <a:solidFill>
                  <a:srgbClr val="002060"/>
                </a:solidFill>
                <a:highlight>
                  <a:srgbClr val="FFFFFF"/>
                </a:highlight>
              </a:rPr>
              <a:t>dtype</a:t>
            </a:r>
            <a:r>
              <a:rPr lang="en-US" sz="1600" dirty="0">
                <a:solidFill>
                  <a:srgbClr val="002060"/>
                </a:solidFill>
                <a:highlight>
                  <a:srgbClr val="FFFFFF"/>
                </a:highlight>
              </a:rPr>
              <a:t>=int32)</a:t>
            </a:r>
          </a:p>
          <a:p>
            <a:pPr lvl="0" algn="just">
              <a:lnSpc>
                <a:spcPct val="150000"/>
              </a:lnSpc>
              <a:spcAft>
                <a:spcPts val="0"/>
              </a:spcAft>
            </a:pPr>
            <a:endParaRPr lang="en-US" sz="1600" dirty="0">
              <a:solidFill>
                <a:srgbClr val="002060"/>
              </a:solidFill>
            </a:endParaRPr>
          </a:p>
        </p:txBody>
      </p:sp>
    </p:spTree>
    <p:extLst>
      <p:ext uri="{BB962C8B-B14F-4D97-AF65-F5344CB8AC3E}">
        <p14:creationId xmlns:p14="http://schemas.microsoft.com/office/powerpoint/2010/main" val="2592047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01DCD-B669-4742-8CAB-DCD49FDCFA94}"/>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id="{DC557A5B-0D3A-254C-BAB4-81874DBDFDB1}"/>
              </a:ext>
            </a:extLst>
          </p:cNvPr>
          <p:cNvSpPr>
            <a:spLocks noGrp="1"/>
          </p:cNvSpPr>
          <p:nvPr>
            <p:ph idx="1"/>
          </p:nvPr>
        </p:nvSpPr>
        <p:spPr/>
        <p:txBody>
          <a:bodyPr>
            <a:normAutofit/>
          </a:bodyPr>
          <a:lstStyle/>
          <a:p>
            <a:pPr lvl="0" algn="just">
              <a:lnSpc>
                <a:spcPct val="150000"/>
              </a:lnSpc>
              <a:spcAft>
                <a:spcPts val="0"/>
              </a:spcAft>
            </a:pPr>
            <a:r>
              <a:rPr lang="en-US" sz="1600" b="1" dirty="0">
                <a:solidFill>
                  <a:srgbClr val="F76900"/>
                </a:solidFill>
              </a:rPr>
              <a:t>Preparing labels</a:t>
            </a:r>
          </a:p>
          <a:p>
            <a:pPr lvl="0" algn="just">
              <a:lnSpc>
                <a:spcPct val="150000"/>
              </a:lnSpc>
              <a:spcAft>
                <a:spcPts val="0"/>
              </a:spcAft>
            </a:pPr>
            <a:endParaRPr lang="en-US" sz="1600" dirty="0">
              <a:solidFill>
                <a:srgbClr val="002060"/>
              </a:solidFill>
            </a:endParaRPr>
          </a:p>
          <a:p>
            <a:pPr lvl="0" algn="just">
              <a:lnSpc>
                <a:spcPct val="150000"/>
              </a:lnSpc>
              <a:spcAft>
                <a:spcPts val="0"/>
              </a:spcAft>
            </a:pPr>
            <a:r>
              <a:rPr lang="en-US" sz="1600" dirty="0">
                <a:solidFill>
                  <a:srgbClr val="002060"/>
                </a:solidFill>
                <a:highlight>
                  <a:srgbClr val="FFFFFF"/>
                </a:highlight>
              </a:rPr>
              <a:t>{'fear': 0, 'joy': 1, 'surprise': 2, 'anger': 3, 'love': 4, 'sadness': 5}</a:t>
            </a:r>
          </a:p>
          <a:p>
            <a:pPr lvl="0" algn="just">
              <a:lnSpc>
                <a:spcPct val="150000"/>
              </a:lnSpc>
              <a:spcAft>
                <a:spcPts val="0"/>
              </a:spcAft>
            </a:pPr>
            <a:endParaRPr lang="en-US" sz="1600" dirty="0">
              <a:solidFill>
                <a:srgbClr val="002060"/>
              </a:solidFill>
            </a:endParaRPr>
          </a:p>
          <a:p>
            <a:pPr lvl="0" algn="just">
              <a:lnSpc>
                <a:spcPct val="150000"/>
              </a:lnSpc>
              <a:spcAft>
                <a:spcPts val="0"/>
              </a:spcAft>
            </a:pPr>
            <a:endParaRPr lang="en-US" sz="1600" dirty="0">
              <a:solidFill>
                <a:srgbClr val="002060"/>
              </a:solidFill>
            </a:endParaRPr>
          </a:p>
        </p:txBody>
      </p:sp>
    </p:spTree>
    <p:extLst>
      <p:ext uri="{BB962C8B-B14F-4D97-AF65-F5344CB8AC3E}">
        <p14:creationId xmlns:p14="http://schemas.microsoft.com/office/powerpoint/2010/main" val="4127996487"/>
      </p:ext>
    </p:extLst>
  </p:cSld>
  <p:clrMapOvr>
    <a:masterClrMapping/>
  </p:clrMapOvr>
</p:sld>
</file>

<file path=ppt/theme/theme1.xml><?xml version="1.0" encoding="utf-8"?>
<a:theme xmlns:a="http://schemas.openxmlformats.org/drawingml/2006/main" name="Office Theme">
  <a:themeElements>
    <a:clrScheme name="Syracuse University Color Palette">
      <a:dk1>
        <a:srgbClr val="3F403F"/>
      </a:dk1>
      <a:lt1>
        <a:srgbClr val="FFFFFF"/>
      </a:lt1>
      <a:dk2>
        <a:srgbClr val="F76900"/>
      </a:dk2>
      <a:lt2>
        <a:srgbClr val="ADB3B8"/>
      </a:lt2>
      <a:accent1>
        <a:srgbClr val="000E54"/>
      </a:accent1>
      <a:accent2>
        <a:srgbClr val="FF431B"/>
      </a:accent2>
      <a:accent3>
        <a:srgbClr val="FF8E00"/>
      </a:accent3>
      <a:accent4>
        <a:srgbClr val="203299"/>
      </a:accent4>
      <a:accent5>
        <a:srgbClr val="2B72D7"/>
      </a:accent5>
      <a:accent6>
        <a:srgbClr val="F76900"/>
      </a:accent6>
      <a:hlink>
        <a:srgbClr val="D74100"/>
      </a:hlink>
      <a:folHlink>
        <a:srgbClr val="D74100"/>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7666</TotalTime>
  <Words>812</Words>
  <Application>Microsoft Macintosh PowerPoint</Application>
  <PresentationFormat>Widescreen</PresentationFormat>
  <Paragraphs>114</Paragraphs>
  <Slides>21</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Georgia</vt:lpstr>
      <vt:lpstr>System Font Regular</vt:lpstr>
      <vt:lpstr>Verdana</vt:lpstr>
      <vt:lpstr>Wingdings</vt:lpstr>
      <vt:lpstr>Office Theme</vt:lpstr>
      <vt:lpstr>IST664 – Natural Language Processing  Twitter Emotion Recognition using RNN</vt:lpstr>
      <vt:lpstr>Goal and Motivation</vt:lpstr>
      <vt:lpstr>Data Description</vt:lpstr>
      <vt:lpstr>Missing Values</vt:lpstr>
      <vt:lpstr>Exploratory Data Analysis</vt:lpstr>
      <vt:lpstr>Exploratory Data Analysis</vt:lpstr>
      <vt:lpstr>Data Preprocessing</vt:lpstr>
      <vt:lpstr>Data Preprocessing</vt:lpstr>
      <vt:lpstr>Data Preprocessing</vt:lpstr>
      <vt:lpstr>Train-test Split</vt:lpstr>
      <vt:lpstr>Models</vt:lpstr>
      <vt:lpstr>Models</vt:lpstr>
      <vt:lpstr>Models</vt:lpstr>
      <vt:lpstr>Models</vt:lpstr>
      <vt:lpstr>Models</vt:lpstr>
      <vt:lpstr>Model Evaluation</vt:lpstr>
      <vt:lpstr>Results</vt:lpstr>
      <vt:lpstr>Future Work</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Hubert De La Vega</dc:creator>
  <cp:lastModifiedBy>Nishitha Maniganahalli Venkatesh</cp:lastModifiedBy>
  <cp:revision>223</cp:revision>
  <dcterms:created xsi:type="dcterms:W3CDTF">2019-07-05T14:23:44Z</dcterms:created>
  <dcterms:modified xsi:type="dcterms:W3CDTF">2020-11-24T08:27:43Z</dcterms:modified>
</cp:coreProperties>
</file>