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35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4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60" r:id="rId2"/>
    <p:sldId id="376" r:id="rId3"/>
    <p:sldId id="476" r:id="rId4"/>
    <p:sldId id="382" r:id="rId5"/>
    <p:sldId id="477" r:id="rId6"/>
    <p:sldId id="478" r:id="rId7"/>
    <p:sldId id="479" r:id="rId8"/>
    <p:sldId id="480" r:id="rId9"/>
    <p:sldId id="481" r:id="rId10"/>
    <p:sldId id="482" r:id="rId11"/>
    <p:sldId id="472" r:id="rId12"/>
    <p:sldId id="343" r:id="rId13"/>
    <p:sldId id="483" r:id="rId14"/>
    <p:sldId id="484" r:id="rId15"/>
    <p:sldId id="473" r:id="rId16"/>
    <p:sldId id="431" r:id="rId17"/>
    <p:sldId id="485" r:id="rId18"/>
    <p:sldId id="486" r:id="rId19"/>
    <p:sldId id="487" r:id="rId20"/>
    <p:sldId id="488" r:id="rId21"/>
    <p:sldId id="489" r:id="rId22"/>
    <p:sldId id="490" r:id="rId23"/>
    <p:sldId id="491" r:id="rId24"/>
    <p:sldId id="492" r:id="rId25"/>
    <p:sldId id="493" r:id="rId26"/>
    <p:sldId id="474" r:id="rId27"/>
    <p:sldId id="372" r:id="rId28"/>
    <p:sldId id="494" r:id="rId29"/>
    <p:sldId id="495" r:id="rId30"/>
    <p:sldId id="496" r:id="rId31"/>
    <p:sldId id="497" r:id="rId32"/>
    <p:sldId id="498" r:id="rId33"/>
    <p:sldId id="499" r:id="rId34"/>
    <p:sldId id="500" r:id="rId35"/>
    <p:sldId id="501" r:id="rId36"/>
    <p:sldId id="502" r:id="rId37"/>
    <p:sldId id="503" r:id="rId38"/>
    <p:sldId id="506" r:id="rId39"/>
    <p:sldId id="475" r:id="rId40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 varScale="1">
        <p:scale>
          <a:sx n="97" d="100"/>
          <a:sy n="97" d="100"/>
        </p:scale>
        <p:origin x="40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B1F83-67DF-47B8-BE4A-BD999A3D6737}" type="datetimeFigureOut">
              <a:rPr lang="en-IN" smtClean="0"/>
              <a:t>26-09-2015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6163"/>
            <a:ext cx="5680075" cy="4600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441A7-73ED-437C-8D9F-DA4EB23D5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980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341FF-5337-4632-AFDA-78F53EC52489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866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err="1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9/26/2015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3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google.co.in/url?sa=i&amp;rct=j&amp;q=&amp;esrc=s&amp;source=images&amp;cd=&amp;cad=rja&amp;docid=IcH-reCVYeNfGM&amp;tbnid=6wA2t36pSObq-M:&amp;ved=0CAUQjRw&amp;url=http://www.ironmongery2u.co.uk/master-lock-630-30mm-combination-lock-ironmongery-2u-pr-16250.html&amp;ei=fe_RUuPbMIOMrQe8toCwCQ&amp;bvm=bv.59026428,d.bmk&amp;psig=AFQjCNEYK3jP27g7ISf1Yp_LO3BL1hj-ow&amp;ust=1389576422350842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Choosing r things out of n</a:t>
            </a:r>
          </a:p>
          <a:p>
            <a:endParaRPr lang="en-IN" dirty="0"/>
          </a:p>
          <a:p>
            <a:r>
              <a:rPr lang="en-IN" b="1" dirty="0" smtClean="0"/>
              <a:t>Repetition allowed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b="1" dirty="0" smtClean="0"/>
              <a:t>Without Repetition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Combination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19872" y="2924944"/>
                <a:ext cx="1800200" cy="861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IN" sz="24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IN" sz="2400" b="0" i="1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IN" sz="24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IN" sz="2400" b="0" i="1" smtClean="0">
                              <a:latin typeface="Cambria Math"/>
                            </a:rPr>
                            <m:t>!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IN" sz="2400" b="0" i="1" smtClean="0">
                              <a:latin typeface="Cambria Math"/>
                            </a:rPr>
                            <m:t>!</m:t>
                          </m:r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IN" sz="24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IN" sz="2400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2924944"/>
                <a:ext cx="1800200" cy="86132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25203" y="4992492"/>
                <a:ext cx="1589538" cy="83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/>
                            </a:rPr>
                            <m:t>!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IN" sz="2400" b="0" i="1" smtClean="0">
                              <a:latin typeface="Cambria Math"/>
                            </a:rPr>
                            <m:t>!</m:t>
                          </m:r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IN" sz="2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IN" sz="24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  <m:r>
                            <a:rPr lang="en-IN" sz="2400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203" y="4992492"/>
                <a:ext cx="1589538" cy="8359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70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9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Topic 2.2: Propositional Logic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A proposition is a sentence that is either TRUE or FALSE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Given a proposition, it is always possible to tell if it is T or 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Propositional logic has operations, expressions, and identities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Logical Operators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Logical Expressions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Logical Equivalence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Propositional Logic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341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Propositional Logic</a:t>
            </a:r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40768"/>
            <a:ext cx="6408712" cy="513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637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6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Topic 2.3: Discrete Math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305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A proposition is a sentence that is either TRUE or FALSE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Given a proposition, it is always possible to tell if it is T or 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Propositional logic has operations, expressions, and identities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Logical Operators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Logical Expressions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Logical Equivalence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Propositional Logic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261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Propositional Logic</a:t>
            </a:r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40768"/>
            <a:ext cx="6408712" cy="513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496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smtClean="0"/>
              <a:t>Topic </a:t>
            </a:r>
            <a:r>
              <a:rPr lang="en-IN" smtClean="0"/>
              <a:t>2.3</a:t>
            </a:r>
            <a:r>
              <a:rPr lang="en-IN" dirty="0" smtClean="0"/>
              <a:t>: Discrete Math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861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Module 2: Agenda</a:t>
            </a:r>
            <a:endParaRPr lang="en-IN" dirty="0"/>
          </a:p>
        </p:txBody>
      </p:sp>
      <p:sp>
        <p:nvSpPr>
          <p:cNvPr id="4" name="Pentagon 3"/>
          <p:cNvSpPr/>
          <p:nvPr/>
        </p:nvSpPr>
        <p:spPr>
          <a:xfrm>
            <a:off x="395536" y="2780928"/>
            <a:ext cx="2016224" cy="720000"/>
          </a:xfrm>
          <a:prstGeom prst="homePlat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Topic 2.1</a:t>
            </a:r>
            <a:endParaRPr lang="en-IN" sz="2400" b="1" dirty="0"/>
          </a:p>
        </p:txBody>
      </p:sp>
      <p:sp>
        <p:nvSpPr>
          <p:cNvPr id="5" name="Chevron 4"/>
          <p:cNvSpPr/>
          <p:nvPr/>
        </p:nvSpPr>
        <p:spPr>
          <a:xfrm>
            <a:off x="2267744" y="2780928"/>
            <a:ext cx="6552728" cy="720000"/>
          </a:xfrm>
          <a:prstGeom prst="chevr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Permutations &amp; Combinations</a:t>
            </a:r>
            <a:endParaRPr lang="en-IN" sz="2400" b="1" dirty="0"/>
          </a:p>
        </p:txBody>
      </p:sp>
      <p:sp>
        <p:nvSpPr>
          <p:cNvPr id="6" name="Pentagon 5"/>
          <p:cNvSpPr/>
          <p:nvPr/>
        </p:nvSpPr>
        <p:spPr>
          <a:xfrm>
            <a:off x="395536" y="3717032"/>
            <a:ext cx="2016224" cy="720000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Topic 2.2</a:t>
            </a:r>
            <a:endParaRPr lang="en-IN" sz="2400" b="1" dirty="0"/>
          </a:p>
        </p:txBody>
      </p:sp>
      <p:sp>
        <p:nvSpPr>
          <p:cNvPr id="7" name="Chevron 6"/>
          <p:cNvSpPr/>
          <p:nvPr/>
        </p:nvSpPr>
        <p:spPr>
          <a:xfrm>
            <a:off x="2267744" y="3717032"/>
            <a:ext cx="6552728" cy="72000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Propositional Logic</a:t>
            </a:r>
            <a:endParaRPr lang="en-IN" sz="2400" b="1" dirty="0"/>
          </a:p>
        </p:txBody>
      </p:sp>
      <p:sp>
        <p:nvSpPr>
          <p:cNvPr id="8" name="Pentagon 7"/>
          <p:cNvSpPr/>
          <p:nvPr/>
        </p:nvSpPr>
        <p:spPr>
          <a:xfrm>
            <a:off x="395536" y="4653216"/>
            <a:ext cx="2016224" cy="720000"/>
          </a:xfrm>
          <a:prstGeom prst="homePlat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Topic 2.3</a:t>
            </a:r>
            <a:endParaRPr lang="en-IN" sz="2400" b="1" dirty="0"/>
          </a:p>
        </p:txBody>
      </p:sp>
      <p:sp>
        <p:nvSpPr>
          <p:cNvPr id="9" name="Chevron 8"/>
          <p:cNvSpPr/>
          <p:nvPr/>
        </p:nvSpPr>
        <p:spPr>
          <a:xfrm>
            <a:off x="2267744" y="4653216"/>
            <a:ext cx="6552728" cy="720000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Discrete Math</a:t>
            </a:r>
            <a:endParaRPr lang="en-IN" sz="2400" b="1" dirty="0"/>
          </a:p>
        </p:txBody>
      </p:sp>
      <p:sp>
        <p:nvSpPr>
          <p:cNvPr id="10" name="Pentagon 9"/>
          <p:cNvSpPr/>
          <p:nvPr/>
        </p:nvSpPr>
        <p:spPr>
          <a:xfrm>
            <a:off x="395536" y="5589320"/>
            <a:ext cx="2016224" cy="720000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Topic 2.4</a:t>
            </a:r>
            <a:endParaRPr lang="en-IN" sz="2400" b="1" dirty="0"/>
          </a:p>
        </p:txBody>
      </p:sp>
      <p:sp>
        <p:nvSpPr>
          <p:cNvPr id="11" name="Chevron 10"/>
          <p:cNvSpPr/>
          <p:nvPr/>
        </p:nvSpPr>
        <p:spPr>
          <a:xfrm>
            <a:off x="2267744" y="5589320"/>
            <a:ext cx="6552728" cy="720000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Graph Theory</a:t>
            </a:r>
            <a:endParaRPr lang="en-IN" sz="2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395536" y="1628800"/>
            <a:ext cx="8280920" cy="93610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Module 2</a:t>
            </a:r>
            <a:r>
              <a:rPr lang="en-IN" sz="2400" b="1" dirty="0"/>
              <a:t>: Mathematics &amp; Formal Methods</a:t>
            </a:r>
          </a:p>
        </p:txBody>
      </p:sp>
    </p:spTree>
    <p:extLst>
      <p:ext uri="{BB962C8B-B14F-4D97-AF65-F5344CB8AC3E}">
        <p14:creationId xmlns:p14="http://schemas.microsoft.com/office/powerpoint/2010/main" val="33759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 smtClean="0"/>
                  <a:t>Collection of things which have a common property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Things that one wears (Specific activity wear)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Sports kit for badminton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Months in a year or months with 31 days</a:t>
                </a:r>
              </a:p>
              <a:p>
                <a:pPr marL="0" indent="0"/>
                <a:endParaRPr lang="en-IN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/>
                        </a:rPr>
                        <m:t>𝑌</m:t>
                      </m:r>
                      <m:r>
                        <a:rPr lang="en-I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/>
                            </a:rPr>
                            <m:t>𝐴𝑝𝑟𝑖𝑙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𝐽𝑢𝑛𝑒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𝑆𝑒𝑝𝑡𝑒𝑚𝑏𝑒𝑟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𝑁𝑜𝑣𝑒𝑚𝑏𝑒𝑟</m:t>
                          </m:r>
                        </m:e>
                      </m:d>
                    </m:oMath>
                  </m:oMathPara>
                </a14:m>
                <a:endParaRPr lang="en-IN" b="0" dirty="0" smtClean="0"/>
              </a:p>
              <a:p>
                <a:pPr marL="0" indent="0"/>
                <a:endParaRPr lang="en-IN" b="0" dirty="0" smtClean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/>
                        </a:rPr>
                        <m:t>𝑌</m:t>
                      </m:r>
                      <m:r>
                        <a:rPr lang="en-IN" b="0" i="1" smtClean="0">
                          <a:latin typeface="Cambria Math"/>
                        </a:rPr>
                        <m:t>={</m:t>
                      </m:r>
                      <m:r>
                        <a:rPr lang="en-IN" b="0" i="1" smtClean="0">
                          <a:latin typeface="Cambria Math"/>
                        </a:rPr>
                        <m:t>𝑦𝑒𝑎𝑟</m:t>
                      </m:r>
                      <m:r>
                        <a:rPr lang="en-IN" b="0" i="1" smtClean="0">
                          <a:latin typeface="Cambria Math"/>
                        </a:rPr>
                        <m:t>:1800 ≤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𝑦𝑒𝑎𝑟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 ≤2014}</m:t>
                      </m:r>
                    </m:oMath>
                  </m:oMathPara>
                </a14:m>
                <a:endParaRPr lang="en-IN" b="0" dirty="0" smtClean="0">
                  <a:ea typeface="Cambria Math"/>
                </a:endParaRPr>
              </a:p>
              <a:p>
                <a:pPr marL="0" indent="0"/>
                <a:endParaRPr lang="en-IN" b="0" dirty="0" smtClean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/>
                        </a:rPr>
                        <m:t>𝑆</m:t>
                      </m:r>
                      <m:r>
                        <a:rPr lang="en-IN" b="0" i="1" smtClean="0">
                          <a:latin typeface="Cambria Math"/>
                        </a:rPr>
                        <m:t>={</m:t>
                      </m:r>
                      <m:r>
                        <a:rPr lang="en-IN" b="0" i="1" smtClean="0">
                          <a:latin typeface="Cambria Math"/>
                        </a:rPr>
                        <m:t>𝑠𝑎𝑙𝑒𝑠</m:t>
                      </m:r>
                      <m:r>
                        <a:rPr lang="en-IN" b="0" i="1" smtClean="0">
                          <a:latin typeface="Cambria Math"/>
                        </a:rPr>
                        <m:t>:</m:t>
                      </m:r>
                      <m:r>
                        <a:rPr lang="en-IN" b="0" i="1" smtClean="0">
                          <a:latin typeface="Cambria Math"/>
                        </a:rPr>
                        <m:t>𝑡h𝑒</m:t>
                      </m:r>
                      <m:r>
                        <a:rPr lang="en-IN" b="0" i="1" smtClean="0">
                          <a:latin typeface="Cambria Math"/>
                        </a:rPr>
                        <m:t> 15% </m:t>
                      </m:r>
                      <m:r>
                        <a:rPr lang="en-IN" b="0" i="1" smtClean="0">
                          <a:latin typeface="Cambria Math"/>
                        </a:rPr>
                        <m:t>𝑐𝑜𝑚𝑚𝑖𝑠𝑠𝑖𝑜𝑛</m:t>
                      </m:r>
                      <m:r>
                        <a:rPr lang="en-IN" b="0" i="1" smtClean="0">
                          <a:latin typeface="Cambria Math"/>
                        </a:rPr>
                        <m:t> </m:t>
                      </m:r>
                      <m:r>
                        <a:rPr lang="en-IN" b="0" i="1" smtClean="0">
                          <a:latin typeface="Cambria Math"/>
                        </a:rPr>
                        <m:t>𝑟𝑎𝑡𝑒</m:t>
                      </m:r>
                      <m:r>
                        <a:rPr lang="en-IN" b="0" i="1" smtClean="0">
                          <a:latin typeface="Cambria Math"/>
                        </a:rPr>
                        <m:t> </m:t>
                      </m:r>
                      <m:r>
                        <a:rPr lang="en-IN" b="0" i="1" smtClean="0">
                          <a:latin typeface="Cambria Math"/>
                        </a:rPr>
                        <m:t>𝑎𝑝𝑝𝑙𝑖𝑒𝑠</m:t>
                      </m:r>
                      <m:r>
                        <a:rPr lang="en-IN" b="0" i="1" smtClean="0">
                          <a:latin typeface="Cambria Math"/>
                        </a:rPr>
                        <m:t> </m:t>
                      </m:r>
                      <m:r>
                        <a:rPr lang="en-IN" b="0" i="1" smtClean="0">
                          <a:latin typeface="Cambria Math"/>
                        </a:rPr>
                        <m:t>𝑡𝑜</m:t>
                      </m:r>
                      <m:r>
                        <a:rPr lang="en-IN" b="0" i="1" smtClean="0">
                          <a:latin typeface="Cambria Math"/>
                        </a:rPr>
                        <m:t> </m:t>
                      </m:r>
                      <m:r>
                        <a:rPr lang="en-IN" b="0" i="1" smtClean="0">
                          <a:latin typeface="Cambria Math"/>
                        </a:rPr>
                        <m:t>𝑡h𝑒</m:t>
                      </m:r>
                      <m:r>
                        <a:rPr lang="en-IN" b="0" i="1" smtClean="0">
                          <a:latin typeface="Cambria Math"/>
                        </a:rPr>
                        <m:t> </m:t>
                      </m:r>
                      <m:r>
                        <a:rPr lang="en-IN" b="0" i="1" smtClean="0">
                          <a:latin typeface="Cambria Math"/>
                        </a:rPr>
                        <m:t>𝑠𝑎𝑙𝑒</m:t>
                      </m:r>
                      <m:r>
                        <a:rPr lang="en-IN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IN" b="0" dirty="0" smtClean="0"/>
              </a:p>
              <a:p>
                <a:pPr marL="0" indent="0"/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Set Theory</a:t>
            </a:r>
            <a:endParaRPr lang="en-IN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7236296" y="3068960"/>
            <a:ext cx="1728192" cy="612648"/>
          </a:xfrm>
          <a:prstGeom prst="wedgeRoundRectCallout">
            <a:avLst>
              <a:gd name="adj1" fmla="val -53205"/>
              <a:gd name="adj2" fmla="val 107512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Listing Elements</a:t>
            </a:r>
            <a:endParaRPr lang="en-IN" b="1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79512" y="4293096"/>
            <a:ext cx="1728192" cy="612648"/>
          </a:xfrm>
          <a:prstGeom prst="wedgeRoundRectCallout">
            <a:avLst>
              <a:gd name="adj1" fmla="val 60175"/>
              <a:gd name="adj2" fmla="val 43546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Decision rule</a:t>
            </a:r>
            <a:endParaRPr lang="en-IN" b="1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7236296" y="4599420"/>
            <a:ext cx="1728192" cy="612648"/>
          </a:xfrm>
          <a:prstGeom prst="wedgeRoundRectCallout">
            <a:avLst>
              <a:gd name="adj1" fmla="val -68323"/>
              <a:gd name="adj2" fmla="val 83821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Decision rule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6878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Picture(s) for 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A set of depicted as a circle with interior of the circle corresponds to the elements of the set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Venn Diagrams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835696" y="2996952"/>
            <a:ext cx="4968552" cy="27363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3203848" y="3212976"/>
            <a:ext cx="2448272" cy="23762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April</a:t>
            </a:r>
          </a:p>
          <a:p>
            <a:pPr algn="ctr"/>
            <a:r>
              <a:rPr lang="en-IN" sz="2400" dirty="0" smtClean="0"/>
              <a:t>November</a:t>
            </a:r>
          </a:p>
          <a:p>
            <a:pPr algn="ctr"/>
            <a:r>
              <a:rPr lang="en-IN" sz="2400" dirty="0" smtClean="0"/>
              <a:t>September</a:t>
            </a:r>
          </a:p>
          <a:p>
            <a:pPr algn="ctr"/>
            <a:r>
              <a:rPr lang="en-IN" sz="2400" dirty="0" smtClean="0"/>
              <a:t>June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123728" y="3227763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U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979712" y="5805264"/>
            <a:ext cx="4766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Venn diagram of 30 day month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08519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Union is the set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𝐴</m:t>
                    </m:r>
                    <m:r>
                      <a:rPr lang="en-IN" b="0" i="1" smtClean="0">
                        <a:latin typeface="Cambria Math"/>
                      </a:rPr>
                      <m:t> ∪ </m:t>
                    </m:r>
                    <m:r>
                      <a:rPr lang="en-IN" b="0" i="1" smtClean="0">
                        <a:latin typeface="Cambria Math"/>
                      </a:rPr>
                      <m:t>𝐵</m:t>
                    </m:r>
                    <m:r>
                      <a:rPr lang="en-IN" b="0" i="1" smtClean="0">
                        <a:latin typeface="Cambria Math"/>
                      </a:rPr>
                      <m:t>={</m:t>
                    </m:r>
                    <m:r>
                      <a:rPr lang="en-IN" b="0" i="1" smtClean="0">
                        <a:latin typeface="Cambria Math"/>
                      </a:rPr>
                      <m:t>𝑥</m:t>
                    </m:r>
                    <m:r>
                      <a:rPr lang="en-IN" b="0" i="1" smtClean="0">
                        <a:latin typeface="Cambria Math"/>
                      </a:rPr>
                      <m:t>:</m:t>
                    </m:r>
                    <m:r>
                      <a:rPr lang="en-IN" b="0" i="1" smtClean="0">
                        <a:latin typeface="Cambria Math"/>
                      </a:rPr>
                      <m:t>𝑥</m:t>
                    </m:r>
                    <m:r>
                      <a:rPr lang="en-IN" b="0" i="1" smtClean="0">
                        <a:latin typeface="Cambria Math"/>
                      </a:rPr>
                      <m:t> ∈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nor/>
                      </m:rPr>
                      <a:rPr lang="en-IN" b="0" i="0" smtClean="0">
                        <a:latin typeface="Cambria Math"/>
                        <a:ea typeface="Cambria Math"/>
                      </a:rPr>
                      <m:t>v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 ∈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en-I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Intersection is the set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𝐴</m:t>
                    </m:r>
                    <m:r>
                      <a:rPr lang="en-IN" b="0" i="1" smtClean="0">
                        <a:latin typeface="Cambria Math"/>
                      </a:rPr>
                      <m:t> ∩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: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 ∈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 ^ 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</m:oMath>
                </a14:m>
                <a:endParaRPr lang="en-IN" b="0" dirty="0" smtClean="0">
                  <a:ea typeface="Cambria Math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Complement of A is the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/>
                      </a:rPr>
                      <m:t>={</m:t>
                    </m:r>
                    <m:r>
                      <a:rPr lang="en-IN" b="0" i="1" smtClean="0">
                        <a:latin typeface="Cambria Math"/>
                      </a:rPr>
                      <m:t>𝑥</m:t>
                    </m:r>
                    <m:r>
                      <a:rPr lang="en-IN" b="0" i="1" smtClean="0">
                        <a:latin typeface="Cambria Math"/>
                      </a:rPr>
                      <m:t>:</m:t>
                    </m:r>
                    <m:r>
                      <a:rPr lang="en-IN" b="0" i="1" smtClean="0">
                        <a:latin typeface="Cambria Math"/>
                      </a:rPr>
                      <m:t>𝑥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r>
                  <a:rPr lang="en-IN" dirty="0" smtClean="0"/>
                  <a:t>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Relative complement of B WRT A is the set </a:t>
                </a:r>
              </a:p>
              <a:p>
                <a:pPr marL="0" indent="0"/>
                <a:r>
                  <a:rPr lang="en-IN" dirty="0"/>
                  <a:t>	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𝐴</m:t>
                    </m:r>
                    <m:r>
                      <a:rPr lang="en-IN" b="0" i="1" smtClean="0">
                        <a:latin typeface="Cambria Math"/>
                      </a:rPr>
                      <m:t>−</m:t>
                    </m:r>
                    <m:r>
                      <a:rPr lang="en-IN" b="0" i="1" smtClean="0">
                        <a:latin typeface="Cambria Math"/>
                      </a:rPr>
                      <m:t>𝐵</m:t>
                    </m:r>
                    <m:r>
                      <a:rPr lang="en-IN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  <m:r>
                          <a:rPr lang="en-IN" b="0" i="1" smtClean="0">
                            <a:latin typeface="Cambria Math"/>
                          </a:rPr>
                          <m:t>:</m:t>
                        </m:r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 ^ 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</m:oMath>
                </a14:m>
                <a:endParaRPr lang="en-IN" b="0" dirty="0" smtClean="0">
                  <a:ea typeface="Cambria Math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Symmetric difference of A and B is the set</a:t>
                </a:r>
              </a:p>
              <a:p>
                <a:pPr marL="0" indent="0"/>
                <a:r>
                  <a:rPr lang="en-IN" dirty="0"/>
                  <a:t>	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𝐴</m:t>
                    </m:r>
                    <m:r>
                      <a:rPr lang="en-IN" b="0" i="0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/>
                      </a:rPr>
                      <m:t>B</m:t>
                    </m:r>
                    <m:r>
                      <a:rPr lang="en-IN" b="0" i="0" smtClean="0">
                        <a:latin typeface="Cambria Math"/>
                      </a:rPr>
                      <m:t>={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/>
                      </a:rPr>
                      <m:t>x</m:t>
                    </m:r>
                    <m:r>
                      <a:rPr lang="en-IN" b="0" i="0" smtClean="0">
                        <a:latin typeface="Cambria Math"/>
                      </a:rPr>
                      <m:t>: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/>
                      </a:rPr>
                      <m:t>x</m:t>
                    </m:r>
                    <m:r>
                      <a:rPr lang="en-IN" b="0" i="0" smtClean="0">
                        <a:latin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 ∈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en-IN" dirty="0" smtClean="0"/>
              </a:p>
              <a:p>
                <a:pPr marL="0" indent="0"/>
                <a:endParaRPr lang="en-IN" dirty="0"/>
              </a:p>
              <a:p>
                <a:pPr marL="0" indent="0" algn="ctr"/>
                <a:r>
                  <a:rPr lang="en-IN" b="1" i="1" dirty="0" smtClean="0"/>
                  <a:t>Refer to Venn Diagrams of basic sets in T1</a:t>
                </a:r>
                <a:endParaRPr lang="en-IN" b="1" i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Set Operations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868144" y="2437126"/>
            <a:ext cx="144016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211960" y="3294461"/>
            <a:ext cx="144016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504684" y="4192622"/>
            <a:ext cx="360040" cy="360040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3621382" y="4207136"/>
            <a:ext cx="360040" cy="360040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7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Unordered pair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𝑎</m:t>
                    </m:r>
                    <m:r>
                      <a:rPr lang="en-IN" b="0" i="1" smtClean="0">
                        <a:latin typeface="Cambria Math"/>
                      </a:rPr>
                      <m:t>, </m:t>
                    </m:r>
                    <m:r>
                      <a:rPr lang="en-IN" b="0" i="1" smtClean="0">
                        <a:latin typeface="Cambria Math"/>
                      </a:rPr>
                      <m:t>𝑏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endParaRPr lang="en-I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Ordered pair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&lt;</m:t>
                    </m:r>
                    <m:r>
                      <a:rPr lang="en-IN" b="0" i="1" smtClean="0">
                        <a:latin typeface="Cambria Math"/>
                      </a:rPr>
                      <m:t>𝑎</m:t>
                    </m:r>
                    <m:r>
                      <a:rPr lang="en-IN" b="0" i="1" smtClean="0">
                        <a:latin typeface="Cambria Math"/>
                      </a:rPr>
                      <m:t>, </m:t>
                    </m:r>
                    <m:r>
                      <a:rPr lang="en-IN" b="0" i="1" smtClean="0">
                        <a:latin typeface="Cambria Math"/>
                      </a:rPr>
                      <m:t>𝑏</m:t>
                    </m:r>
                    <m:r>
                      <a:rPr lang="en-IN" b="0" i="1" smtClean="0">
                        <a:latin typeface="Cambria Math"/>
                      </a:rPr>
                      <m:t>&gt;</m:t>
                    </m:r>
                  </m:oMath>
                </a14:m>
                <a:endParaRPr lang="en-IN" b="0" dirty="0" smtClean="0"/>
              </a:p>
              <a:p>
                <a:pPr marL="0" indent="0"/>
                <a:r>
                  <a:rPr lang="en-IN" dirty="0" smtClean="0"/>
                  <a:t>What is the difference?</a:t>
                </a:r>
              </a:p>
              <a:p>
                <a:pPr marL="0" indent="0"/>
                <a:endParaRPr lang="en-IN" b="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Cartesian Product</a:t>
                </a:r>
              </a:p>
              <a:p>
                <a:pPr marL="0" indent="0"/>
                <a:endParaRPr lang="en-IN" dirty="0" smtClean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/>
                        </a:rPr>
                        <m:t>𝐴</m:t>
                      </m:r>
                      <m:r>
                        <a:rPr lang="en-IN" b="0" i="1" smtClean="0">
                          <a:latin typeface="Cambria Math"/>
                        </a:rPr>
                        <m:t> ×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={&lt;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&gt;: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 ∈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 ^  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 ∈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}</m:t>
                      </m:r>
                    </m:oMath>
                  </m:oMathPara>
                </a14:m>
                <a:endParaRPr lang="en-IN" b="0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Set Operations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670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Subset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A is subset of B if and only if all elements of A are also in 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Proper subset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A is a proper subset of B if and only if there is at least one element in B which is not in 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Equal Sets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Each is a subset of the other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/>
            <a:r>
              <a:rPr lang="en-IN" dirty="0" smtClean="0"/>
              <a:t>Look up the notations in the book T1 Chapter 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Set Relations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713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IN" sz="2800" dirty="0" smtClean="0"/>
                  <a:t>Particularly important for test engineers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sz="2800" dirty="0" smtClean="0"/>
                  <a:t>Divide the whole in parts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IN" sz="280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sz="2800" dirty="0" smtClean="0"/>
                  <a:t>Given a set B, and a set of subsets A1, A2…, An of B, the subsets are a partition of B </a:t>
                </a:r>
                <a:r>
                  <a:rPr lang="en-IN" sz="2800" dirty="0" err="1" smtClean="0"/>
                  <a:t>iff</a:t>
                </a:r>
                <a:endParaRPr lang="en-IN" sz="280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IN" sz="2800" dirty="0"/>
              </a:p>
              <a:p>
                <a:pPr marL="0" indent="0" algn="ctr"/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/>
                      </a:rPr>
                      <m:t>𝐴</m:t>
                    </m:r>
                    <m:r>
                      <a:rPr lang="en-IN" sz="2800" b="0" i="1" smtClean="0">
                        <a:latin typeface="Cambria Math"/>
                      </a:rPr>
                      <m:t>1 ∪</m:t>
                    </m:r>
                    <m:r>
                      <a:rPr lang="en-IN" sz="2800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IN" sz="2800" b="0" i="1" smtClean="0">
                        <a:latin typeface="Cambria Math"/>
                        <a:ea typeface="Cambria Math"/>
                      </a:rPr>
                      <m:t>2 ∪ … ∪</m:t>
                    </m:r>
                    <m:r>
                      <a:rPr lang="en-IN" sz="2800" b="0" i="1" smtClean="0">
                        <a:latin typeface="Cambria Math"/>
                        <a:ea typeface="Cambria Math"/>
                      </a:rPr>
                      <m:t>𝐴𝑛</m:t>
                    </m:r>
                    <m:r>
                      <a:rPr lang="en-IN" sz="28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IN" sz="2800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en-IN" sz="2800" b="0" dirty="0" smtClean="0">
                    <a:ea typeface="Cambria Math"/>
                  </a:rPr>
                  <a:t>, and</a:t>
                </a:r>
              </a:p>
              <a:p>
                <a:pPr marL="0" indent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 ≠</m:t>
                      </m:r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⇒</m:t>
                      </m:r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𝐴𝑖</m:t>
                      </m:r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 ∩</m:t>
                      </m:r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𝐴𝑗</m:t>
                      </m:r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= ∅</m:t>
                      </m:r>
                    </m:oMath>
                  </m:oMathPara>
                </a14:m>
                <a:endParaRPr lang="en-IN" sz="2800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346" r="-1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Set Partitions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11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1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Topic 2.4: Graph Theory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997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A graph (also known as linear Graph) is an abstract mathematical structure defined from two sets – set of nodes and set of edges that form connections between nodes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Example: Computer Network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Definition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i="1" dirty="0" smtClean="0"/>
              <a:t>A Graph G = (V,E) is composed of a finite (and nonempty) set V of nodes and a set of E of unordered pairs of nodes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Graph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987824" y="5157192"/>
          <a:ext cx="2328259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1231560" imgH="228600" progId="Equation.3">
                  <p:embed/>
                </p:oleObj>
              </mc:Choice>
              <mc:Fallback>
                <p:oleObj name="Equation" r:id="rId3" imgW="12315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7824" y="5157192"/>
                        <a:ext cx="2328259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963863" y="5794375"/>
          <a:ext cx="22320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5" imgW="1180800" imgH="241200" progId="Equation.3">
                  <p:embed/>
                </p:oleObj>
              </mc:Choice>
              <mc:Fallback>
                <p:oleObj name="Equation" r:id="rId5" imgW="118080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63863" y="5794375"/>
                        <a:ext cx="2232025" cy="455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730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Nodes and Edges 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Connection between nodes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A Graph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763688" y="2531570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n1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4211960" y="2531570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n2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6732240" y="2531570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n5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1763688" y="4005064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n3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83968" y="4005064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n3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6732240" y="4005064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n7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4283968" y="5733256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n6</a:t>
            </a:r>
            <a:endParaRPr lang="en-IN" dirty="0"/>
          </a:p>
        </p:txBody>
      </p:sp>
      <p:cxnSp>
        <p:nvCxnSpPr>
          <p:cNvPr id="11" name="Straight Connector 10"/>
          <p:cNvCxnSpPr>
            <a:stCxn id="4" idx="6"/>
            <a:endCxn id="5" idx="2"/>
          </p:cNvCxnSpPr>
          <p:nvPr/>
        </p:nvCxnSpPr>
        <p:spPr>
          <a:xfrm>
            <a:off x="2483768" y="2891610"/>
            <a:ext cx="17281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6"/>
            <a:endCxn id="6" idx="2"/>
          </p:cNvCxnSpPr>
          <p:nvPr/>
        </p:nvCxnSpPr>
        <p:spPr>
          <a:xfrm>
            <a:off x="4932040" y="2891610"/>
            <a:ext cx="1800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83768" y="4365104"/>
            <a:ext cx="1800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5"/>
            <a:endCxn id="8" idx="1"/>
          </p:cNvCxnSpPr>
          <p:nvPr/>
        </p:nvCxnSpPr>
        <p:spPr>
          <a:xfrm>
            <a:off x="2378315" y="3146197"/>
            <a:ext cx="2011106" cy="9643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4"/>
            <a:endCxn id="10" idx="0"/>
          </p:cNvCxnSpPr>
          <p:nvPr/>
        </p:nvCxnSpPr>
        <p:spPr>
          <a:xfrm>
            <a:off x="4644008" y="4725144"/>
            <a:ext cx="0" cy="10081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03848" y="289161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e1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930762" y="349171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e2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3083162" y="436510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e3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5667066" y="285293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e4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4226906" y="493187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2211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For Test Engineers – Know our focus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Testing is a craft; math are the craftsman’s tools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Bring </a:t>
            </a:r>
            <a:r>
              <a:rPr lang="en-US" altLang="en-US" sz="3200" i="1" dirty="0" smtClean="0"/>
              <a:t>Rigor</a:t>
            </a:r>
            <a:r>
              <a:rPr lang="en-US" altLang="en-US" sz="3200" dirty="0" smtClean="0"/>
              <a:t>, </a:t>
            </a:r>
            <a:r>
              <a:rPr lang="en-US" altLang="en-US" sz="3200" i="1" dirty="0" smtClean="0"/>
              <a:t>Precision</a:t>
            </a:r>
            <a:r>
              <a:rPr lang="en-US" altLang="en-US" sz="3200" dirty="0" smtClean="0"/>
              <a:t> and </a:t>
            </a:r>
            <a:r>
              <a:rPr lang="en-US" altLang="en-US" sz="3200" i="1" dirty="0" smtClean="0"/>
              <a:t>Efficiency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Our treatment of math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Largely informal – What is required for Test Engineers and not for mathematicians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Our focus is discrete mathematics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Aim is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To make test engineers better at their craft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Math for Test Engineers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849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Nodes as program statements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Edges</a:t>
            </a:r>
          </a:p>
          <a:p>
            <a:pPr lvl="2"/>
            <a:r>
              <a:rPr lang="en-IN" dirty="0" smtClean="0"/>
              <a:t>Flow of control</a:t>
            </a:r>
          </a:p>
          <a:p>
            <a:pPr lvl="2"/>
            <a:r>
              <a:rPr lang="en-IN" dirty="0" smtClean="0"/>
              <a:t>Define/use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Use of representation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3630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The degree of a node in a graph is the number of edges that have that node as an endpoint </a:t>
            </a:r>
            <a:r>
              <a:rPr lang="en-IN" i="1" dirty="0" err="1" smtClean="0"/>
              <a:t>deg</a:t>
            </a:r>
            <a:r>
              <a:rPr lang="en-IN" i="1" dirty="0" smtClean="0"/>
              <a:t>(n)</a:t>
            </a:r>
          </a:p>
          <a:p>
            <a:pPr>
              <a:buFont typeface="Arial" panose="020B0604020202020204" pitchFamily="34" charset="0"/>
              <a:buChar char="•"/>
            </a:pPr>
            <a:endParaRPr lang="en-IN" i="1" dirty="0"/>
          </a:p>
          <a:p>
            <a:pPr>
              <a:buFont typeface="Arial" panose="020B0604020202020204" pitchFamily="34" charset="0"/>
              <a:buChar char="•"/>
            </a:pPr>
            <a:endParaRPr lang="en-IN" i="1" dirty="0" smtClean="0"/>
          </a:p>
          <a:p>
            <a:pPr>
              <a:buFont typeface="Arial" panose="020B0604020202020204" pitchFamily="34" charset="0"/>
              <a:buChar char="•"/>
            </a:pPr>
            <a:endParaRPr lang="en-IN" i="1" dirty="0"/>
          </a:p>
          <a:p>
            <a:pPr>
              <a:buFont typeface="Arial" panose="020B0604020202020204" pitchFamily="34" charset="0"/>
              <a:buChar char="•"/>
            </a:pPr>
            <a:endParaRPr lang="en-IN" i="1" dirty="0" smtClean="0"/>
          </a:p>
          <a:p>
            <a:pPr>
              <a:buFont typeface="Arial" panose="020B0604020202020204" pitchFamily="34" charset="0"/>
              <a:buChar char="•"/>
            </a:pPr>
            <a:endParaRPr lang="en-IN" i="1" dirty="0"/>
          </a:p>
          <a:p>
            <a:pPr>
              <a:buFont typeface="Arial" panose="020B0604020202020204" pitchFamily="34" charset="0"/>
              <a:buChar char="•"/>
            </a:pPr>
            <a:endParaRPr lang="en-IN" i="1" dirty="0" smtClean="0"/>
          </a:p>
          <a:p>
            <a:pPr marL="0" indent="0"/>
            <a:endParaRPr lang="en-IN" i="1" dirty="0" smtClean="0"/>
          </a:p>
          <a:p>
            <a:pPr marL="0" indent="0"/>
            <a:r>
              <a:rPr lang="en-IN" i="1" dirty="0" smtClean="0"/>
              <a:t>	</a:t>
            </a:r>
            <a:r>
              <a:rPr lang="en-IN" i="1" dirty="0" err="1" smtClean="0"/>
              <a:t>deg</a:t>
            </a:r>
            <a:r>
              <a:rPr lang="en-IN" i="1" dirty="0" smtClean="0"/>
              <a:t>(n1) = 2</a:t>
            </a:r>
          </a:p>
          <a:p>
            <a:pPr marL="0" indent="0"/>
            <a:r>
              <a:rPr lang="en-IN" i="1" dirty="0" smtClean="0"/>
              <a:t>	</a:t>
            </a:r>
            <a:r>
              <a:rPr lang="en-IN" i="1" dirty="0" err="1" smtClean="0"/>
              <a:t>deg</a:t>
            </a:r>
            <a:r>
              <a:rPr lang="en-IN" i="1" dirty="0" smtClean="0"/>
              <a:t>(n2) = 2</a:t>
            </a:r>
          </a:p>
          <a:p>
            <a:pPr marL="0" indent="0"/>
            <a:r>
              <a:rPr lang="en-IN" i="1" dirty="0" smtClean="0"/>
              <a:t>	</a:t>
            </a:r>
            <a:r>
              <a:rPr lang="en-IN" i="1" dirty="0" err="1" smtClean="0"/>
              <a:t>deg</a:t>
            </a:r>
            <a:r>
              <a:rPr lang="en-IN" i="1" dirty="0" smtClean="0"/>
              <a:t>(n7) = 0</a:t>
            </a:r>
            <a:endParaRPr lang="en-IN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Degree of a Node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763688" y="2531570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n1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4211960" y="2531570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n2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6732240" y="2531570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n5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1763688" y="4005064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n3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83968" y="4005064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n3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6732240" y="4005064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n7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4283968" y="5733256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n6</a:t>
            </a:r>
            <a:endParaRPr lang="en-IN" dirty="0"/>
          </a:p>
        </p:txBody>
      </p:sp>
      <p:cxnSp>
        <p:nvCxnSpPr>
          <p:cNvPr id="11" name="Straight Connector 10"/>
          <p:cNvCxnSpPr>
            <a:stCxn id="4" idx="6"/>
            <a:endCxn id="5" idx="2"/>
          </p:cNvCxnSpPr>
          <p:nvPr/>
        </p:nvCxnSpPr>
        <p:spPr>
          <a:xfrm>
            <a:off x="2483768" y="2891610"/>
            <a:ext cx="17281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6"/>
            <a:endCxn id="6" idx="2"/>
          </p:cNvCxnSpPr>
          <p:nvPr/>
        </p:nvCxnSpPr>
        <p:spPr>
          <a:xfrm>
            <a:off x="4932040" y="2891610"/>
            <a:ext cx="1800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83768" y="4365104"/>
            <a:ext cx="1800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5"/>
            <a:endCxn id="8" idx="1"/>
          </p:cNvCxnSpPr>
          <p:nvPr/>
        </p:nvCxnSpPr>
        <p:spPr>
          <a:xfrm>
            <a:off x="2378315" y="3146197"/>
            <a:ext cx="2011106" cy="9643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4"/>
            <a:endCxn id="10" idx="0"/>
          </p:cNvCxnSpPr>
          <p:nvPr/>
        </p:nvCxnSpPr>
        <p:spPr>
          <a:xfrm>
            <a:off x="4644008" y="4725144"/>
            <a:ext cx="0" cy="10081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03848" y="289161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e1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930762" y="349171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e2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3083162" y="436510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e3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5667066" y="285293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e4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4226906" y="493187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741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Indicates Popularity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Social scientists</a:t>
            </a:r>
          </a:p>
          <a:p>
            <a:pPr lvl="2"/>
            <a:r>
              <a:rPr lang="en-IN" dirty="0" smtClean="0"/>
              <a:t>Social interactions</a:t>
            </a:r>
          </a:p>
          <a:p>
            <a:pPr lvl="2"/>
            <a:r>
              <a:rPr lang="en-IN" dirty="0" smtClean="0"/>
              <a:t>Friendship/communicates with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Example:</a:t>
            </a:r>
          </a:p>
          <a:p>
            <a:pPr lvl="2"/>
            <a:r>
              <a:rPr lang="en-IN" dirty="0" smtClean="0"/>
              <a:t>Graph with nodes are objects and edges are messages; degree can represent the extent of integration testing that is appropriate for the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Use of Degree of Node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2911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The incidence matrix is a graph G=(V,E) with m nodes and n edges is a m x n matrix, where the element in row </a:t>
            </a:r>
            <a:r>
              <a:rPr lang="en-IN" dirty="0" err="1" smtClean="0"/>
              <a:t>i</a:t>
            </a:r>
            <a:r>
              <a:rPr lang="en-IN" dirty="0" smtClean="0"/>
              <a:t>, column j is a 1 if and only if node </a:t>
            </a:r>
            <a:r>
              <a:rPr lang="en-IN" dirty="0" err="1" smtClean="0"/>
              <a:t>i</a:t>
            </a:r>
            <a:r>
              <a:rPr lang="en-IN" dirty="0" smtClean="0"/>
              <a:t> is an endpoint of edge j; otherwise the element is 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Incidence Matrix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27584" y="3140968"/>
          <a:ext cx="6096000" cy="296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139040">
                <a:tc>
                  <a:txBody>
                    <a:bodyPr/>
                    <a:lstStyle/>
                    <a:p>
                      <a:pPr algn="ctr"/>
                      <a:endParaRPr lang="en-IN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/>
                        <a:t>e1</a:t>
                      </a:r>
                      <a:endParaRPr lang="en-IN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/>
                        <a:t>e2</a:t>
                      </a:r>
                      <a:endParaRPr lang="en-IN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/>
                        <a:t>e3</a:t>
                      </a:r>
                      <a:endParaRPr lang="en-IN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/>
                        <a:t>e4</a:t>
                      </a:r>
                      <a:endParaRPr lang="en-IN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/>
                        <a:t>e5</a:t>
                      </a:r>
                      <a:endParaRPr lang="en-IN" b="1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/>
                        <a:t>n1</a:t>
                      </a:r>
                      <a:endParaRPr lang="en-IN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/>
                        <a:t>n2</a:t>
                      </a:r>
                      <a:endParaRPr lang="en-IN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/>
                        <a:t>n3</a:t>
                      </a:r>
                      <a:endParaRPr lang="en-IN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/>
                        <a:t>n4</a:t>
                      </a:r>
                      <a:endParaRPr lang="en-IN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/>
                        <a:t>n5</a:t>
                      </a:r>
                      <a:endParaRPr lang="en-IN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/>
                        <a:t>n6</a:t>
                      </a:r>
                      <a:endParaRPr lang="en-IN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/>
                        <a:t>n7</a:t>
                      </a:r>
                      <a:endParaRPr lang="en-IN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7092280" y="5661248"/>
            <a:ext cx="978408" cy="484632"/>
          </a:xfrm>
          <a:prstGeom prst="lef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Left Arrow 6"/>
          <p:cNvSpPr/>
          <p:nvPr/>
        </p:nvSpPr>
        <p:spPr>
          <a:xfrm rot="5400000">
            <a:off x="5165202" y="6182442"/>
            <a:ext cx="489204" cy="484632"/>
          </a:xfrm>
          <a:prstGeom prst="lef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883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Degree of node is zero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Unreachable node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Use of this representation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117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Deals with connections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The adjacency matrix of a Graph G=(V,E) with m nodes is an m x m matrix, where the element in row </a:t>
            </a:r>
            <a:r>
              <a:rPr lang="en-IN" dirty="0" err="1" smtClean="0"/>
              <a:t>i</a:t>
            </a:r>
            <a:r>
              <a:rPr lang="en-IN" dirty="0" smtClean="0"/>
              <a:t>, column j is 1 if and only if an edge exists between node </a:t>
            </a:r>
            <a:r>
              <a:rPr lang="en-IN" dirty="0" err="1" smtClean="0"/>
              <a:t>i</a:t>
            </a:r>
            <a:r>
              <a:rPr lang="en-IN" dirty="0" smtClean="0"/>
              <a:t> and node j; otherwise, the element is 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Adjacency Matrix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71600" y="3717032"/>
          <a:ext cx="3719736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967"/>
                <a:gridCol w="464967"/>
                <a:gridCol w="464967"/>
                <a:gridCol w="464967"/>
                <a:gridCol w="464967"/>
                <a:gridCol w="464967"/>
                <a:gridCol w="464967"/>
                <a:gridCol w="464967"/>
              </a:tblGrid>
              <a:tr h="272273">
                <a:tc>
                  <a:txBody>
                    <a:bodyPr/>
                    <a:lstStyle/>
                    <a:p>
                      <a:pPr algn="ctr"/>
                      <a:endParaRPr lang="en-IN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smtClean="0"/>
                        <a:t>n1</a:t>
                      </a:r>
                      <a:endParaRPr lang="en-IN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smtClean="0"/>
                        <a:t>n2</a:t>
                      </a:r>
                      <a:endParaRPr lang="en-IN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smtClean="0"/>
                        <a:t>n3</a:t>
                      </a:r>
                      <a:endParaRPr lang="en-IN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smtClean="0"/>
                        <a:t>n4</a:t>
                      </a:r>
                      <a:endParaRPr lang="en-IN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smtClean="0"/>
                        <a:t>n5</a:t>
                      </a:r>
                      <a:endParaRPr lang="en-IN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smtClean="0"/>
                        <a:t>N6</a:t>
                      </a:r>
                      <a:endParaRPr lang="en-IN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smtClean="0"/>
                        <a:t>n7</a:t>
                      </a:r>
                      <a:endParaRPr lang="en-IN" sz="1600" b="1" i="1" dirty="0"/>
                    </a:p>
                  </a:txBody>
                  <a:tcPr/>
                </a:tc>
              </a:tr>
              <a:tr h="272273"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smtClean="0"/>
                        <a:t>n1</a:t>
                      </a:r>
                      <a:endParaRPr lang="en-IN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</a:tr>
              <a:tr h="272273"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smtClean="0"/>
                        <a:t>n2</a:t>
                      </a:r>
                      <a:endParaRPr lang="en-IN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</a:tr>
              <a:tr h="272273"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smtClean="0"/>
                        <a:t>n3</a:t>
                      </a:r>
                      <a:endParaRPr lang="en-IN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</a:tr>
              <a:tr h="272273"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smtClean="0"/>
                        <a:t>n4</a:t>
                      </a:r>
                      <a:endParaRPr lang="en-IN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</a:tr>
              <a:tr h="272273"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smtClean="0"/>
                        <a:t>n5</a:t>
                      </a:r>
                      <a:endParaRPr lang="en-IN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</a:tr>
              <a:tr h="272273"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smtClean="0"/>
                        <a:t>n6</a:t>
                      </a:r>
                      <a:endParaRPr lang="en-IN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</a:tr>
              <a:tr h="272273"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smtClean="0"/>
                        <a:t>n7</a:t>
                      </a:r>
                      <a:endParaRPr lang="en-IN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82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Deals with connections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Useful for later graph theory concepts example: paths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Use of this representation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38603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A path is a sequence of edges such that for any adjacent pair of edges </a:t>
            </a:r>
            <a:r>
              <a:rPr lang="en-IN" i="1" dirty="0" smtClean="0"/>
              <a:t>e</a:t>
            </a:r>
            <a:r>
              <a:rPr lang="en-IN" i="1" baseline="-25000" dirty="0"/>
              <a:t>i</a:t>
            </a:r>
            <a:r>
              <a:rPr lang="en-IN" i="1" dirty="0" smtClean="0"/>
              <a:t>, </a:t>
            </a:r>
            <a:r>
              <a:rPr lang="en-IN" i="1" dirty="0" err="1" smtClean="0"/>
              <a:t>e</a:t>
            </a:r>
            <a:r>
              <a:rPr lang="en-IN" i="1" baseline="-25000" dirty="0" err="1"/>
              <a:t>j</a:t>
            </a:r>
            <a:r>
              <a:rPr lang="en-IN" dirty="0" smtClean="0"/>
              <a:t> in the sequence, the edges share a common (node) endpoint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Paths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331640" y="3284984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Path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Node Sequence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Edge Sequence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Between</a:t>
                      </a:r>
                      <a:r>
                        <a:rPr lang="en-IN" baseline="0" dirty="0" smtClean="0"/>
                        <a:t> n1 and n5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n1, n2, n5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e1, e4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Between n6 and n5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n6, n4, n1, n2, n5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e5, e2, e1, e4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Between n3 and n2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n3, n4, n1, n2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e3, e2,</a:t>
                      </a:r>
                      <a:r>
                        <a:rPr lang="en-IN" baseline="0" dirty="0" smtClean="0"/>
                        <a:t> e1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8516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n1 represents a series of statements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n7 also represents a series of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Is this the correct representation?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How does this help us get to testing?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What does this help in?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Graph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6731815" y="731445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n1</a:t>
            </a:r>
            <a:endParaRPr lang="en-IN" dirty="0"/>
          </a:p>
        </p:txBody>
      </p:sp>
      <p:cxnSp>
        <p:nvCxnSpPr>
          <p:cNvPr id="5" name="Straight Connector 4"/>
          <p:cNvCxnSpPr>
            <a:stCxn id="8" idx="4"/>
            <a:endCxn id="11" idx="0"/>
          </p:cNvCxnSpPr>
          <p:nvPr/>
        </p:nvCxnSpPr>
        <p:spPr>
          <a:xfrm>
            <a:off x="7091855" y="2548367"/>
            <a:ext cx="0" cy="7510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731815" y="1828287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n2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7782070" y="2548367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n3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6731815" y="3299368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n4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7812360" y="4019448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n5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6731815" y="4788791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n6</a:t>
            </a:r>
            <a:endParaRPr lang="en-IN" dirty="0"/>
          </a:p>
        </p:txBody>
      </p:sp>
      <p:cxnSp>
        <p:nvCxnSpPr>
          <p:cNvPr id="16" name="Straight Connector 15"/>
          <p:cNvCxnSpPr>
            <a:stCxn id="11" idx="4"/>
          </p:cNvCxnSpPr>
          <p:nvPr/>
        </p:nvCxnSpPr>
        <p:spPr>
          <a:xfrm>
            <a:off x="7091855" y="4019448"/>
            <a:ext cx="0" cy="7702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4"/>
          </p:cNvCxnSpPr>
          <p:nvPr/>
        </p:nvCxnSpPr>
        <p:spPr>
          <a:xfrm>
            <a:off x="7091855" y="1451525"/>
            <a:ext cx="0" cy="3684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0" idx="0"/>
          </p:cNvCxnSpPr>
          <p:nvPr/>
        </p:nvCxnSpPr>
        <p:spPr>
          <a:xfrm>
            <a:off x="7451895" y="2188327"/>
            <a:ext cx="690215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0" idx="4"/>
          </p:cNvCxnSpPr>
          <p:nvPr/>
        </p:nvCxnSpPr>
        <p:spPr>
          <a:xfrm flipV="1">
            <a:off x="7451895" y="3268447"/>
            <a:ext cx="690215" cy="3909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6"/>
            <a:endCxn id="12" idx="0"/>
          </p:cNvCxnSpPr>
          <p:nvPr/>
        </p:nvCxnSpPr>
        <p:spPr>
          <a:xfrm>
            <a:off x="7451895" y="3659408"/>
            <a:ext cx="720505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6"/>
            <a:endCxn id="12" idx="4"/>
          </p:cNvCxnSpPr>
          <p:nvPr/>
        </p:nvCxnSpPr>
        <p:spPr>
          <a:xfrm flipV="1">
            <a:off x="7451895" y="4739528"/>
            <a:ext cx="720505" cy="4093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731815" y="5877272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n7</a:t>
            </a:r>
            <a:endParaRPr lang="en-IN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7091855" y="5508871"/>
            <a:ext cx="0" cy="3684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2280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6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Topic </a:t>
            </a:r>
            <a:r>
              <a:rPr lang="en-IN" dirty="0"/>
              <a:t>2</a:t>
            </a:r>
            <a:r>
              <a:rPr lang="en-IN" dirty="0" smtClean="0"/>
              <a:t>.1: Permutations &amp; Combinations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336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Selecting several things out of a larger group</a:t>
            </a:r>
          </a:p>
          <a:p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Two aspects to look 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Order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Repetition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Permutation &amp; Combination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448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smtClean="0"/>
              <a:t>Order does not matter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smtClean="0"/>
              <a:t>Example:</a:t>
            </a:r>
            <a:r>
              <a:rPr lang="en-IN" sz="3200" dirty="0"/>
              <a:t> </a:t>
            </a:r>
            <a:r>
              <a:rPr lang="en-IN" sz="3200" dirty="0" smtClean="0"/>
              <a:t>Fruits in a fruit salad. It does not matter in which the fruits are put into the salad. It could be Apple, Banana and Strawberry or any other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Combination</a:t>
            </a:r>
            <a:endParaRPr lang="en-IN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352925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142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smtClean="0"/>
              <a:t>Order does matter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smtClean="0"/>
              <a:t>Example:</a:t>
            </a:r>
            <a:r>
              <a:rPr lang="en-IN" sz="3200" dirty="0"/>
              <a:t> </a:t>
            </a:r>
            <a:r>
              <a:rPr lang="en-IN" sz="3200" dirty="0" smtClean="0"/>
              <a:t>A lock which opens with a sequence of digits. We call it the combination lock.</a:t>
            </a:r>
            <a:r>
              <a:rPr lang="en-IN" sz="3200" dirty="0"/>
              <a:t> </a:t>
            </a:r>
            <a:r>
              <a:rPr lang="en-IN" sz="3200" dirty="0" smtClean="0"/>
              <a:t>It is indeed a permutation lock</a:t>
            </a:r>
          </a:p>
          <a:p>
            <a:pPr marL="1257300" lvl="2" indent="-457200"/>
            <a:r>
              <a:rPr lang="en-IN" dirty="0" smtClean="0"/>
              <a:t>Sequence 437 (347 will never work!)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Permutation</a:t>
            </a:r>
            <a:endParaRPr lang="en-IN" dirty="0"/>
          </a:p>
        </p:txBody>
      </p:sp>
      <p:pic>
        <p:nvPicPr>
          <p:cNvPr id="1026" name="Picture 2" descr="https://encrypted-tbn2.gstatic.com/images?q=tbn:ANd9GcTjfKz-1zcI1hCS4kpscxC9cGCqo7WCql4BYJanJ0lmDmMQYB7A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39" t="15630" r="31498" b="14909"/>
          <a:stretch/>
        </p:blipFill>
        <p:spPr bwMode="auto">
          <a:xfrm>
            <a:off x="7020272" y="3323609"/>
            <a:ext cx="1519084" cy="283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87624" y="5076473"/>
            <a:ext cx="4684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>
                <a:solidFill>
                  <a:srgbClr val="FF0000"/>
                </a:solidFill>
              </a:rPr>
              <a:t>Indeed a permutation lock</a:t>
            </a:r>
            <a:endParaRPr lang="en-IN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6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Repetition – Yes &amp; No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Example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 smtClean="0"/>
              <a:t>Repetition allowed: Digits in the permutation lock may repeat like “333” or “557”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 smtClean="0"/>
              <a:t>Repetition now allowed: First three standings in a running race</a:t>
            </a:r>
          </a:p>
          <a:p>
            <a:pPr marL="57150" indent="0"/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Permutation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633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Choosing r things out of n</a:t>
            </a:r>
          </a:p>
          <a:p>
            <a:endParaRPr lang="en-IN" dirty="0"/>
          </a:p>
          <a:p>
            <a:r>
              <a:rPr lang="en-IN" b="1" dirty="0" smtClean="0"/>
              <a:t>Repetition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n possibilities for each of the r choices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0" indent="0"/>
            <a:r>
              <a:rPr lang="en-IN" b="1" dirty="0" smtClean="0"/>
              <a:t>Without Repetition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Possibilities reduce with every selection</a:t>
            </a:r>
          </a:p>
          <a:p>
            <a:pPr marL="0" indent="0"/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Permutation</a:t>
            </a:r>
            <a:endParaRPr lang="en-I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76256" y="2798726"/>
                <a:ext cx="83574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4000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IN" sz="4000" b="0" i="1" smtClean="0"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2798726"/>
                <a:ext cx="835742" cy="707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588224" y="4653136"/>
                <a:ext cx="1671035" cy="10839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IN" sz="3200" b="0" i="1" smtClean="0"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2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IN" sz="32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IN" sz="32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  <m:r>
                            <a:rPr lang="en-IN" sz="3200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4653136"/>
                <a:ext cx="1671035" cy="108395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4476750" y="3333750"/>
          <a:ext cx="190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7" imgW="190440" imgH="190440" progId="Equation.3">
                  <p:embed/>
                </p:oleObj>
              </mc:Choice>
              <mc:Fallback>
                <p:oleObj name="Equation" r:id="rId7" imgW="19044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76750" y="3333750"/>
                        <a:ext cx="1905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357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7C46BB90224B48912846443ADAB4E3" ma:contentTypeVersion="4" ma:contentTypeDescription="Create a new document." ma:contentTypeScope="" ma:versionID="f1e61c6fe5f70fe834747bcf5df7eb3d">
  <xsd:schema xmlns:xsd="http://www.w3.org/2001/XMLSchema" xmlns:xs="http://www.w3.org/2001/XMLSchema" xmlns:p="http://schemas.microsoft.com/office/2006/metadata/properties" xmlns:ns2="74b486a2-e692-43f8-8749-c3aa65fb85b9" targetNamespace="http://schemas.microsoft.com/office/2006/metadata/properties" ma:root="true" ma:fieldsID="2945df03c6b2010e70068df80046446a" ns2:_="">
    <xsd:import namespace="74b486a2-e692-43f8-8749-c3aa65fb85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b486a2-e692-43f8-8749-c3aa65fb85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1A0AFF-A4B0-4056-B588-D1B820D9065F}"/>
</file>

<file path=customXml/itemProps2.xml><?xml version="1.0" encoding="utf-8"?>
<ds:datastoreItem xmlns:ds="http://schemas.openxmlformats.org/officeDocument/2006/customXml" ds:itemID="{F99F4834-0FA0-415D-97E4-E1823BF13A8D}"/>
</file>

<file path=customXml/itemProps3.xml><?xml version="1.0" encoding="utf-8"?>
<ds:datastoreItem xmlns:ds="http://schemas.openxmlformats.org/officeDocument/2006/customXml" ds:itemID="{B20FF7F8-4B5B-4088-BCBF-991F2D741F21}"/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725</TotalTime>
  <Words>1238</Words>
  <Application>Microsoft Office PowerPoint</Application>
  <PresentationFormat>On-screen Show (4:3)</PresentationFormat>
  <Paragraphs>353</Paragraphs>
  <Slides>39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Cambria Math</vt:lpstr>
      <vt:lpstr>AAOC ZC222-L1</vt:lpstr>
      <vt:lpstr>Equation</vt:lpstr>
      <vt:lpstr>Software Testing Methodologies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Testing Methodologies</vt:lpstr>
      <vt:lpstr>PowerPoint Presentation</vt:lpstr>
      <vt:lpstr>PowerPoint Presentation</vt:lpstr>
      <vt:lpstr>PowerPoint Presentation</vt:lpstr>
      <vt:lpstr>Software Testing Methodologies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Testing Methodologies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Testing Methodologies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wilp-hyd</cp:lastModifiedBy>
  <cp:revision>180</cp:revision>
  <cp:lastPrinted>2015-01-11T07:33:27Z</cp:lastPrinted>
  <dcterms:created xsi:type="dcterms:W3CDTF">2014-01-11T00:18:07Z</dcterms:created>
  <dcterms:modified xsi:type="dcterms:W3CDTF">2015-09-26T13:36:47Z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0x010100FA7C46BB90224B48912846443ADAB4E3</vt:lpwstr>
  </property>
</Properties>
</file>