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0" r:id="rId2"/>
    <p:sldId id="376" r:id="rId3"/>
    <p:sldId id="382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85" r:id="rId15"/>
    <p:sldId id="343" r:id="rId16"/>
    <p:sldId id="469" r:id="rId17"/>
    <p:sldId id="470" r:id="rId18"/>
    <p:sldId id="471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6" r:id="rId28"/>
    <p:sldId id="431" r:id="rId29"/>
    <p:sldId id="481" r:id="rId30"/>
    <p:sldId id="482" r:id="rId31"/>
    <p:sldId id="483" r:id="rId32"/>
    <p:sldId id="487" r:id="rId33"/>
    <p:sldId id="372" r:id="rId34"/>
    <p:sldId id="484" r:id="rId35"/>
    <p:sldId id="488" r:id="rId36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82" d="100"/>
          <a:sy n="82" d="100"/>
        </p:scale>
        <p:origin x="14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1F83-67DF-47B8-BE4A-BD999A3D6737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1A7-73ED-437C-8D9F-DA4EB23D5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err="1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This is testing of condition with complex predicates (OR, NOT and AND)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IF C1 THEN, ELSE  </a:t>
            </a:r>
            <a:r>
              <a:rPr lang="en-US" altLang="en-US" dirty="0">
                <a:sym typeface="Wingdings" pitchFamily="2" charset="2"/>
              </a:rPr>
              <a:t> Branch testing ~ multiple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IF (C1 AND C2 </a:t>
            </a:r>
            <a:r>
              <a:rPr lang="en-US" altLang="en-US" dirty="0" smtClean="0">
                <a:sym typeface="Wingdings" pitchFamily="2" charset="2"/>
              </a:rPr>
              <a:t>AND C3</a:t>
            </a:r>
            <a:r>
              <a:rPr lang="en-US" altLang="en-US" dirty="0">
                <a:sym typeface="Wingdings" pitchFamily="2" charset="2"/>
              </a:rPr>
              <a:t>) THEN, ELSE  Multiple condition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In case of first condition there is a single condition so the values can be true or 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In case of second condition, it is a complex predicate made </a:t>
            </a:r>
            <a:r>
              <a:rPr lang="en-US" altLang="en-US" dirty="0" smtClean="0">
                <a:sym typeface="Wingdings" pitchFamily="2" charset="2"/>
              </a:rPr>
              <a:t>up </a:t>
            </a:r>
            <a:r>
              <a:rPr lang="en-US" altLang="en-US" dirty="0">
                <a:sym typeface="Wingdings" pitchFamily="2" charset="2"/>
              </a:rPr>
              <a:t>C1 AND C2 AND C3.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To test this “Test all combinations of simple predicates</a:t>
            </a:r>
            <a:r>
              <a:rPr lang="en-US" altLang="en-US" dirty="0" smtClean="0">
                <a:sym typeface="Wingdings" pitchFamily="2" charset="2"/>
              </a:rPr>
              <a:t>”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Multiple Condition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8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Multiple Condition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484784"/>
            <a:ext cx="4076700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Example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input (x, y)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if </a:t>
            </a:r>
            <a:r>
              <a:rPr lang="en-US" altLang="en-US" sz="1800" u="sng" dirty="0" smtClean="0">
                <a:latin typeface="Courier New" pitchFamily="49" charset="0"/>
              </a:rPr>
              <a:t>(x&gt;0)</a:t>
            </a:r>
            <a:r>
              <a:rPr lang="en-US" altLang="en-US" sz="1800" dirty="0" smtClean="0">
                <a:latin typeface="Courier New" pitchFamily="49" charset="0"/>
              </a:rPr>
              <a:t> and </a:t>
            </a:r>
            <a:r>
              <a:rPr lang="en-US" altLang="en-US" sz="1800" u="sng" dirty="0" smtClean="0">
                <a:latin typeface="Courier New" pitchFamily="49" charset="0"/>
              </a:rPr>
              <a:t>(y&lt;1)</a:t>
            </a:r>
            <a:r>
              <a:rPr lang="en-US" altLang="en-US" sz="1800" dirty="0" smtClean="0">
                <a:latin typeface="Courier New" pitchFamily="49" charset="0"/>
              </a:rPr>
              <a:t> then z=1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P1        P2   else z=0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If </a:t>
            </a:r>
            <a:r>
              <a:rPr lang="en-US" altLang="en-US" sz="1800" u="sng" dirty="0" smtClean="0">
                <a:latin typeface="Courier New" pitchFamily="49" charset="0"/>
              </a:rPr>
              <a:t>(x&gt;10)</a:t>
            </a:r>
            <a:r>
              <a:rPr lang="en-US" altLang="en-US" sz="1800" dirty="0" smtClean="0">
                <a:latin typeface="Courier New" pitchFamily="49" charset="0"/>
              </a:rPr>
              <a:t> and </a:t>
            </a:r>
            <a:r>
              <a:rPr lang="en-US" altLang="en-US" sz="1800" u="sng" dirty="0" smtClean="0">
                <a:latin typeface="Courier New" pitchFamily="49" charset="0"/>
              </a:rPr>
              <a:t>(z&gt;0)</a:t>
            </a:r>
            <a:r>
              <a:rPr lang="en-US" altLang="en-US" sz="1800" dirty="0" smtClean="0">
                <a:latin typeface="Courier New" pitchFamily="49" charset="0"/>
              </a:rPr>
              <a:t> then u=1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Q1         Q2   else u=0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1000" y="4163596"/>
            <a:ext cx="85114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Design test cases for P1, P2 and Q1 and </a:t>
            </a:r>
            <a:r>
              <a:rPr lang="en-US" altLang="en-US" sz="3200" dirty="0" smtClean="0"/>
              <a:t>Q2</a:t>
            </a:r>
            <a:endParaRPr lang="en-US" altLang="en-US" sz="3200" dirty="0"/>
          </a:p>
          <a:p>
            <a:r>
              <a:rPr lang="en-US" altLang="en-US" sz="3200" dirty="0"/>
              <a:t>Each P1 and </a:t>
            </a:r>
            <a:r>
              <a:rPr lang="en-US" altLang="en-US" sz="3200" dirty="0" smtClean="0"/>
              <a:t>P2, </a:t>
            </a:r>
            <a:r>
              <a:rPr lang="en-US" altLang="en-US" sz="3200" dirty="0"/>
              <a:t>and Q1 and Q2 for 4 conditions in pairs</a:t>
            </a:r>
          </a:p>
        </p:txBody>
      </p:sp>
    </p:spTree>
    <p:extLst>
      <p:ext uri="{BB962C8B-B14F-4D97-AF65-F5344CB8AC3E}">
        <p14:creationId xmlns:p14="http://schemas.microsoft.com/office/powerpoint/2010/main" val="9368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Multiple Condition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309389"/>
            <a:ext cx="40767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Example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input (x, y)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if </a:t>
            </a:r>
            <a:r>
              <a:rPr lang="en-US" altLang="en-US" sz="1600" u="sng" dirty="0" smtClean="0">
                <a:latin typeface="Courier New" pitchFamily="49" charset="0"/>
              </a:rPr>
              <a:t>(x&gt;0)</a:t>
            </a:r>
            <a:r>
              <a:rPr lang="en-US" altLang="en-US" sz="1600" dirty="0" smtClean="0">
                <a:latin typeface="Courier New" pitchFamily="49" charset="0"/>
              </a:rPr>
              <a:t> and </a:t>
            </a:r>
            <a:r>
              <a:rPr lang="en-US" altLang="en-US" sz="1600" u="sng" dirty="0" smtClean="0">
                <a:latin typeface="Courier New" pitchFamily="49" charset="0"/>
              </a:rPr>
              <a:t>(y&lt;1)</a:t>
            </a:r>
            <a:r>
              <a:rPr lang="en-US" altLang="en-US" sz="1600" dirty="0" smtClean="0">
                <a:latin typeface="Courier New" pitchFamily="49" charset="0"/>
              </a:rPr>
              <a:t> then z=1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P1        P2   else z=0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If </a:t>
            </a:r>
            <a:r>
              <a:rPr lang="en-US" altLang="en-US" sz="1600" u="sng" dirty="0" smtClean="0">
                <a:latin typeface="Courier New" pitchFamily="49" charset="0"/>
              </a:rPr>
              <a:t>(x&gt;10)</a:t>
            </a:r>
            <a:r>
              <a:rPr lang="en-US" altLang="en-US" sz="1600" dirty="0" smtClean="0">
                <a:latin typeface="Courier New" pitchFamily="49" charset="0"/>
              </a:rPr>
              <a:t> and </a:t>
            </a:r>
            <a:r>
              <a:rPr lang="en-US" altLang="en-US" sz="1600" u="sng" dirty="0" smtClean="0">
                <a:latin typeface="Courier New" pitchFamily="49" charset="0"/>
              </a:rPr>
              <a:t>(z&gt;0)</a:t>
            </a:r>
            <a:r>
              <a:rPr lang="en-US" altLang="en-US" sz="1600" dirty="0" smtClean="0">
                <a:latin typeface="Courier New" pitchFamily="49" charset="0"/>
              </a:rPr>
              <a:t> then u=1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Q1         Q2   else u=0</a:t>
            </a:r>
            <a:endParaRPr lang="en-US" altLang="en-US" sz="1600" dirty="0">
              <a:latin typeface="Courier New" pitchFamily="49" charset="0"/>
            </a:endParaRPr>
          </a:p>
        </p:txBody>
      </p:sp>
      <p:pic>
        <p:nvPicPr>
          <p:cNvPr id="5" name="Picture 10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3296965"/>
            <a:ext cx="2133600" cy="1500187"/>
          </a:xfrm>
          <a:prstGeom prst="rect">
            <a:avLst/>
          </a:prstGeom>
          <a:noFill/>
          <a:ln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0" y="1590303"/>
            <a:ext cx="3444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Design test cases for P1, P2 and </a:t>
            </a:r>
            <a:r>
              <a:rPr lang="en-US" altLang="en-US" dirty="0" smtClean="0"/>
              <a:t>Q1, Q2</a:t>
            </a:r>
            <a:endParaRPr lang="en-US" altLang="en-US" dirty="0"/>
          </a:p>
          <a:p>
            <a:r>
              <a:rPr lang="en-US" altLang="en-US" dirty="0"/>
              <a:t>Each P1 </a:t>
            </a:r>
            <a:r>
              <a:rPr lang="en-US" altLang="en-US" dirty="0" smtClean="0"/>
              <a:t>&amp; P2 </a:t>
            </a:r>
            <a:r>
              <a:rPr lang="en-US" altLang="en-US" dirty="0"/>
              <a:t>and Q1 &amp;</a:t>
            </a:r>
            <a:r>
              <a:rPr lang="en-US" altLang="en-US" dirty="0" smtClean="0"/>
              <a:t>Q2 </a:t>
            </a:r>
            <a:r>
              <a:rPr lang="en-US" altLang="en-US" dirty="0"/>
              <a:t>for 4 conditions in pairs</a:t>
            </a:r>
          </a:p>
        </p:txBody>
      </p:sp>
      <p:pic>
        <p:nvPicPr>
          <p:cNvPr id="7" name="Picture 18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5000625"/>
            <a:ext cx="2133600" cy="1447800"/>
          </a:xfrm>
          <a:prstGeom prst="rect">
            <a:avLst/>
          </a:prstGeom>
          <a:noFill/>
          <a:ln/>
        </p:spPr>
      </p:pic>
      <p:pic>
        <p:nvPicPr>
          <p:cNvPr id="8" name="Picture 28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32" y="2924944"/>
            <a:ext cx="3276600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9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032" y="5157192"/>
            <a:ext cx="32004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00"/>
          <p:cNvSpPr txBox="1">
            <a:spLocks noChangeArrowheads="1"/>
          </p:cNvSpPr>
          <p:nvPr/>
        </p:nvSpPr>
        <p:spPr bwMode="auto">
          <a:xfrm>
            <a:off x="3870325" y="4379913"/>
            <a:ext cx="4664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</a:rPr>
              <a:t>Ensure that the case worked out is for values of x and y to evaluate Q1 and Q2 and not a single statement under consideration alone</a:t>
            </a:r>
          </a:p>
        </p:txBody>
      </p:sp>
    </p:spTree>
    <p:extLst>
      <p:ext uri="{BB962C8B-B14F-4D97-AF65-F5344CB8AC3E}">
        <p14:creationId xmlns:p14="http://schemas.microsoft.com/office/powerpoint/2010/main" val="40034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Salient Features</a:t>
            </a:r>
          </a:p>
          <a:p>
            <a:pPr lvl="1"/>
            <a:r>
              <a:rPr lang="en-US" altLang="en-US" sz="2000" dirty="0"/>
              <a:t>Very demanding testing technique</a:t>
            </a:r>
          </a:p>
          <a:p>
            <a:pPr lvl="1"/>
            <a:r>
              <a:rPr lang="en-US" altLang="en-US" sz="2000" dirty="0"/>
              <a:t>Frequently used with high reliability system requirements</a:t>
            </a:r>
          </a:p>
          <a:p>
            <a:pPr lvl="1"/>
            <a:r>
              <a:rPr lang="en-US" altLang="en-US" sz="2000" dirty="0"/>
              <a:t>Non-executable combination may exist</a:t>
            </a:r>
          </a:p>
          <a:p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Multiple Condition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8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5.2: Path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control Flow Graph consists of Nodes and Edges. Edges are between nodes and are directed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Node: A statement (i.e. executable atomic entity in a program)</a:t>
            </a:r>
          </a:p>
          <a:p>
            <a:pPr lvl="1"/>
            <a:r>
              <a:rPr lang="en-US" altLang="en-US" dirty="0"/>
              <a:t>An assignment statement</a:t>
            </a:r>
          </a:p>
          <a:p>
            <a:pPr lvl="1"/>
            <a:r>
              <a:rPr lang="en-US" altLang="en-US" dirty="0"/>
              <a:t>An input/output statement</a:t>
            </a:r>
          </a:p>
          <a:p>
            <a:pPr lvl="1"/>
            <a:r>
              <a:rPr lang="en-US" altLang="en-US" dirty="0"/>
              <a:t>Predicate of a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An Edge: An edge represents a flow of control between two nodes/statements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control flow graph can be used to represent nodes with software modules or functions to depict a full functionality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Control Flow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3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Control Flow Graph</a:t>
            </a:r>
            <a:endParaRPr lang="en-IN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341512" y="17498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341512" y="24356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41512" y="31976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341512" y="39596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341512" y="47978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341512" y="56360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6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179712" y="52550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8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2179712" y="43406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7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3322712" y="35786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9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322712" y="44168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322712" y="53312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11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570112" y="220709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570112" y="289289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570112" y="365489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570112" y="44168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570112" y="52550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98712" y="4264496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1722512" y="4721696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798712" y="5102696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1798712" y="5636096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808112" y="3502496"/>
            <a:ext cx="533400" cy="2362200"/>
          </a:xfrm>
          <a:custGeom>
            <a:avLst/>
            <a:gdLst>
              <a:gd name="T0" fmla="*/ 336 w 336"/>
              <a:gd name="T1" fmla="*/ 0 h 1056"/>
              <a:gd name="T2" fmla="*/ 0 w 336"/>
              <a:gd name="T3" fmla="*/ 480 h 1056"/>
              <a:gd name="T4" fmla="*/ 336 w 336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0"/>
                </a:moveTo>
                <a:cubicBezTo>
                  <a:pt x="168" y="152"/>
                  <a:pt x="0" y="304"/>
                  <a:pt x="0" y="480"/>
                </a:cubicBezTo>
                <a:cubicBezTo>
                  <a:pt x="0" y="656"/>
                  <a:pt x="168" y="856"/>
                  <a:pt x="336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1798712" y="3502496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>
            <a:off x="3551312" y="40358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3551312" y="48740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4479925" y="1689100"/>
            <a:ext cx="41306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800" dirty="0"/>
              <a:t>A path in a control flow graph of a program is a sequence of nodes (statements) in a control flow graph</a:t>
            </a:r>
          </a:p>
          <a:p>
            <a:pPr>
              <a:buFontTx/>
              <a:buChar char="•"/>
            </a:pPr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2800" dirty="0"/>
              <a:t>A path represents a possible execution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10035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Loop Testing</a:t>
            </a:r>
            <a:endParaRPr lang="en-IN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18939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14400" y="2579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14400" y="3341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4400" y="4103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914400" y="49419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914400" y="57801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6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752600" y="53991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8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752600" y="4484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7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895600" y="3722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9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2895600" y="45609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895600" y="54753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143000" y="235111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143000" y="30369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143000" y="37989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143000" y="45609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143000" y="53991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371600" y="4408512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1295400" y="4865712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71600" y="5246712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1371600" y="5780112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81000" y="3646512"/>
            <a:ext cx="533400" cy="2362200"/>
          </a:xfrm>
          <a:custGeom>
            <a:avLst/>
            <a:gdLst>
              <a:gd name="T0" fmla="*/ 336 w 336"/>
              <a:gd name="T1" fmla="*/ 0 h 1056"/>
              <a:gd name="T2" fmla="*/ 0 w 336"/>
              <a:gd name="T3" fmla="*/ 480 h 1056"/>
              <a:gd name="T4" fmla="*/ 336 w 336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0"/>
                </a:moveTo>
                <a:cubicBezTo>
                  <a:pt x="168" y="152"/>
                  <a:pt x="0" y="304"/>
                  <a:pt x="0" y="480"/>
                </a:cubicBezTo>
                <a:cubicBezTo>
                  <a:pt x="0" y="656"/>
                  <a:pt x="168" y="856"/>
                  <a:pt x="336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371600" y="3646512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124200" y="41799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124200" y="50181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779912" y="1409378"/>
            <a:ext cx="4359275" cy="237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Simple Loop</a:t>
            </a:r>
          </a:p>
          <a:p>
            <a:pPr>
              <a:buFontTx/>
              <a:buChar char="•"/>
            </a:pPr>
            <a:r>
              <a:rPr lang="en-US" altLang="en-US" dirty="0"/>
              <a:t>Test #1: Skip the loop</a:t>
            </a:r>
          </a:p>
          <a:p>
            <a:pPr>
              <a:buFontTx/>
              <a:buChar char="•"/>
            </a:pPr>
            <a:r>
              <a:rPr lang="en-US" altLang="en-US" dirty="0"/>
              <a:t>Test #2: Iterate the loop once</a:t>
            </a:r>
          </a:p>
          <a:p>
            <a:pPr>
              <a:buFontTx/>
              <a:buChar char="•"/>
            </a:pPr>
            <a:r>
              <a:rPr lang="en-US" altLang="en-US" dirty="0"/>
              <a:t>Test #3: Iterate the loop several times (normal Case)</a:t>
            </a:r>
          </a:p>
          <a:p>
            <a:pPr>
              <a:buFontTx/>
              <a:buChar char="•"/>
            </a:pPr>
            <a:r>
              <a:rPr lang="en-US" altLang="en-US" dirty="0"/>
              <a:t>Test #4: Iterate max number of times</a:t>
            </a:r>
          </a:p>
          <a:p>
            <a:pPr>
              <a:buFontTx/>
              <a:buChar char="•"/>
            </a:pPr>
            <a:r>
              <a:rPr lang="en-US" altLang="en-US" dirty="0"/>
              <a:t>Test #5: Iterate the loop (max-1) number of times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779912" y="3867150"/>
            <a:ext cx="39782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mathtable (x, y)</a:t>
            </a:r>
          </a:p>
          <a:p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</a:rPr>
              <a:t>, </a:t>
            </a:r>
            <a:r>
              <a:rPr lang="en-US" altLang="en-US" dirty="0">
                <a:latin typeface="Courier New" pitchFamily="49" charset="0"/>
              </a:rPr>
              <a:t>j;</a:t>
            </a:r>
          </a:p>
          <a:p>
            <a:r>
              <a:rPr lang="en-US" altLang="en-US" dirty="0">
                <a:latin typeface="Courier New" pitchFamily="49" charset="0"/>
              </a:rPr>
              <a:t>For (i=x;i&lt;=x;i++) {</a:t>
            </a:r>
          </a:p>
          <a:p>
            <a:r>
              <a:rPr lang="en-US" altLang="en-US" dirty="0">
                <a:latin typeface="Courier New" pitchFamily="49" charset="0"/>
              </a:rPr>
              <a:t>  print(j);</a:t>
            </a:r>
          </a:p>
          <a:p>
            <a:r>
              <a:rPr lang="en-US" altLang="en-US" dirty="0">
                <a:latin typeface="Courier New" pitchFamily="49" charset="0"/>
              </a:rPr>
              <a:t>  j=j+j;</a:t>
            </a:r>
          </a:p>
          <a:p>
            <a:r>
              <a:rPr lang="en-US" altLang="en-US" dirty="0">
                <a:latin typeface="Courier New" pitchFamily="49" charset="0"/>
              </a:rPr>
              <a:t>}</a:t>
            </a:r>
          </a:p>
          <a:p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>
                <a:latin typeface="Verdana" pitchFamily="34" charset="0"/>
              </a:rPr>
              <a:t>Work out the above example as per the loop testing concept</a:t>
            </a:r>
          </a:p>
        </p:txBody>
      </p:sp>
    </p:spTree>
    <p:extLst>
      <p:ext uri="{BB962C8B-B14F-4D97-AF65-F5344CB8AC3E}">
        <p14:creationId xmlns:p14="http://schemas.microsoft.com/office/powerpoint/2010/main" val="31550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Path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409328"/>
            <a:ext cx="8305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Basic Concept</a:t>
            </a:r>
          </a:p>
          <a:p>
            <a:pPr lvl="1"/>
            <a:r>
              <a:rPr lang="en-US" altLang="en-US" dirty="0" smtClean="0"/>
              <a:t>To design a test suite (a set of test cases) for which every possible path is executed at least once</a:t>
            </a:r>
            <a:endParaRPr lang="en-US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50466" y="2777579"/>
            <a:ext cx="376555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Courier New" pitchFamily="49" charset="0"/>
              </a:rPr>
              <a:t>1    input (x)</a:t>
            </a:r>
          </a:p>
          <a:p>
            <a:r>
              <a:rPr lang="en-US" altLang="en-US" dirty="0">
                <a:latin typeface="Courier New" pitchFamily="49" charset="0"/>
              </a:rPr>
              <a:t>2, 3 if (x&lt;10) y=0;</a:t>
            </a:r>
          </a:p>
          <a:p>
            <a:r>
              <a:rPr lang="en-US" altLang="en-US" dirty="0">
                <a:latin typeface="Courier New" pitchFamily="49" charset="0"/>
              </a:rPr>
              <a:t>4      else y=1;</a:t>
            </a:r>
          </a:p>
          <a:p>
            <a:pPr>
              <a:buFontTx/>
              <a:buAutoNum type="arabicPlain" startAt="5"/>
            </a:pPr>
            <a:r>
              <a:rPr lang="en-US" altLang="en-US" dirty="0">
                <a:latin typeface="Courier New" pitchFamily="49" charset="0"/>
              </a:rPr>
              <a:t>output (y)</a:t>
            </a:r>
          </a:p>
          <a:p>
            <a:pPr>
              <a:buFontTx/>
              <a:buAutoNum type="arabicPlain" startAt="5"/>
            </a:pPr>
            <a:endParaRPr lang="en-US" altLang="en-US" dirty="0">
              <a:latin typeface="Courier New" pitchFamily="49" charset="0"/>
            </a:endParaRPr>
          </a:p>
          <a:p>
            <a:pPr>
              <a:buFontTx/>
              <a:buChar char="•"/>
            </a:pPr>
            <a:r>
              <a:rPr lang="en-US" altLang="en-US" dirty="0"/>
              <a:t>Path#1: en, 1, 2, 3, 5, ex</a:t>
            </a:r>
          </a:p>
          <a:p>
            <a:pPr>
              <a:buFontTx/>
              <a:buChar char="•"/>
            </a:pPr>
            <a:r>
              <a:rPr lang="en-US" altLang="en-US" dirty="0"/>
              <a:t>Path#2: en, 1, 2, 4, 5, ex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Test #1: 5</a:t>
            </a:r>
          </a:p>
          <a:p>
            <a:pPr>
              <a:buFontTx/>
              <a:buChar char="•"/>
            </a:pPr>
            <a:r>
              <a:rPr lang="en-US" altLang="en-US" dirty="0"/>
              <a:t>Test #2: 15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All paths may not be executable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508576" y="2204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en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08576" y="28906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08576" y="36526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737176" y="26620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737176" y="33478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508576" y="4490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508576" y="5252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508576" y="6014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ex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499176" y="4490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737176" y="49480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737176" y="57100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737176" y="41098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965776" y="3957464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6965776" y="4948064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3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5: Agenda</a:t>
            </a:r>
            <a:endParaRPr lang="en-IN" dirty="0"/>
          </a:p>
        </p:txBody>
      </p:sp>
      <p:sp>
        <p:nvSpPr>
          <p:cNvPr id="4" name="Pentagon 3"/>
          <p:cNvSpPr/>
          <p:nvPr/>
        </p:nvSpPr>
        <p:spPr>
          <a:xfrm>
            <a:off x="395536" y="2780928"/>
            <a:ext cx="2016224" cy="72000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5.1</a:t>
            </a:r>
            <a:endParaRPr lang="en-IN" sz="2400" b="1" dirty="0"/>
          </a:p>
        </p:txBody>
      </p:sp>
      <p:sp>
        <p:nvSpPr>
          <p:cNvPr id="5" name="Chevron 4"/>
          <p:cNvSpPr/>
          <p:nvPr/>
        </p:nvSpPr>
        <p:spPr>
          <a:xfrm>
            <a:off x="2267744" y="2780928"/>
            <a:ext cx="6552728" cy="72000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Code Based Testing Overview</a:t>
            </a:r>
            <a:endParaRPr lang="en-IN" sz="2400" b="1" dirty="0"/>
          </a:p>
        </p:txBody>
      </p:sp>
      <p:sp>
        <p:nvSpPr>
          <p:cNvPr id="6" name="Pentagon 5"/>
          <p:cNvSpPr/>
          <p:nvPr/>
        </p:nvSpPr>
        <p:spPr>
          <a:xfrm>
            <a:off x="395536" y="3717032"/>
            <a:ext cx="2016224" cy="72000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5.2</a:t>
            </a:r>
            <a:endParaRPr lang="en-IN" sz="2400" b="1" dirty="0"/>
          </a:p>
        </p:txBody>
      </p:sp>
      <p:sp>
        <p:nvSpPr>
          <p:cNvPr id="7" name="Chevron 6"/>
          <p:cNvSpPr/>
          <p:nvPr/>
        </p:nvSpPr>
        <p:spPr>
          <a:xfrm>
            <a:off x="2267744" y="3717032"/>
            <a:ext cx="6552728" cy="72000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Path Testing</a:t>
            </a:r>
            <a:endParaRPr lang="en-IN" sz="2400" b="1" dirty="0"/>
          </a:p>
        </p:txBody>
      </p:sp>
      <p:sp>
        <p:nvSpPr>
          <p:cNvPr id="8" name="Pentagon 7"/>
          <p:cNvSpPr/>
          <p:nvPr/>
        </p:nvSpPr>
        <p:spPr>
          <a:xfrm>
            <a:off x="395536" y="4653216"/>
            <a:ext cx="2016224" cy="7200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5.3</a:t>
            </a:r>
            <a:endParaRPr lang="en-IN" sz="2400" b="1" dirty="0"/>
          </a:p>
        </p:txBody>
      </p:sp>
      <p:sp>
        <p:nvSpPr>
          <p:cNvPr id="9" name="Chevron 8"/>
          <p:cNvSpPr/>
          <p:nvPr/>
        </p:nvSpPr>
        <p:spPr>
          <a:xfrm>
            <a:off x="2267744" y="4653216"/>
            <a:ext cx="6552728" cy="72000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Examples</a:t>
            </a:r>
            <a:endParaRPr lang="en-IN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395536" y="5589320"/>
            <a:ext cx="2016224" cy="72000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5.4</a:t>
            </a:r>
            <a:endParaRPr lang="en-IN" sz="2400" b="1" dirty="0"/>
          </a:p>
        </p:txBody>
      </p:sp>
      <p:sp>
        <p:nvSpPr>
          <p:cNvPr id="11" name="Chevron 10"/>
          <p:cNvSpPr/>
          <p:nvPr/>
        </p:nvSpPr>
        <p:spPr>
          <a:xfrm>
            <a:off x="2267744" y="5589320"/>
            <a:ext cx="6552728" cy="72000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Case Study</a:t>
            </a:r>
            <a:endParaRPr lang="en-IN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1628800"/>
            <a:ext cx="8280920" cy="9361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Module 5: Code Based Testing (1/2)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7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Path Testing - Example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58416" y="1454696"/>
            <a:ext cx="3657600" cy="2046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input (x)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if (x&lt;10) then y=0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  else y=1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if (x&lt;30) then z=1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  else z=2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output (y, z)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300192" y="7299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en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300192" y="14157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300192" y="21777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528792" y="118715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528792" y="18729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300192" y="30159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00192" y="37779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300192" y="61401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290792" y="30159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528792" y="34731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528792" y="58353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528792" y="26349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757392" y="2482552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757392" y="3473152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6300192" y="46161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6300192" y="53781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7290792" y="46161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528792" y="50733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6528792" y="42351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6757392" y="4082752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757392" y="5073352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035050" y="3628281"/>
            <a:ext cx="32568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Branch testing : 2 branches</a:t>
            </a:r>
          </a:p>
          <a:p>
            <a:endParaRPr lang="en-US" altLang="en-US" dirty="0"/>
          </a:p>
          <a:p>
            <a:r>
              <a:rPr lang="en-US" altLang="en-US" dirty="0"/>
              <a:t>Test</a:t>
            </a:r>
          </a:p>
          <a:p>
            <a:r>
              <a:rPr lang="en-US" altLang="en-US" dirty="0"/>
              <a:t>Path#1: 1, 2, 3, 5, 6, 8 </a:t>
            </a:r>
            <a:r>
              <a:rPr lang="en-US" altLang="en-US" dirty="0" smtClean="0"/>
              <a:t>T1 : x=5</a:t>
            </a:r>
            <a:endParaRPr lang="en-US" altLang="en-US" dirty="0"/>
          </a:p>
          <a:p>
            <a:r>
              <a:rPr lang="en-US" altLang="en-US" dirty="0"/>
              <a:t>Path#2: 1, 2, 3, 5, 7, 8 </a:t>
            </a:r>
            <a:r>
              <a:rPr lang="en-US" altLang="en-US" dirty="0" smtClean="0"/>
              <a:t>T2 : x</a:t>
            </a:r>
            <a:r>
              <a:rPr lang="en-US" altLang="en-US" dirty="0"/>
              <a:t>=?</a:t>
            </a:r>
          </a:p>
          <a:p>
            <a:r>
              <a:rPr lang="en-US" altLang="en-US" dirty="0"/>
              <a:t>Path#3: 1, 2, 4, 5, 6, 8 </a:t>
            </a:r>
            <a:r>
              <a:rPr lang="en-US" altLang="en-US" dirty="0" smtClean="0"/>
              <a:t>T3 : x=15</a:t>
            </a:r>
            <a:endParaRPr lang="en-US" altLang="en-US" dirty="0"/>
          </a:p>
          <a:p>
            <a:r>
              <a:rPr lang="en-US" altLang="en-US" dirty="0"/>
              <a:t>Path#4: 1, 2, 4, 5, 7, 8 </a:t>
            </a:r>
            <a:r>
              <a:rPr lang="en-US" altLang="en-US" dirty="0" smtClean="0"/>
              <a:t>T4 : x=35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(x&lt;10) and x&gt;30) is not possible</a:t>
            </a:r>
          </a:p>
          <a:p>
            <a:r>
              <a:rPr lang="en-US" altLang="en-US" dirty="0"/>
              <a:t>Therefore, Path#2 is not </a:t>
            </a:r>
            <a:r>
              <a:rPr lang="en-US" altLang="en-US" dirty="0" smtClean="0"/>
              <a:t>possible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689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Path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25016" y="1698773"/>
            <a:ext cx="4191000" cy="439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# of branches = 1</a:t>
            </a:r>
          </a:p>
          <a:p>
            <a:r>
              <a:rPr lang="en-US" altLang="en-US" dirty="0" smtClean="0"/>
              <a:t>Paths</a:t>
            </a:r>
          </a:p>
          <a:p>
            <a:r>
              <a:rPr lang="en-US" altLang="en-US" dirty="0" smtClean="0"/>
              <a:t>P1: 1 2 3 6 7</a:t>
            </a:r>
          </a:p>
          <a:p>
            <a:r>
              <a:rPr lang="en-US" altLang="en-US" dirty="0" smtClean="0"/>
              <a:t>P2: 1 2 3 4 5 </a:t>
            </a:r>
            <a:r>
              <a:rPr lang="en-US" altLang="en-US" dirty="0" smtClean="0"/>
              <a:t>3 6 </a:t>
            </a:r>
            <a:r>
              <a:rPr lang="en-US" altLang="en-US" dirty="0" smtClean="0"/>
              <a:t>7</a:t>
            </a:r>
          </a:p>
          <a:p>
            <a:r>
              <a:rPr lang="en-US" altLang="en-US" dirty="0" smtClean="0"/>
              <a:t>P3: 1 2 3 4 5 </a:t>
            </a:r>
            <a:r>
              <a:rPr lang="en-US" altLang="en-US" u="sng" dirty="0" smtClean="0"/>
              <a:t>3 4 5</a:t>
            </a:r>
            <a:r>
              <a:rPr lang="en-US" altLang="en-US" dirty="0" smtClean="0"/>
              <a:t> 3 6 7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Such we can have infinite paths</a:t>
            </a:r>
          </a:p>
          <a:p>
            <a:r>
              <a:rPr lang="en-US" altLang="en-US" dirty="0" smtClean="0"/>
              <a:t>Such situations use loop testing</a:t>
            </a:r>
          </a:p>
          <a:p>
            <a:endParaRPr lang="en-US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753472" y="23427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53472" y="30285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53472" y="37905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53472" y="45525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753472" y="53907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7734672" y="41715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7734672" y="50097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7734672" y="59241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982072" y="27999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982072" y="348572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5982072" y="424772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982072" y="50097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Freeform 24"/>
          <p:cNvSpPr>
            <a:spLocks/>
          </p:cNvSpPr>
          <p:nvPr/>
        </p:nvSpPr>
        <p:spPr bwMode="auto">
          <a:xfrm>
            <a:off x="5220072" y="4095328"/>
            <a:ext cx="533400" cy="1524000"/>
          </a:xfrm>
          <a:custGeom>
            <a:avLst/>
            <a:gdLst>
              <a:gd name="T0" fmla="*/ 336 w 336"/>
              <a:gd name="T1" fmla="*/ 0 h 1056"/>
              <a:gd name="T2" fmla="*/ 0 w 336"/>
              <a:gd name="T3" fmla="*/ 480 h 1056"/>
              <a:gd name="T4" fmla="*/ 336 w 336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0"/>
                </a:moveTo>
                <a:cubicBezTo>
                  <a:pt x="168" y="152"/>
                  <a:pt x="0" y="304"/>
                  <a:pt x="0" y="480"/>
                </a:cubicBezTo>
                <a:cubicBezTo>
                  <a:pt x="0" y="656"/>
                  <a:pt x="168" y="856"/>
                  <a:pt x="336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210672" y="4095328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7963272" y="46287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7963272" y="54669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5753472" y="16569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5982072" y="21141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001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Path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56094" y="1412777"/>
            <a:ext cx="5448154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Complexity, Effort, # of tests….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356094" y="2362200"/>
            <a:ext cx="2567834" cy="113880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dirty="0"/>
              <a:t>Program 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0" y="2362200"/>
            <a:ext cx="2694384" cy="113880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dirty="0"/>
              <a:t>Program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31840" y="3501008"/>
            <a:ext cx="325781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#1 &gt; #2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Effort in testing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#1 &gt; #2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Number of Tests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#1 &gt; #2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8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Cyclomatic Number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412776"/>
            <a:ext cx="8305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McCabe’s cyclomatic number (end 70’s)</a:t>
            </a:r>
          </a:p>
          <a:p>
            <a:pPr>
              <a:buFontTx/>
              <a:buNone/>
            </a:pPr>
            <a:r>
              <a:rPr lang="en-US" altLang="en-US" dirty="0" smtClean="0"/>
              <a:t>		v = e – n + 2</a:t>
            </a:r>
          </a:p>
          <a:p>
            <a:pPr>
              <a:buFontTx/>
              <a:buNone/>
            </a:pPr>
            <a:r>
              <a:rPr lang="en-US" altLang="en-US" dirty="0" smtClean="0"/>
              <a:t>     e: # of edges in a control graph</a:t>
            </a:r>
          </a:p>
          <a:p>
            <a:pPr>
              <a:buFontTx/>
              <a:buNone/>
            </a:pPr>
            <a:r>
              <a:rPr lang="en-US" altLang="en-US" dirty="0" smtClean="0"/>
              <a:t>     n: # of nodes in a control graph</a:t>
            </a:r>
          </a:p>
          <a:p>
            <a:pPr>
              <a:buFontTx/>
              <a:buNone/>
            </a:pPr>
            <a:r>
              <a:rPr lang="en-US" altLang="en-US" dirty="0" smtClean="0"/>
              <a:t>Examples: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            e = 3</a:t>
            </a:r>
          </a:p>
          <a:p>
            <a:pPr>
              <a:buFontTx/>
              <a:buNone/>
            </a:pPr>
            <a:r>
              <a:rPr lang="en-US" altLang="en-US" dirty="0" smtClean="0"/>
              <a:t>            n = 4</a:t>
            </a:r>
          </a:p>
          <a:p>
            <a:pPr>
              <a:buFontTx/>
              <a:buNone/>
            </a:pPr>
            <a:r>
              <a:rPr lang="en-US" altLang="en-US" dirty="0" smtClean="0"/>
              <a:t>            v = e – n + 2</a:t>
            </a:r>
          </a:p>
          <a:p>
            <a:pPr>
              <a:buFontTx/>
              <a:buNone/>
            </a:pPr>
            <a:r>
              <a:rPr lang="en-US" altLang="en-US" dirty="0" smtClean="0"/>
              <a:t>               = 3 – 4 + 2</a:t>
            </a:r>
          </a:p>
          <a:p>
            <a:pPr>
              <a:buFontTx/>
              <a:buNone/>
            </a:pPr>
            <a:r>
              <a:rPr lang="en-US" altLang="en-US" dirty="0" smtClean="0"/>
              <a:t>               = 1</a:t>
            </a:r>
            <a:endParaRPr lang="en-US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33400" y="440283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3400" y="508863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3400" y="585063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762000" y="486003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62000" y="55458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33400" y="371703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762000" y="417423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5500464" y="2743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5500464" y="3505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5729064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5500464" y="4343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5500464" y="5105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>
            <a:off x="5500464" y="5867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6491064" y="4343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5729064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5729064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5729064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5957664" y="3810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>
            <a:off x="5957664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7000180" y="3621088"/>
            <a:ext cx="18923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e = 6</a:t>
            </a:r>
          </a:p>
          <a:p>
            <a:r>
              <a:rPr lang="en-US" altLang="en-US" sz="2400" dirty="0"/>
              <a:t>n = 6</a:t>
            </a:r>
          </a:p>
          <a:p>
            <a:r>
              <a:rPr lang="en-US" altLang="en-US" sz="2400" dirty="0"/>
              <a:t>v = e – n + 2</a:t>
            </a:r>
          </a:p>
          <a:p>
            <a:r>
              <a:rPr lang="en-US" altLang="en-US" sz="2400" dirty="0"/>
              <a:t>   = 6 – 6 + 2</a:t>
            </a:r>
          </a:p>
          <a:p>
            <a:r>
              <a:rPr lang="en-US" altLang="en-US" sz="2400" dirty="0"/>
              <a:t>   = 2</a:t>
            </a:r>
          </a:p>
        </p:txBody>
      </p:sp>
    </p:spTree>
    <p:extLst>
      <p:ext uri="{BB962C8B-B14F-4D97-AF65-F5344CB8AC3E}">
        <p14:creationId xmlns:p14="http://schemas.microsoft.com/office/powerpoint/2010/main" val="308966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Path</a:t>
            </a:r>
            <a:endParaRPr lang="en-IN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52120" y="76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en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52120" y="838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880720" y="53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652120" y="1676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652120" y="2438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6642720" y="1676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88072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588072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6109320" y="1143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6109320" y="2133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5652120" y="3276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5652120" y="4038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6642720" y="3276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588072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588072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6109320" y="2743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H="1">
            <a:off x="6109320" y="3733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auto">
          <a:xfrm>
            <a:off x="5652120" y="4876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23" name="AutoShape 27"/>
          <p:cNvSpPr>
            <a:spLocks noChangeArrowheads="1"/>
          </p:cNvSpPr>
          <p:nvPr/>
        </p:nvSpPr>
        <p:spPr bwMode="auto">
          <a:xfrm>
            <a:off x="5652120" y="5638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10</a:t>
            </a:r>
          </a:p>
        </p:txBody>
      </p:sp>
      <p:sp>
        <p:nvSpPr>
          <p:cNvPr id="24" name="AutoShape 28"/>
          <p:cNvSpPr>
            <a:spLocks noChangeArrowheads="1"/>
          </p:cNvSpPr>
          <p:nvPr/>
        </p:nvSpPr>
        <p:spPr bwMode="auto">
          <a:xfrm>
            <a:off x="6642720" y="4876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9</a:t>
            </a: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588072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588072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610932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 flipH="1">
            <a:off x="6109320" y="5334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5652120" y="6248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588072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827584" y="3009146"/>
            <a:ext cx="3931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Number of Paths?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09166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Path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566702"/>
            <a:ext cx="4320480" cy="43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sz="2800" kern="0" dirty="0" smtClean="0"/>
              <a:t>e = 14</a:t>
            </a:r>
          </a:p>
          <a:p>
            <a:pPr>
              <a:buFontTx/>
              <a:buNone/>
            </a:pPr>
            <a:r>
              <a:rPr lang="en-US" altLang="en-US" sz="2800" kern="0" dirty="0" smtClean="0"/>
              <a:t>n = 12</a:t>
            </a:r>
          </a:p>
          <a:p>
            <a:pPr>
              <a:buFontTx/>
              <a:buNone/>
            </a:pPr>
            <a:r>
              <a:rPr lang="en-US" altLang="en-US" sz="2800" kern="0" dirty="0" smtClean="0"/>
              <a:t>v = e – n + 2</a:t>
            </a:r>
          </a:p>
          <a:p>
            <a:pPr>
              <a:buFontTx/>
              <a:buNone/>
            </a:pPr>
            <a:r>
              <a:rPr lang="en-US" altLang="en-US" sz="2800" kern="0" dirty="0" smtClean="0"/>
              <a:t>  = 14 – 12 + 2</a:t>
            </a:r>
          </a:p>
          <a:p>
            <a:pPr>
              <a:buFontTx/>
              <a:buNone/>
            </a:pPr>
            <a:r>
              <a:rPr lang="en-US" altLang="en-US" sz="2800" kern="0" dirty="0" smtClean="0"/>
              <a:t>  = 4</a:t>
            </a:r>
          </a:p>
          <a:p>
            <a:pPr>
              <a:buFontTx/>
              <a:buNone/>
            </a:pPr>
            <a:endParaRPr lang="en-US" altLang="en-US" sz="2800" kern="0" dirty="0" smtClean="0"/>
          </a:p>
          <a:p>
            <a:pPr>
              <a:buFontTx/>
              <a:buNone/>
            </a:pPr>
            <a:r>
              <a:rPr lang="en-US" altLang="en-US" sz="2800" kern="0" dirty="0" smtClean="0"/>
              <a:t>Please observe carefully the four distinct paths</a:t>
            </a:r>
            <a:endParaRPr lang="en-US" altLang="en-US" sz="2800" kern="0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52120" y="76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en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52120" y="838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880720" y="53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652120" y="1676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652120" y="2438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6642720" y="1676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88072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588072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6109320" y="1143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6109320" y="2133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5652120" y="3276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5652120" y="4038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6642720" y="3276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588072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588072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6109320" y="2743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H="1">
            <a:off x="6109320" y="3733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auto">
          <a:xfrm>
            <a:off x="5652120" y="4876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23" name="AutoShape 27"/>
          <p:cNvSpPr>
            <a:spLocks noChangeArrowheads="1"/>
          </p:cNvSpPr>
          <p:nvPr/>
        </p:nvSpPr>
        <p:spPr bwMode="auto">
          <a:xfrm>
            <a:off x="5652120" y="5638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10</a:t>
            </a:r>
          </a:p>
        </p:txBody>
      </p:sp>
      <p:sp>
        <p:nvSpPr>
          <p:cNvPr id="24" name="AutoShape 28"/>
          <p:cNvSpPr>
            <a:spLocks noChangeArrowheads="1"/>
          </p:cNvSpPr>
          <p:nvPr/>
        </p:nvSpPr>
        <p:spPr bwMode="auto">
          <a:xfrm>
            <a:off x="6642720" y="4876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9</a:t>
            </a: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588072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588072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610932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 flipH="1">
            <a:off x="6109320" y="5334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5652120" y="6248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588072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72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Testing Criteria</a:t>
            </a:r>
          </a:p>
          <a:p>
            <a:pPr lvl="1"/>
            <a:r>
              <a:rPr lang="en-US" altLang="en-US" sz="2400" dirty="0"/>
              <a:t>Every branch must be executed at least once</a:t>
            </a:r>
          </a:p>
          <a:p>
            <a:pPr lvl="1"/>
            <a:r>
              <a:rPr lang="en-US" altLang="en-US" sz="2400" dirty="0"/>
              <a:t>At least “v” distinct paths must be executed</a:t>
            </a:r>
          </a:p>
          <a:p>
            <a:pPr lvl="2"/>
            <a:r>
              <a:rPr lang="en-US" altLang="en-US" sz="3600" dirty="0"/>
              <a:t>v = e – n + 2</a:t>
            </a:r>
          </a:p>
          <a:p>
            <a:pPr lvl="1"/>
            <a:r>
              <a:rPr lang="en-US" altLang="en-US" sz="2400" dirty="0"/>
              <a:t># of test cases is a function of program complexity</a:t>
            </a:r>
          </a:p>
          <a:p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– Testing Criteria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844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5.3: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0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Courier New" pitchFamily="49" charset="0"/>
              </a:rPr>
              <a:t>1     </a:t>
            </a:r>
            <a:r>
              <a:rPr lang="en-US" altLang="en-US" dirty="0">
                <a:latin typeface="Courier New" pitchFamily="49" charset="0"/>
              </a:rPr>
              <a:t>input (n, a)</a:t>
            </a:r>
          </a:p>
          <a:p>
            <a:r>
              <a:rPr lang="en-US" altLang="en-US" dirty="0">
                <a:latin typeface="Courier New" pitchFamily="49" charset="0"/>
              </a:rPr>
              <a:t>2     max = a[1]</a:t>
            </a:r>
          </a:p>
          <a:p>
            <a:r>
              <a:rPr lang="en-US" altLang="en-US" dirty="0">
                <a:latin typeface="Courier New" pitchFamily="49" charset="0"/>
              </a:rPr>
              <a:t>3     min = a[1]</a:t>
            </a:r>
          </a:p>
          <a:p>
            <a:r>
              <a:rPr lang="en-US" altLang="en-US" dirty="0">
                <a:latin typeface="Courier New" pitchFamily="49" charset="0"/>
              </a:rPr>
              <a:t>4     i = 2</a:t>
            </a:r>
          </a:p>
          <a:p>
            <a:r>
              <a:rPr lang="en-US" altLang="en-US" dirty="0">
                <a:latin typeface="Courier New" pitchFamily="49" charset="0"/>
              </a:rPr>
              <a:t>5     While I &lt;=n do</a:t>
            </a:r>
          </a:p>
          <a:p>
            <a:r>
              <a:rPr lang="en-US" altLang="en-US" dirty="0">
                <a:latin typeface="Courier New" pitchFamily="49" charset="0"/>
              </a:rPr>
              <a:t>6, 7    if max &lt; a[i] then max = a[i]</a:t>
            </a:r>
          </a:p>
          <a:p>
            <a:r>
              <a:rPr lang="en-US" altLang="en-US" dirty="0">
                <a:latin typeface="Courier New" pitchFamily="49" charset="0"/>
              </a:rPr>
              <a:t>8, 9    if min &gt; a[i] then min = a[i]</a:t>
            </a:r>
          </a:p>
          <a:p>
            <a:r>
              <a:rPr lang="en-US" altLang="en-US" dirty="0">
                <a:latin typeface="Courier New" pitchFamily="49" charset="0"/>
              </a:rPr>
              <a:t>10      i = i + 1</a:t>
            </a:r>
          </a:p>
          <a:p>
            <a:r>
              <a:rPr lang="en-US" altLang="en-US" dirty="0">
                <a:latin typeface="Courier New" pitchFamily="49" charset="0"/>
              </a:rPr>
              <a:t>      endwhile</a:t>
            </a:r>
          </a:p>
          <a:p>
            <a:r>
              <a:rPr lang="en-US" altLang="en-US" dirty="0">
                <a:latin typeface="Courier New" pitchFamily="49" charset="0"/>
              </a:rPr>
              <a:t>11    output (max, min</a:t>
            </a:r>
            <a:r>
              <a:rPr lang="en-US" altLang="en-US" dirty="0" smtClean="0">
                <a:latin typeface="Courier New" pitchFamily="49" charset="0"/>
              </a:rPr>
              <a:t>)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-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90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5.1: Code Based Testing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3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- Example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19872" y="1340768"/>
            <a:ext cx="5562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e = 15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n = 13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V = 15 – 13 + 2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=  4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4 distinct test cases (minimum)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/>
              <a:t>1 2 3 4 5 11 [n=1 a=5]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/>
              <a:t>1 2 3 4 5 6 8 10 5 11 [n=2 a=5 5]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/>
              <a:t>1 2 3 4 5 6 7 8 10 5 11 [n=2 a= 2 4]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/>
              <a:t>1 2 3 4 5 6 8 9 10 5 11 [n=2 a= 4 2]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altLang="en-US" dirty="0" smtClean="0"/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1 2 3 4 5 6 7 8 9 10 5 11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n = 2 a= ?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This path is not executable</a:t>
            </a:r>
            <a:endParaRPr lang="en-US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2133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14400" y="2819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14400" y="3505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895600" y="3962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11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2895600" y="4800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143000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1430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2" name="Freeform 16"/>
          <p:cNvSpPr>
            <a:spLocks/>
          </p:cNvSpPr>
          <p:nvPr/>
        </p:nvSpPr>
        <p:spPr bwMode="auto">
          <a:xfrm>
            <a:off x="381000" y="3886200"/>
            <a:ext cx="533400" cy="2133600"/>
          </a:xfrm>
          <a:custGeom>
            <a:avLst/>
            <a:gdLst>
              <a:gd name="T0" fmla="*/ 336 w 336"/>
              <a:gd name="T1" fmla="*/ 0 h 1056"/>
              <a:gd name="T2" fmla="*/ 0 w 336"/>
              <a:gd name="T3" fmla="*/ 480 h 1056"/>
              <a:gd name="T4" fmla="*/ 336 w 336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0"/>
                </a:moveTo>
                <a:cubicBezTo>
                  <a:pt x="168" y="152"/>
                  <a:pt x="0" y="304"/>
                  <a:pt x="0" y="480"/>
                </a:cubicBezTo>
                <a:cubicBezTo>
                  <a:pt x="0" y="656"/>
                  <a:pt x="168" y="856"/>
                  <a:pt x="336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1371600" y="3886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31242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914400" y="1447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1143000" y="190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914400" y="7620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1143000" y="121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AutoShape 26"/>
          <p:cNvSpPr>
            <a:spLocks noChangeArrowheads="1"/>
          </p:cNvSpPr>
          <p:nvPr/>
        </p:nvSpPr>
        <p:spPr bwMode="auto">
          <a:xfrm>
            <a:off x="914400" y="5105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1905000" y="4495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1143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1371600" y="4419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H="1">
            <a:off x="1371600" y="4953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914400" y="5867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10</a:t>
            </a:r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9</a:t>
            </a:r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>
            <a:off x="11430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1371600" y="5410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371600" y="59436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AutoShape 39"/>
          <p:cNvSpPr>
            <a:spLocks noChangeArrowheads="1"/>
          </p:cNvSpPr>
          <p:nvPr/>
        </p:nvSpPr>
        <p:spPr bwMode="auto">
          <a:xfrm>
            <a:off x="914400" y="4267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1143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115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Complexity number gives bound for number of test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Number of test cases is a function of complexity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Complexity can be used for design as </a:t>
            </a:r>
            <a:r>
              <a:rPr lang="en-US" altLang="en-US" sz="2800" dirty="0" smtClean="0"/>
              <a:t>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Number of paths can be computed from </a:t>
            </a:r>
          </a:p>
          <a:p>
            <a:pPr marL="0" indent="0"/>
            <a:r>
              <a:rPr lang="en-US" altLang="en-US" sz="2800" dirty="0"/>
              <a:t> </a:t>
            </a:r>
            <a:r>
              <a:rPr lang="en-US" altLang="en-US" sz="2800" dirty="0" smtClean="0"/>
              <a:t> v = number of regions </a:t>
            </a:r>
            <a:r>
              <a:rPr lang="en-US" altLang="en-US" sz="2800" smtClean="0"/>
              <a:t>+ 1 as well.</a:t>
            </a:r>
            <a:endParaRPr lang="en-US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Path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327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mtClean="0"/>
              <a:t>Topic 5.4</a:t>
            </a:r>
            <a:r>
              <a:rPr lang="en-IN" dirty="0" smtClean="0"/>
              <a:t>: 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9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Create a Contact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Retrieve a Contact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Update a Contact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Delete a Contact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Share Contact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Bluetooth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Email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WhatsApp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Fields in a contact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Contacts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788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Input to test design is source code or a program structure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Salient </a:t>
            </a:r>
            <a:r>
              <a:rPr lang="en-US" altLang="en-US" dirty="0"/>
              <a:t>Features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More Rigorous than specification testing WRT code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Lower Level than specification.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Validation WRT specification may not happen as input is </a:t>
            </a:r>
            <a:r>
              <a:rPr lang="en-US" altLang="en-US" sz="2400" dirty="0" smtClean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Code Based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Techniques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Statement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Branch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Multiple Condition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Loop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Path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Modified Path Testing (McCabe Path)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Dataflow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Transaction Flow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…</a:t>
            </a:r>
            <a:endParaRPr lang="en-US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Code Based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4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Basic Concept</a:t>
            </a:r>
          </a:p>
          <a:p>
            <a:pPr lvl="1"/>
            <a:r>
              <a:rPr lang="en-US" altLang="en-US" sz="2000" dirty="0"/>
              <a:t>Every Statement in the program (code) should be covered at least once during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Types of Statement</a:t>
            </a:r>
          </a:p>
          <a:p>
            <a:pPr lvl="1"/>
            <a:r>
              <a:rPr lang="en-US" altLang="en-US" sz="2000" dirty="0"/>
              <a:t>An assignment Statement</a:t>
            </a:r>
          </a:p>
          <a:p>
            <a:pPr lvl="1"/>
            <a:r>
              <a:rPr lang="en-US" altLang="en-US" sz="2000" dirty="0"/>
              <a:t>An input statement</a:t>
            </a:r>
          </a:p>
          <a:p>
            <a:pPr lvl="1"/>
            <a:r>
              <a:rPr lang="en-US" altLang="en-US" sz="2000" dirty="0"/>
              <a:t>An output statement</a:t>
            </a:r>
          </a:p>
          <a:p>
            <a:pPr lvl="1"/>
            <a:r>
              <a:rPr lang="en-US" altLang="en-US" sz="2000" dirty="0"/>
              <a:t>A function/procedure/subroutine call</a:t>
            </a:r>
          </a:p>
          <a:p>
            <a:pPr lvl="1"/>
            <a:r>
              <a:rPr lang="en-US" altLang="en-US" sz="2000" dirty="0"/>
              <a:t>A return statement</a:t>
            </a:r>
          </a:p>
          <a:p>
            <a:pPr lvl="1"/>
            <a:r>
              <a:rPr lang="en-US" altLang="en-US" sz="2000" dirty="0"/>
              <a:t>A predicate of condition statements</a:t>
            </a:r>
          </a:p>
          <a:p>
            <a:pPr lvl="2"/>
            <a:r>
              <a:rPr lang="en-US" altLang="en-US" sz="1800" dirty="0"/>
              <a:t>IF-THEN-ELSE</a:t>
            </a:r>
          </a:p>
          <a:p>
            <a:pPr lvl="2"/>
            <a:r>
              <a:rPr lang="en-US" altLang="en-US" sz="1800" dirty="0"/>
              <a:t>WHILE-DO/DO-WHILE</a:t>
            </a:r>
          </a:p>
          <a:p>
            <a:pPr lvl="2"/>
            <a:r>
              <a:rPr lang="en-US" altLang="en-US" sz="1800" dirty="0"/>
              <a:t>SWITCH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A variable declaration is not a statement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Statement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2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Statement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340768"/>
            <a:ext cx="33528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Example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int F(int x)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1   y=0;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2,3 If (x&lt;1) {y=1};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else {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4,5  if(x&lt;2) {y=2};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 else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6,7    if (x&gt;7) {y=7};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8   return y;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37522" y="11247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y=0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80522" y="35631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y=2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37522" y="1886744"/>
            <a:ext cx="914400" cy="8382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x&lt;1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99722" y="35631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y=1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461322" y="48585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y=7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4775522" y="2953544"/>
            <a:ext cx="914400" cy="8382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x&lt;2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4013522" y="4020344"/>
            <a:ext cx="914400" cy="8382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X&gt;7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5994722" y="15057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232722" y="226774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5232722" y="226774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470722" y="333454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4470722" y="333454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3708722" y="4477544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3708722" y="447754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927922" y="44013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842322" y="44013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5842322" y="52395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708722" y="5468144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689922" y="333454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6451922" y="2343944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8280722" y="234394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7061522" y="33345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4775522" y="54681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7061522" y="3944144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8280722" y="3944144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4775522" y="569674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5994722" y="607774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H="1">
            <a:off x="5994722" y="56967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6680522" y="62301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return y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137722" y="607774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2131963" y="4822403"/>
            <a:ext cx="12354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/>
              <a:t>Test #1: x=0</a:t>
            </a:r>
          </a:p>
          <a:p>
            <a:r>
              <a:rPr lang="en-US" altLang="en-US" sz="1600" b="1" dirty="0" smtClean="0"/>
              <a:t>1, </a:t>
            </a:r>
            <a:r>
              <a:rPr lang="en-US" altLang="en-US" sz="1600" b="1" dirty="0"/>
              <a:t>3, 8</a:t>
            </a:r>
          </a:p>
          <a:p>
            <a:r>
              <a:rPr lang="en-US" altLang="en-US" sz="1600" b="1" dirty="0"/>
              <a:t>Test #2:x=1</a:t>
            </a:r>
          </a:p>
          <a:p>
            <a:r>
              <a:rPr lang="en-US" altLang="en-US" sz="1600" b="1" dirty="0"/>
              <a:t>1, </a:t>
            </a:r>
            <a:r>
              <a:rPr lang="en-US" altLang="en-US" sz="1600" b="1" dirty="0" smtClean="0"/>
              <a:t>2, </a:t>
            </a:r>
            <a:r>
              <a:rPr lang="en-US" altLang="en-US" sz="1600" b="1" dirty="0"/>
              <a:t>5, 8</a:t>
            </a:r>
          </a:p>
          <a:p>
            <a:r>
              <a:rPr lang="en-US" altLang="en-US" sz="1600" b="1" dirty="0"/>
              <a:t>Test #3:x=10</a:t>
            </a:r>
          </a:p>
          <a:p>
            <a:r>
              <a:rPr lang="en-US" altLang="en-US" sz="1600" b="1" dirty="0"/>
              <a:t>1, 2, </a:t>
            </a:r>
            <a:r>
              <a:rPr lang="en-US" altLang="en-US" sz="1600" b="1" dirty="0" smtClean="0"/>
              <a:t>4, </a:t>
            </a:r>
            <a:r>
              <a:rPr lang="en-US" altLang="en-US" sz="1600" b="1" dirty="0"/>
              <a:t>7, 8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436047" y="190103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5594672" y="295354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4851722" y="402034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073972" y="113903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1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302572" y="182483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2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8509322" y="302974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3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7290122" y="310594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5</a:t>
            </a: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4546922" y="272494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4</a:t>
            </a: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3708722" y="394414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6</a:t>
            </a: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6293172" y="624443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8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024073" y="4387057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47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Basic Concept</a:t>
            </a:r>
          </a:p>
          <a:p>
            <a:pPr lvl="1"/>
            <a:r>
              <a:rPr lang="en-US" altLang="en-US" dirty="0"/>
              <a:t>Every branch in the program (code) should be executed at least once during testing.</a:t>
            </a:r>
          </a:p>
          <a:p>
            <a:pPr lvl="1"/>
            <a:r>
              <a:rPr lang="en-US" altLang="en-US" dirty="0"/>
              <a:t>What does this coverage constitute?</a:t>
            </a:r>
          </a:p>
          <a:p>
            <a:pPr lvl="2"/>
            <a:r>
              <a:rPr lang="en-US" altLang="en-US" dirty="0"/>
              <a:t>IF-THEN-ELSE</a:t>
            </a:r>
          </a:p>
          <a:p>
            <a:pPr lvl="2"/>
            <a:r>
              <a:rPr lang="en-US" altLang="en-US" dirty="0"/>
              <a:t>WHILE-DO</a:t>
            </a:r>
          </a:p>
          <a:p>
            <a:pPr lvl="2"/>
            <a:r>
              <a:rPr lang="en-US" altLang="en-US" dirty="0"/>
              <a:t>SWITCH</a:t>
            </a:r>
          </a:p>
          <a:p>
            <a:pPr lvl="1"/>
            <a:r>
              <a:rPr lang="en-US" altLang="en-US" dirty="0"/>
              <a:t>Review the earlier example and check what branches we cover with the 3 test cases</a:t>
            </a:r>
          </a:p>
          <a:p>
            <a:pPr lvl="2"/>
            <a:r>
              <a:rPr lang="en-US" altLang="en-US" dirty="0"/>
              <a:t>Check with Test #4:x=5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Branch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Branch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556792"/>
            <a:ext cx="4343400" cy="442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en-US" sz="2000" dirty="0" smtClean="0"/>
              <a:t>IF Statement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IF (condition) THEN, ELSE</a:t>
            </a:r>
          </a:p>
          <a:p>
            <a:pPr marL="457200" lvl="1" indent="0">
              <a:buNone/>
            </a:pPr>
            <a:endParaRPr lang="en-US" altLang="en-US" sz="2000" dirty="0" smtClean="0"/>
          </a:p>
          <a:p>
            <a:pPr marL="457200" lvl="1" indent="0">
              <a:buNone/>
            </a:pPr>
            <a:endParaRPr lang="en-US" altLang="en-US" sz="2000" dirty="0" smtClean="0"/>
          </a:p>
          <a:p>
            <a:pPr marL="0" indent="0"/>
            <a:r>
              <a:rPr lang="en-US" altLang="en-US" sz="2000" dirty="0" smtClean="0"/>
              <a:t>SWITCH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SWITCH-CASE</a:t>
            </a:r>
          </a:p>
          <a:p>
            <a:pPr marL="0" indent="0"/>
            <a:endParaRPr lang="en-US" altLang="en-US" sz="2000" dirty="0" smtClean="0"/>
          </a:p>
          <a:p>
            <a:pPr marL="0" indent="0"/>
            <a:r>
              <a:rPr lang="en-US" altLang="en-US" sz="2000" dirty="0" smtClean="0"/>
              <a:t>Salient Features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More demanding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When branch testing is satisfied the statement testing is also satisfied</a:t>
            </a:r>
            <a:endParaRPr lang="en-US" altLang="en-US" sz="20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54824" y="2154560"/>
            <a:ext cx="1447800" cy="9144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condt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988249" y="154496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5569024" y="261176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7702624" y="261176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569024" y="261176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8388424" y="261176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242248" y="4328120"/>
            <a:ext cx="1447800" cy="9144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c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975673" y="37185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970911" y="52425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175448" y="585212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1754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86044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7662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18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0136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514BE3-50B9-4557-B2FD-74350EED8D09}"/>
</file>

<file path=customXml/itemProps2.xml><?xml version="1.0" encoding="utf-8"?>
<ds:datastoreItem xmlns:ds="http://schemas.openxmlformats.org/officeDocument/2006/customXml" ds:itemID="{A599F260-EAFD-4605-8FE7-FB0E7B3A01C4}"/>
</file>

<file path=customXml/itemProps3.xml><?xml version="1.0" encoding="utf-8"?>
<ds:datastoreItem xmlns:ds="http://schemas.openxmlformats.org/officeDocument/2006/customXml" ds:itemID="{5D964462-5DBA-4E77-AEC8-DC4114CDBDFB}"/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1166</TotalTime>
  <Words>1588</Words>
  <Application>Microsoft Office PowerPoint</Application>
  <PresentationFormat>On-screen Show (4:3)</PresentationFormat>
  <Paragraphs>397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Verdana</vt:lpstr>
      <vt:lpstr>Wingdings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Harsh Taneja</cp:lastModifiedBy>
  <cp:revision>181</cp:revision>
  <cp:lastPrinted>2015-01-11T07:33:27Z</cp:lastPrinted>
  <dcterms:created xsi:type="dcterms:W3CDTF">2014-01-11T00:18:07Z</dcterms:created>
  <dcterms:modified xsi:type="dcterms:W3CDTF">2023-02-11T06:23:53Z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