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0" r:id="rId2"/>
    <p:sldId id="376" r:id="rId3"/>
    <p:sldId id="382" r:id="rId4"/>
    <p:sldId id="491" r:id="rId5"/>
    <p:sldId id="492" r:id="rId6"/>
    <p:sldId id="493" r:id="rId7"/>
    <p:sldId id="494" r:id="rId8"/>
    <p:sldId id="495" r:id="rId9"/>
    <p:sldId id="496" r:id="rId10"/>
    <p:sldId id="497" r:id="rId11"/>
    <p:sldId id="498" r:id="rId12"/>
    <p:sldId id="499" r:id="rId13"/>
    <p:sldId id="485" r:id="rId14"/>
    <p:sldId id="343" r:id="rId15"/>
    <p:sldId id="508" r:id="rId16"/>
    <p:sldId id="509" r:id="rId17"/>
    <p:sldId id="510" r:id="rId18"/>
    <p:sldId id="511" r:id="rId19"/>
    <p:sldId id="512" r:id="rId20"/>
    <p:sldId id="513" r:id="rId21"/>
    <p:sldId id="530" r:id="rId22"/>
    <p:sldId id="531" r:id="rId23"/>
    <p:sldId id="514" r:id="rId24"/>
    <p:sldId id="532" r:id="rId25"/>
    <p:sldId id="515" r:id="rId26"/>
    <p:sldId id="486" r:id="rId27"/>
    <p:sldId id="431" r:id="rId28"/>
    <p:sldId id="521" r:id="rId29"/>
    <p:sldId id="522" r:id="rId30"/>
    <p:sldId id="523" r:id="rId31"/>
    <p:sldId id="524" r:id="rId32"/>
    <p:sldId id="525" r:id="rId33"/>
    <p:sldId id="488" r:id="rId34"/>
    <p:sldId id="489" r:id="rId35"/>
    <p:sldId id="526" r:id="rId36"/>
    <p:sldId id="528" r:id="rId37"/>
    <p:sldId id="490" r:id="rId38"/>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03" autoAdjust="0"/>
    <p:restoredTop sz="94660"/>
  </p:normalViewPr>
  <p:slideViewPr>
    <p:cSldViewPr>
      <p:cViewPr varScale="1">
        <p:scale>
          <a:sx n="82" d="100"/>
          <a:sy n="82" d="100"/>
        </p:scale>
        <p:origin x="181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EEB1F83-67DF-47B8-BE4A-BD999A3D6737}" type="datetimeFigureOut">
              <a:rPr lang="en-IN" smtClean="0"/>
              <a:t>01-04-2023</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9C9441A7-73ED-437C-8D9F-DA4EB23D5746}" type="slidenum">
              <a:rPr lang="en-IN" smtClean="0"/>
              <a:t>‹#›</a:t>
            </a:fld>
            <a:endParaRPr lang="en-IN"/>
          </a:p>
        </p:txBody>
      </p:sp>
    </p:spTree>
    <p:extLst>
      <p:ext uri="{BB962C8B-B14F-4D97-AF65-F5344CB8AC3E}">
        <p14:creationId xmlns:p14="http://schemas.microsoft.com/office/powerpoint/2010/main" val="109498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5" name="Rectangle 14"/>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4" name="Rectangle 13"/>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err="1" smtClean="0">
                <a:solidFill>
                  <a:srgbClr val="FFFFFF"/>
                </a:solidFill>
                <a:latin typeface="Arial"/>
                <a:cs typeface="Arial"/>
              </a:rPr>
              <a:t>Pilani</a:t>
            </a:r>
            <a:r>
              <a:rPr lang="en-US" sz="1200" spc="0" dirty="0" smtClean="0">
                <a:solidFill>
                  <a:srgbClr val="FFFFFF"/>
                </a:solidFill>
                <a:latin typeface="Arial"/>
                <a:cs typeface="Arial"/>
              </a:rPr>
              <a:t>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4/1/2023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Message Sequence Charts – Dynamic View</a:t>
            </a:r>
            <a:endParaRPr lang="en-IN" dirty="0"/>
          </a:p>
        </p:txBody>
      </p:sp>
      <p:sp>
        <p:nvSpPr>
          <p:cNvPr id="6" name="Content Placeholder 1"/>
          <p:cNvSpPr>
            <a:spLocks noGrp="1"/>
          </p:cNvSpPr>
          <p:nvPr>
            <p:ph idx="1"/>
          </p:nvPr>
        </p:nvSpPr>
        <p:spPr>
          <a:xfrm>
            <a:off x="304800" y="1493837"/>
            <a:ext cx="8229600" cy="4525963"/>
          </a:xfrm>
        </p:spPr>
        <p:txBody>
          <a:bodyPr/>
          <a:lstStyle/>
          <a:p>
            <a:pPr marL="0" indent="0"/>
            <a:r>
              <a:rPr lang="en-IN" dirty="0" smtClean="0"/>
              <a:t>Adapt MSC to demonstrate object or component interaction among the participants </a:t>
            </a:r>
          </a:p>
          <a:p>
            <a:pPr marL="0" indent="0"/>
            <a:r>
              <a:rPr lang="en-IN" dirty="0" smtClean="0"/>
              <a:t>of a pattern</a:t>
            </a:r>
          </a:p>
          <a:p>
            <a:pPr marL="0" indent="0"/>
            <a:endParaRPr lang="en-IN" dirty="0"/>
          </a:p>
          <a:p>
            <a:pPr marL="0" indent="0"/>
            <a:endParaRPr lang="en-IN" dirty="0"/>
          </a:p>
        </p:txBody>
      </p:sp>
      <p:pic>
        <p:nvPicPr>
          <p:cNvPr id="7" name="Picture 2" descr="C:\Users\vaidehi\Desktop\MS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2028170"/>
            <a:ext cx="5400600" cy="440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65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Example</a:t>
            </a:r>
            <a:endParaRPr lang="en-IN" dirty="0"/>
          </a:p>
        </p:txBody>
      </p:sp>
      <p:sp>
        <p:nvSpPr>
          <p:cNvPr id="4" name="Content Placeholder 2"/>
          <p:cNvSpPr>
            <a:spLocks noGrp="1"/>
          </p:cNvSpPr>
          <p:nvPr>
            <p:ph idx="1"/>
          </p:nvPr>
        </p:nvSpPr>
        <p:spPr>
          <a:xfrm>
            <a:off x="304800" y="1493837"/>
            <a:ext cx="8229600" cy="4525963"/>
          </a:xfrm>
        </p:spPr>
        <p:txBody>
          <a:bodyPr>
            <a:normAutofit/>
          </a:bodyPr>
          <a:lstStyle/>
          <a:p>
            <a:pPr marL="571500" indent="-571500">
              <a:buFont typeface="Arial" panose="020B0604020202020204" pitchFamily="34" charset="0"/>
              <a:buChar char="•"/>
            </a:pPr>
            <a:r>
              <a:rPr lang="en-US" sz="3600" dirty="0" smtClean="0"/>
              <a:t>Scenario for Pipes &amp; Filters</a:t>
            </a:r>
          </a:p>
          <a:p>
            <a:pPr lvl="1"/>
            <a:r>
              <a:rPr lang="en-US" sz="2400" dirty="0" smtClean="0"/>
              <a:t>Push pipeline</a:t>
            </a:r>
          </a:p>
          <a:p>
            <a:pPr lvl="1"/>
            <a:r>
              <a:rPr lang="en-US" sz="2400" dirty="0" smtClean="0"/>
              <a:t>Filter activity started by writing data to the filters</a:t>
            </a:r>
            <a:endParaRPr lang="en-IN" sz="2400" dirty="0"/>
          </a:p>
        </p:txBody>
      </p:sp>
      <p:pic>
        <p:nvPicPr>
          <p:cNvPr id="5" name="Picture 2" descr="C:\Users\vaidehi\Desktop\PF-S1.jpg"/>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115616" y="2996952"/>
            <a:ext cx="6712377" cy="3415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09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MM Paths (Sequence of method execution linked by messages)</a:t>
            </a:r>
          </a:p>
          <a:p>
            <a:pPr>
              <a:buFont typeface="Arial" panose="020B0604020202020204" pitchFamily="34" charset="0"/>
              <a:buChar char="•"/>
            </a:pPr>
            <a:r>
              <a:rPr lang="en-IN" dirty="0" smtClean="0"/>
              <a:t>Use of Data Flow</a:t>
            </a:r>
            <a:endParaRPr lang="en-IN" dirty="0"/>
          </a:p>
        </p:txBody>
      </p:sp>
      <p:sp>
        <p:nvSpPr>
          <p:cNvPr id="3" name="Content Placeholder 2"/>
          <p:cNvSpPr>
            <a:spLocks noGrp="1"/>
          </p:cNvSpPr>
          <p:nvPr>
            <p:ph sz="quarter" idx="10"/>
          </p:nvPr>
        </p:nvSpPr>
        <p:spPr/>
        <p:txBody>
          <a:bodyPr/>
          <a:lstStyle/>
          <a:p>
            <a:r>
              <a:rPr lang="en-IN" dirty="0" smtClean="0"/>
              <a:t>OO Integration</a:t>
            </a:r>
            <a:endParaRPr lang="en-IN" dirty="0"/>
          </a:p>
        </p:txBody>
      </p:sp>
    </p:spTree>
    <p:extLst>
      <p:ext uri="{BB962C8B-B14F-4D97-AF65-F5344CB8AC3E}">
        <p14:creationId xmlns:p14="http://schemas.microsoft.com/office/powerpoint/2010/main" val="421917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2961398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10.2: </a:t>
            </a:r>
            <a:r>
              <a:rPr lang="en-IN" dirty="0"/>
              <a:t>OO System </a:t>
            </a:r>
            <a:r>
              <a:rPr lang="en-IN" dirty="0" smtClean="0"/>
              <a:t>Testing</a:t>
            </a:r>
            <a:endParaRPr lang="en-IN" dirty="0"/>
          </a:p>
        </p:txBody>
      </p:sp>
    </p:spTree>
    <p:extLst>
      <p:ext uri="{BB962C8B-B14F-4D97-AF65-F5344CB8AC3E}">
        <p14:creationId xmlns:p14="http://schemas.microsoft.com/office/powerpoint/2010/main" val="5765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10000"/>
              </a:lnSpc>
              <a:buFont typeface="Arial" panose="020B0604020202020204" pitchFamily="34" charset="0"/>
              <a:buChar char="•"/>
            </a:pPr>
            <a:r>
              <a:rPr lang="en-IN" dirty="0"/>
              <a:t>System testing is concerned with the behaviour of a whole system. The majority of the functional failures should already have been identified during unit and integration testing</a:t>
            </a:r>
          </a:p>
          <a:p>
            <a:pPr>
              <a:lnSpc>
                <a:spcPct val="110000"/>
              </a:lnSpc>
              <a:buFont typeface="Arial" panose="020B0604020202020204" pitchFamily="34" charset="0"/>
              <a:buChar char="•"/>
            </a:pPr>
            <a:r>
              <a:rPr lang="en-IN" dirty="0"/>
              <a:t>System testing is usually considered appropriate for comparing the system to the non-functional system requirements, such as security, speed, accuracy, and reliability. External interfaces to other applications, utilities, hardware devices, or the operating environment are also evaluated at this level.</a:t>
            </a:r>
          </a:p>
          <a:p>
            <a:endParaRPr lang="en-US" dirty="0"/>
          </a:p>
        </p:txBody>
      </p:sp>
      <p:sp>
        <p:nvSpPr>
          <p:cNvPr id="3" name="Content Placeholder 2"/>
          <p:cNvSpPr>
            <a:spLocks noGrp="1"/>
          </p:cNvSpPr>
          <p:nvPr>
            <p:ph sz="quarter" idx="10"/>
          </p:nvPr>
        </p:nvSpPr>
        <p:spPr/>
        <p:txBody>
          <a:bodyPr/>
          <a:lstStyle/>
          <a:p>
            <a:r>
              <a:rPr lang="en-IN" dirty="0"/>
              <a:t>System Testing</a:t>
            </a:r>
            <a:endParaRPr lang="en-US" dirty="0"/>
          </a:p>
        </p:txBody>
      </p:sp>
    </p:spTree>
    <p:extLst>
      <p:ext uri="{BB962C8B-B14F-4D97-AF65-F5344CB8AC3E}">
        <p14:creationId xmlns:p14="http://schemas.microsoft.com/office/powerpoint/2010/main" val="1781762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110000"/>
              </a:lnSpc>
              <a:buFont typeface="Arial" panose="020B0604020202020204" pitchFamily="34" charset="0"/>
              <a:buChar char="•"/>
            </a:pPr>
            <a:r>
              <a:rPr lang="en-US" altLang="en-US" dirty="0"/>
              <a:t>It is essential to define what the “system” is made up of</a:t>
            </a:r>
          </a:p>
          <a:p>
            <a:pPr lvl="2">
              <a:lnSpc>
                <a:spcPct val="110000"/>
              </a:lnSpc>
            </a:pPr>
            <a:r>
              <a:rPr lang="en-US" altLang="en-US" dirty="0"/>
              <a:t>A system for one team/</a:t>
            </a:r>
            <a:r>
              <a:rPr lang="en-US" altLang="en-US" dirty="0" err="1"/>
              <a:t>organisation</a:t>
            </a:r>
            <a:r>
              <a:rPr lang="en-US" altLang="en-US" dirty="0"/>
              <a:t> may mean a module/part of a larger system</a:t>
            </a:r>
          </a:p>
          <a:p>
            <a:pPr>
              <a:lnSpc>
                <a:spcPct val="110000"/>
              </a:lnSpc>
              <a:buFont typeface="Arial" panose="020B0604020202020204" pitchFamily="34" charset="0"/>
              <a:buChar char="•"/>
            </a:pPr>
            <a:r>
              <a:rPr lang="en-US" altLang="en-US" dirty="0"/>
              <a:t>Generally system level is treated as closest to everyday experience i.e. system (Product) as seen in the hands of the user</a:t>
            </a:r>
          </a:p>
          <a:p>
            <a:pPr>
              <a:lnSpc>
                <a:spcPct val="110000"/>
              </a:lnSpc>
              <a:buFont typeface="Arial" panose="020B0604020202020204" pitchFamily="34" charset="0"/>
              <a:buChar char="•"/>
            </a:pPr>
            <a:r>
              <a:rPr lang="en-US" altLang="en-US" dirty="0"/>
              <a:t>In system testing apart from finding faults the goal is to demonstrate</a:t>
            </a:r>
          </a:p>
          <a:p>
            <a:pPr lvl="1">
              <a:lnSpc>
                <a:spcPct val="110000"/>
              </a:lnSpc>
            </a:pPr>
            <a:r>
              <a:rPr lang="en-US" altLang="en-US" dirty="0"/>
              <a:t>System works</a:t>
            </a:r>
          </a:p>
          <a:p>
            <a:pPr lvl="1">
              <a:lnSpc>
                <a:spcPct val="110000"/>
              </a:lnSpc>
            </a:pPr>
            <a:r>
              <a:rPr lang="en-US" altLang="en-US" dirty="0"/>
              <a:t>System is reliable</a:t>
            </a:r>
          </a:p>
          <a:p>
            <a:pPr lvl="1">
              <a:lnSpc>
                <a:spcPct val="110000"/>
              </a:lnSpc>
            </a:pPr>
            <a:r>
              <a:rPr lang="en-US" altLang="en-US" dirty="0"/>
              <a:t>System is durable</a:t>
            </a:r>
          </a:p>
          <a:p>
            <a:pPr lvl="1">
              <a:lnSpc>
                <a:spcPct val="110000"/>
              </a:lnSpc>
            </a:pPr>
            <a:r>
              <a:rPr lang="en-US" altLang="en-US" dirty="0"/>
              <a:t>Quality of system for defined parameters</a:t>
            </a:r>
          </a:p>
          <a:p>
            <a:pPr>
              <a:lnSpc>
                <a:spcPct val="110000"/>
              </a:lnSpc>
              <a:buFont typeface="Arial" panose="020B0604020202020204" pitchFamily="34" charset="0"/>
              <a:buChar char="•"/>
            </a:pPr>
            <a:r>
              <a:rPr lang="en-US" altLang="en-US" dirty="0"/>
              <a:t>Use of specification based testing techniques to design test cases</a:t>
            </a:r>
          </a:p>
          <a:p>
            <a:endParaRPr lang="en-US" dirty="0"/>
          </a:p>
        </p:txBody>
      </p:sp>
      <p:sp>
        <p:nvSpPr>
          <p:cNvPr id="3" name="Content Placeholder 2"/>
          <p:cNvSpPr>
            <a:spLocks noGrp="1"/>
          </p:cNvSpPr>
          <p:nvPr>
            <p:ph sz="quarter" idx="10"/>
          </p:nvPr>
        </p:nvSpPr>
        <p:spPr/>
        <p:txBody>
          <a:bodyPr/>
          <a:lstStyle/>
          <a:p>
            <a:r>
              <a:rPr lang="en-IN" dirty="0"/>
              <a:t>System Testing</a:t>
            </a:r>
            <a:endParaRPr lang="en-US" dirty="0"/>
          </a:p>
        </p:txBody>
      </p:sp>
    </p:spTree>
    <p:extLst>
      <p:ext uri="{BB962C8B-B14F-4D97-AF65-F5344CB8AC3E}">
        <p14:creationId xmlns:p14="http://schemas.microsoft.com/office/powerpoint/2010/main" val="3829228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sz="2800" dirty="0"/>
              <a:t>Thread</a:t>
            </a:r>
          </a:p>
          <a:p>
            <a:pPr lvl="2"/>
            <a:r>
              <a:rPr lang="en-IN" sz="2800" dirty="0"/>
              <a:t>Thread Possibilities</a:t>
            </a:r>
            <a:endParaRPr lang="en-IN" dirty="0"/>
          </a:p>
          <a:p>
            <a:pPr lvl="2"/>
            <a:r>
              <a:rPr lang="en-IN" sz="2800" dirty="0"/>
              <a:t>Thread Definitions</a:t>
            </a:r>
          </a:p>
          <a:p>
            <a:pPr lvl="3"/>
            <a:r>
              <a:rPr lang="en-IN" dirty="0"/>
              <a:t>Atomic Thread Function</a:t>
            </a:r>
          </a:p>
          <a:p>
            <a:endParaRPr lang="en-US" dirty="0"/>
          </a:p>
        </p:txBody>
      </p:sp>
      <p:sp>
        <p:nvSpPr>
          <p:cNvPr id="3" name="Content Placeholder 2"/>
          <p:cNvSpPr>
            <a:spLocks noGrp="1"/>
          </p:cNvSpPr>
          <p:nvPr>
            <p:ph sz="quarter" idx="10"/>
          </p:nvPr>
        </p:nvSpPr>
        <p:spPr/>
        <p:txBody>
          <a:bodyPr/>
          <a:lstStyle/>
          <a:p>
            <a:r>
              <a:rPr lang="en-IN" dirty="0"/>
              <a:t>System Testing – Aspects</a:t>
            </a:r>
            <a:endParaRPr lang="en-US" dirty="0"/>
          </a:p>
        </p:txBody>
      </p:sp>
    </p:spTree>
    <p:extLst>
      <p:ext uri="{BB962C8B-B14F-4D97-AF65-F5344CB8AC3E}">
        <p14:creationId xmlns:p14="http://schemas.microsoft.com/office/powerpoint/2010/main" val="2347271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Font typeface="Arial" panose="020B0604020202020204" pitchFamily="34" charset="0"/>
              <a:buChar char="•"/>
            </a:pPr>
            <a:r>
              <a:rPr lang="en-IN" sz="4000" dirty="0"/>
              <a:t>Data</a:t>
            </a:r>
          </a:p>
          <a:p>
            <a:pPr lvl="1">
              <a:buFont typeface="Arial" panose="020B0604020202020204" pitchFamily="34" charset="0"/>
              <a:buChar char="•"/>
            </a:pPr>
            <a:r>
              <a:rPr lang="en-IN" sz="3200" dirty="0"/>
              <a:t>Information used and created by the system</a:t>
            </a:r>
          </a:p>
          <a:p>
            <a:pPr>
              <a:buFont typeface="Arial" panose="020B0604020202020204" pitchFamily="34" charset="0"/>
              <a:buChar char="•"/>
            </a:pPr>
            <a:r>
              <a:rPr lang="en-IN" sz="4000" dirty="0"/>
              <a:t>Actions</a:t>
            </a:r>
          </a:p>
          <a:p>
            <a:pPr lvl="1">
              <a:buFont typeface="Arial" panose="020B0604020202020204" pitchFamily="34" charset="0"/>
              <a:buChar char="•"/>
            </a:pPr>
            <a:r>
              <a:rPr lang="en-IN" sz="3200" dirty="0"/>
              <a:t>Transform, data transform, control transform, process, activity, task, method, service</a:t>
            </a:r>
          </a:p>
          <a:p>
            <a:pPr>
              <a:buFont typeface="Arial" panose="020B0604020202020204" pitchFamily="34" charset="0"/>
              <a:buChar char="•"/>
            </a:pPr>
            <a:r>
              <a:rPr lang="en-IN" sz="4000" dirty="0"/>
              <a:t>Devices</a:t>
            </a:r>
          </a:p>
          <a:p>
            <a:pPr lvl="1">
              <a:buFont typeface="Arial" panose="020B0604020202020204" pitchFamily="34" charset="0"/>
              <a:buChar char="•"/>
            </a:pPr>
            <a:r>
              <a:rPr lang="en-IN" sz="3200" dirty="0"/>
              <a:t>Source and destination of system level inputs and outputs</a:t>
            </a:r>
          </a:p>
          <a:p>
            <a:pPr>
              <a:buFont typeface="Arial" panose="020B0604020202020204" pitchFamily="34" charset="0"/>
              <a:buChar char="•"/>
            </a:pPr>
            <a:r>
              <a:rPr lang="en-IN" sz="4000" dirty="0"/>
              <a:t>Events</a:t>
            </a:r>
          </a:p>
          <a:p>
            <a:pPr lvl="1">
              <a:buFont typeface="Arial" panose="020B0604020202020204" pitchFamily="34" charset="0"/>
              <a:buChar char="•"/>
            </a:pPr>
            <a:r>
              <a:rPr lang="en-IN" sz="3200" dirty="0"/>
              <a:t>System level I/O; occurs on port device; inputs and outputs of actions</a:t>
            </a:r>
          </a:p>
          <a:p>
            <a:pPr>
              <a:buFont typeface="Arial" panose="020B0604020202020204" pitchFamily="34" charset="0"/>
              <a:buChar char="•"/>
            </a:pPr>
            <a:r>
              <a:rPr lang="en-IN" sz="4000" dirty="0"/>
              <a:t>Threads</a:t>
            </a:r>
          </a:p>
          <a:p>
            <a:pPr lvl="1">
              <a:buFont typeface="Arial" panose="020B0604020202020204" pitchFamily="34" charset="0"/>
              <a:buChar char="•"/>
            </a:pPr>
            <a:r>
              <a:rPr lang="en-IN" sz="3200" dirty="0"/>
              <a:t>Model of a system – interactions among data, events and action</a:t>
            </a:r>
          </a:p>
          <a:p>
            <a:endParaRPr lang="en-US" dirty="0"/>
          </a:p>
        </p:txBody>
      </p:sp>
      <p:sp>
        <p:nvSpPr>
          <p:cNvPr id="3" name="Content Placeholder 2"/>
          <p:cNvSpPr>
            <a:spLocks noGrp="1"/>
          </p:cNvSpPr>
          <p:nvPr>
            <p:ph sz="quarter" idx="10"/>
          </p:nvPr>
        </p:nvSpPr>
        <p:spPr/>
        <p:txBody>
          <a:bodyPr/>
          <a:lstStyle/>
          <a:p>
            <a:r>
              <a:rPr lang="en-IN" dirty="0"/>
              <a:t>System Requirements – Basic Concepts</a:t>
            </a:r>
            <a:endParaRPr lang="en-US" dirty="0"/>
          </a:p>
        </p:txBody>
      </p:sp>
    </p:spTree>
    <p:extLst>
      <p:ext uri="{BB962C8B-B14F-4D97-AF65-F5344CB8AC3E}">
        <p14:creationId xmlns:p14="http://schemas.microsoft.com/office/powerpoint/2010/main" val="29677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Test Engineer treats system as Black Box!</a:t>
            </a:r>
          </a:p>
          <a:p>
            <a:pPr>
              <a:buFont typeface="Arial" panose="020B0604020202020204" pitchFamily="34" charset="0"/>
              <a:buChar char="•"/>
            </a:pPr>
            <a:r>
              <a:rPr lang="en-IN" dirty="0"/>
              <a:t>Look for input and output events</a:t>
            </a:r>
          </a:p>
          <a:p>
            <a:pPr>
              <a:buFont typeface="Arial" panose="020B0604020202020204" pitchFamily="34" charset="0"/>
              <a:buChar char="•"/>
            </a:pPr>
            <a:r>
              <a:rPr lang="en-IN" dirty="0"/>
              <a:t>OO or Procedural Implementation</a:t>
            </a:r>
          </a:p>
          <a:p>
            <a:pPr>
              <a:buFont typeface="Arial" panose="020B0604020202020204" pitchFamily="34" charset="0"/>
              <a:buChar char="•"/>
            </a:pPr>
            <a:r>
              <a:rPr lang="en-IN" dirty="0"/>
              <a:t>Requirements model</a:t>
            </a:r>
          </a:p>
          <a:p>
            <a:pPr>
              <a:buFont typeface="Arial" panose="020B0604020202020204" pitchFamily="34" charset="0"/>
              <a:buChar char="•"/>
            </a:pPr>
            <a:r>
              <a:rPr lang="en-IN" dirty="0"/>
              <a:t>Use of Petri </a:t>
            </a:r>
            <a:r>
              <a:rPr lang="en-IN" dirty="0" smtClean="0"/>
              <a:t>nets</a:t>
            </a:r>
            <a:endParaRPr lang="en-IN" dirty="0"/>
          </a:p>
        </p:txBody>
      </p:sp>
      <p:sp>
        <p:nvSpPr>
          <p:cNvPr id="3" name="Content Placeholder 2"/>
          <p:cNvSpPr>
            <a:spLocks noGrp="1"/>
          </p:cNvSpPr>
          <p:nvPr>
            <p:ph sz="quarter" idx="10"/>
          </p:nvPr>
        </p:nvSpPr>
        <p:spPr/>
        <p:txBody>
          <a:bodyPr/>
          <a:lstStyle/>
          <a:p>
            <a:r>
              <a:rPr lang="en-IN" dirty="0"/>
              <a:t>OO System Test</a:t>
            </a:r>
            <a:endParaRPr lang="en-US" dirty="0"/>
          </a:p>
        </p:txBody>
      </p:sp>
    </p:spTree>
    <p:extLst>
      <p:ext uri="{BB962C8B-B14F-4D97-AF65-F5344CB8AC3E}">
        <p14:creationId xmlns:p14="http://schemas.microsoft.com/office/powerpoint/2010/main" val="154777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Module 10: Agenda</a:t>
            </a:r>
            <a:endParaRPr lang="en-IN" dirty="0"/>
          </a:p>
        </p:txBody>
      </p:sp>
      <p:sp>
        <p:nvSpPr>
          <p:cNvPr id="4" name="Pentagon 3"/>
          <p:cNvSpPr/>
          <p:nvPr/>
        </p:nvSpPr>
        <p:spPr>
          <a:xfrm>
            <a:off x="395536" y="2780928"/>
            <a:ext cx="2016224" cy="720000"/>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Topic 10.1</a:t>
            </a:r>
            <a:endParaRPr lang="en-IN" sz="2400" b="1" dirty="0"/>
          </a:p>
        </p:txBody>
      </p:sp>
      <p:sp>
        <p:nvSpPr>
          <p:cNvPr id="5" name="Chevron 4"/>
          <p:cNvSpPr/>
          <p:nvPr/>
        </p:nvSpPr>
        <p:spPr>
          <a:xfrm>
            <a:off x="2267744" y="2780928"/>
            <a:ext cx="6552728" cy="7200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OO Integration </a:t>
            </a:r>
            <a:r>
              <a:rPr lang="en-IN" sz="2400" b="1" dirty="0"/>
              <a:t>T</a:t>
            </a:r>
            <a:r>
              <a:rPr lang="en-IN" sz="2400" b="1" dirty="0" smtClean="0"/>
              <a:t>esting</a:t>
            </a:r>
            <a:endParaRPr lang="en-IN" sz="2400" b="1" dirty="0"/>
          </a:p>
        </p:txBody>
      </p:sp>
      <p:sp>
        <p:nvSpPr>
          <p:cNvPr id="6" name="Pentagon 5"/>
          <p:cNvSpPr/>
          <p:nvPr/>
        </p:nvSpPr>
        <p:spPr>
          <a:xfrm>
            <a:off x="395536" y="3717032"/>
            <a:ext cx="2016224" cy="720000"/>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Topic 10.2</a:t>
            </a:r>
            <a:endParaRPr lang="en-IN" sz="2400" b="1" dirty="0"/>
          </a:p>
        </p:txBody>
      </p:sp>
      <p:sp>
        <p:nvSpPr>
          <p:cNvPr id="7" name="Chevron 6"/>
          <p:cNvSpPr/>
          <p:nvPr/>
        </p:nvSpPr>
        <p:spPr>
          <a:xfrm>
            <a:off x="2267744" y="3717032"/>
            <a:ext cx="6552728" cy="7200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OO System Testing</a:t>
            </a:r>
            <a:endParaRPr lang="en-IN" sz="2400" b="1" dirty="0"/>
          </a:p>
        </p:txBody>
      </p:sp>
      <p:sp>
        <p:nvSpPr>
          <p:cNvPr id="8" name="Pentagon 7"/>
          <p:cNvSpPr/>
          <p:nvPr/>
        </p:nvSpPr>
        <p:spPr>
          <a:xfrm>
            <a:off x="395536" y="4653216"/>
            <a:ext cx="2016224" cy="720000"/>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Topic 10.3</a:t>
            </a:r>
            <a:endParaRPr lang="en-IN" sz="2400" b="1" dirty="0"/>
          </a:p>
        </p:txBody>
      </p:sp>
      <p:sp>
        <p:nvSpPr>
          <p:cNvPr id="9" name="Chevron 8"/>
          <p:cNvSpPr/>
          <p:nvPr/>
        </p:nvSpPr>
        <p:spPr>
          <a:xfrm>
            <a:off x="2267744" y="4653216"/>
            <a:ext cx="6552728" cy="720000"/>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OO – GUI Testing</a:t>
            </a:r>
            <a:endParaRPr lang="en-IN" sz="2400" b="1" dirty="0"/>
          </a:p>
        </p:txBody>
      </p:sp>
      <p:sp>
        <p:nvSpPr>
          <p:cNvPr id="12" name="Rounded Rectangle 11"/>
          <p:cNvSpPr/>
          <p:nvPr/>
        </p:nvSpPr>
        <p:spPr>
          <a:xfrm>
            <a:off x="395536" y="1628800"/>
            <a:ext cx="8280920" cy="93610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400" b="1" dirty="0" smtClean="0"/>
              <a:t>Module 10: Object Oriented Testing (2/2)</a:t>
            </a:r>
            <a:endParaRPr lang="en-IN" sz="2400" b="1" dirty="0"/>
          </a:p>
        </p:txBody>
      </p:sp>
      <p:sp>
        <p:nvSpPr>
          <p:cNvPr id="10" name="Pentagon 9"/>
          <p:cNvSpPr/>
          <p:nvPr/>
        </p:nvSpPr>
        <p:spPr>
          <a:xfrm>
            <a:off x="395536" y="5589320"/>
            <a:ext cx="2016224" cy="720000"/>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400" b="1" dirty="0" smtClean="0"/>
              <a:t>Topic 10.4</a:t>
            </a:r>
            <a:endParaRPr lang="en-IN" sz="2400" b="1" dirty="0"/>
          </a:p>
        </p:txBody>
      </p:sp>
      <p:sp>
        <p:nvSpPr>
          <p:cNvPr id="11" name="Chevron 10"/>
          <p:cNvSpPr/>
          <p:nvPr/>
        </p:nvSpPr>
        <p:spPr>
          <a:xfrm>
            <a:off x="2267744" y="5589320"/>
            <a:ext cx="6552728" cy="720000"/>
          </a:xfrm>
          <a:prstGeom prst="chevr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400" b="1" dirty="0" smtClean="0"/>
              <a:t>Examples</a:t>
            </a:r>
            <a:endParaRPr lang="en-IN" sz="2400" b="1" dirty="0"/>
          </a:p>
        </p:txBody>
      </p:sp>
    </p:spTree>
    <p:extLst>
      <p:ext uri="{BB962C8B-B14F-4D97-AF65-F5344CB8AC3E}">
        <p14:creationId xmlns:p14="http://schemas.microsoft.com/office/powerpoint/2010/main" val="337592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Requirements</a:t>
            </a:r>
          </a:p>
          <a:p>
            <a:pPr>
              <a:buFont typeface="Arial" panose="020B0604020202020204" pitchFamily="34" charset="0"/>
              <a:buChar char="•"/>
            </a:pPr>
            <a:r>
              <a:rPr lang="en-IN" dirty="0"/>
              <a:t>System Functions</a:t>
            </a:r>
          </a:p>
          <a:p>
            <a:pPr>
              <a:buFont typeface="Arial" panose="020B0604020202020204" pitchFamily="34" charset="0"/>
              <a:buChar char="•"/>
            </a:pPr>
            <a:r>
              <a:rPr lang="en-IN" dirty="0"/>
              <a:t>Presentation Layer</a:t>
            </a:r>
          </a:p>
          <a:p>
            <a:pPr>
              <a:buFont typeface="Arial" panose="020B0604020202020204" pitchFamily="34" charset="0"/>
              <a:buChar char="•"/>
            </a:pPr>
            <a:r>
              <a:rPr lang="en-IN" dirty="0"/>
              <a:t>The way the user or customer sees it</a:t>
            </a:r>
            <a:r>
              <a:rPr lang="en-IN" dirty="0" smtClean="0"/>
              <a:t>!</a:t>
            </a:r>
            <a:endParaRPr lang="en-IN" dirty="0"/>
          </a:p>
        </p:txBody>
      </p:sp>
      <p:sp>
        <p:nvSpPr>
          <p:cNvPr id="3" name="Content Placeholder 2"/>
          <p:cNvSpPr>
            <a:spLocks noGrp="1"/>
          </p:cNvSpPr>
          <p:nvPr>
            <p:ph sz="quarter" idx="10"/>
          </p:nvPr>
        </p:nvSpPr>
        <p:spPr/>
        <p:txBody>
          <a:bodyPr/>
          <a:lstStyle/>
          <a:p>
            <a:r>
              <a:rPr lang="en-IN" dirty="0"/>
              <a:t>Focus of Our Testing</a:t>
            </a:r>
            <a:endParaRPr lang="en-US" dirty="0"/>
          </a:p>
        </p:txBody>
      </p:sp>
    </p:spTree>
    <p:extLst>
      <p:ext uri="{BB962C8B-B14F-4D97-AF65-F5344CB8AC3E}">
        <p14:creationId xmlns:p14="http://schemas.microsoft.com/office/powerpoint/2010/main" val="3963461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Use of description by customer/user in general terms</a:t>
            </a:r>
          </a:p>
          <a:p>
            <a:pPr>
              <a:buFont typeface="Arial" panose="020B0604020202020204" pitchFamily="34" charset="0"/>
              <a:buChar char="•"/>
            </a:pPr>
            <a:r>
              <a:rPr lang="en-US" dirty="0" smtClean="0"/>
              <a:t>User Stories </a:t>
            </a:r>
            <a:r>
              <a:rPr lang="en-US" dirty="0" smtClean="0">
                <a:sym typeface="Wingdings" panose="05000000000000000000" pitchFamily="2" charset="2"/>
              </a:rPr>
              <a:t> Use Cases</a:t>
            </a:r>
          </a:p>
          <a:p>
            <a:pPr>
              <a:buFont typeface="Arial" panose="020B0604020202020204" pitchFamily="34" charset="0"/>
              <a:buChar char="•"/>
            </a:pPr>
            <a:r>
              <a:rPr lang="en-US" dirty="0" smtClean="0"/>
              <a:t>Gives rise to system functions</a:t>
            </a:r>
          </a:p>
          <a:p>
            <a:pPr lvl="1">
              <a:buFont typeface="Arial" panose="020B0604020202020204" pitchFamily="34" charset="0"/>
              <a:buChar char="•"/>
            </a:pPr>
            <a:r>
              <a:rPr lang="en-US" dirty="0" smtClean="0"/>
              <a:t>Evident (Input currency amount)</a:t>
            </a:r>
          </a:p>
          <a:p>
            <a:pPr lvl="1">
              <a:buFont typeface="Arial" panose="020B0604020202020204" pitchFamily="34" charset="0"/>
              <a:buChar char="•"/>
            </a:pPr>
            <a:r>
              <a:rPr lang="en-US" dirty="0" smtClean="0"/>
              <a:t>Hidden (Maintain ex-or relationship among countries)</a:t>
            </a:r>
          </a:p>
          <a:p>
            <a:pPr lvl="1">
              <a:buFont typeface="Arial" panose="020B0604020202020204" pitchFamily="34" charset="0"/>
              <a:buChar char="•"/>
            </a:pPr>
            <a:r>
              <a:rPr lang="en-US" dirty="0" smtClean="0"/>
              <a:t>Frill (Display of country flags)</a:t>
            </a:r>
          </a:p>
        </p:txBody>
      </p:sp>
      <p:sp>
        <p:nvSpPr>
          <p:cNvPr id="3" name="Content Placeholder 2"/>
          <p:cNvSpPr>
            <a:spLocks noGrp="1"/>
          </p:cNvSpPr>
          <p:nvPr>
            <p:ph sz="quarter" idx="10"/>
          </p:nvPr>
        </p:nvSpPr>
        <p:spPr/>
        <p:txBody>
          <a:bodyPr/>
          <a:lstStyle/>
          <a:p>
            <a:r>
              <a:rPr lang="en-US" dirty="0" smtClean="0"/>
              <a:t>System Functions</a:t>
            </a:r>
            <a:endParaRPr lang="en-US" dirty="0"/>
          </a:p>
        </p:txBody>
      </p:sp>
    </p:spTree>
    <p:extLst>
      <p:ext uri="{BB962C8B-B14F-4D97-AF65-F5344CB8AC3E}">
        <p14:creationId xmlns:p14="http://schemas.microsoft.com/office/powerpoint/2010/main" val="30882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Sketching of UI</a:t>
            </a:r>
          </a:p>
          <a:p>
            <a:pPr>
              <a:buFont typeface="Arial" panose="020B0604020202020204" pitchFamily="34" charset="0"/>
              <a:buChar char="•"/>
            </a:pPr>
            <a:r>
              <a:rPr lang="en-US" dirty="0" smtClean="0"/>
              <a:t>Relating User Experience to the user stories and use cases (Making it simple and easy to use)</a:t>
            </a:r>
          </a:p>
          <a:p>
            <a:pPr>
              <a:buFont typeface="Arial" panose="020B0604020202020204" pitchFamily="34" charset="0"/>
              <a:buChar char="•"/>
            </a:pPr>
            <a:r>
              <a:rPr lang="en-US" dirty="0" smtClean="0"/>
              <a:t>Screen transition and Navigation</a:t>
            </a:r>
          </a:p>
        </p:txBody>
      </p:sp>
      <p:sp>
        <p:nvSpPr>
          <p:cNvPr id="3" name="Content Placeholder 2"/>
          <p:cNvSpPr>
            <a:spLocks noGrp="1"/>
          </p:cNvSpPr>
          <p:nvPr>
            <p:ph sz="quarter" idx="10"/>
          </p:nvPr>
        </p:nvSpPr>
        <p:spPr/>
        <p:txBody>
          <a:bodyPr/>
          <a:lstStyle/>
          <a:p>
            <a:r>
              <a:rPr lang="en-US" dirty="0" smtClean="0"/>
              <a:t>Presentation Layer</a:t>
            </a:r>
            <a:endParaRPr lang="en-US" dirty="0"/>
          </a:p>
        </p:txBody>
      </p:sp>
      <p:grpSp>
        <p:nvGrpSpPr>
          <p:cNvPr id="24" name="Group 23"/>
          <p:cNvGrpSpPr/>
          <p:nvPr/>
        </p:nvGrpSpPr>
        <p:grpSpPr>
          <a:xfrm>
            <a:off x="3059832" y="3284984"/>
            <a:ext cx="5184576" cy="2592288"/>
            <a:chOff x="611560" y="1700808"/>
            <a:chExt cx="7632848" cy="4176464"/>
          </a:xfrm>
        </p:grpSpPr>
        <p:sp>
          <p:nvSpPr>
            <p:cNvPr id="4" name="Rounded Rectangle 3"/>
            <p:cNvSpPr/>
            <p:nvPr/>
          </p:nvSpPr>
          <p:spPr>
            <a:xfrm>
              <a:off x="611560" y="1700808"/>
              <a:ext cx="7632848" cy="41764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5" name="TextBox 4"/>
            <p:cNvSpPr txBox="1"/>
            <p:nvPr/>
          </p:nvSpPr>
          <p:spPr>
            <a:xfrm>
              <a:off x="2915816" y="1844824"/>
              <a:ext cx="2570487" cy="495863"/>
            </a:xfrm>
            <a:prstGeom prst="rect">
              <a:avLst/>
            </a:prstGeom>
            <a:noFill/>
          </p:spPr>
          <p:txBody>
            <a:bodyPr wrap="none" rtlCol="0">
              <a:spAutoFit/>
            </a:bodyPr>
            <a:lstStyle/>
            <a:p>
              <a:r>
                <a:rPr lang="en-IN" sz="1400" dirty="0" smtClean="0">
                  <a:latin typeface="Arial" panose="020B0604020202020204" pitchFamily="34" charset="0"/>
                  <a:cs typeface="Arial" panose="020B0604020202020204" pitchFamily="34" charset="0"/>
                </a:rPr>
                <a:t>Currency Converter</a:t>
              </a:r>
              <a:endParaRPr lang="en-IN" sz="1400" dirty="0">
                <a:latin typeface="Arial" panose="020B0604020202020204" pitchFamily="34" charset="0"/>
                <a:cs typeface="Arial" panose="020B0604020202020204" pitchFamily="34" charset="0"/>
              </a:endParaRPr>
            </a:p>
          </p:txBody>
        </p:sp>
        <p:sp>
          <p:nvSpPr>
            <p:cNvPr id="6" name="TextBox 5"/>
            <p:cNvSpPr txBox="1"/>
            <p:nvPr/>
          </p:nvSpPr>
          <p:spPr>
            <a:xfrm>
              <a:off x="2267744" y="2564903"/>
              <a:ext cx="1461297" cy="421483"/>
            </a:xfrm>
            <a:prstGeom prst="rect">
              <a:avLst/>
            </a:prstGeom>
            <a:noFill/>
          </p:spPr>
          <p:txBody>
            <a:bodyPr wrap="none" rtlCol="0">
              <a:spAutoFit/>
            </a:bodyPr>
            <a:lstStyle/>
            <a:p>
              <a:r>
                <a:rPr lang="en-IN" sz="1100" dirty="0" smtClean="0"/>
                <a:t>Indian Rupees</a:t>
              </a:r>
              <a:endParaRPr lang="en-IN" sz="1100" dirty="0"/>
            </a:p>
          </p:txBody>
        </p:sp>
        <p:sp>
          <p:nvSpPr>
            <p:cNvPr id="7" name="Rectangle 6"/>
            <p:cNvSpPr/>
            <p:nvPr/>
          </p:nvSpPr>
          <p:spPr>
            <a:xfrm>
              <a:off x="3781300" y="2564904"/>
              <a:ext cx="1726804"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100"/>
            </a:p>
          </p:txBody>
        </p:sp>
        <p:sp>
          <p:nvSpPr>
            <p:cNvPr id="8" name="TextBox 7"/>
            <p:cNvSpPr txBox="1"/>
            <p:nvPr/>
          </p:nvSpPr>
          <p:spPr>
            <a:xfrm>
              <a:off x="4615296" y="4890747"/>
              <a:ext cx="1159220" cy="421483"/>
            </a:xfrm>
            <a:prstGeom prst="rect">
              <a:avLst/>
            </a:prstGeom>
            <a:noFill/>
          </p:spPr>
          <p:txBody>
            <a:bodyPr wrap="none" rtlCol="0">
              <a:spAutoFit/>
            </a:bodyPr>
            <a:lstStyle/>
            <a:p>
              <a:r>
                <a:rPr lang="en-IN" sz="1100" dirty="0" smtClean="0"/>
                <a:t>Equivalent</a:t>
              </a:r>
              <a:endParaRPr lang="en-IN" sz="1100" dirty="0"/>
            </a:p>
          </p:txBody>
        </p:sp>
        <p:sp>
          <p:nvSpPr>
            <p:cNvPr id="9" name="Rectangle 8"/>
            <p:cNvSpPr/>
            <p:nvPr/>
          </p:nvSpPr>
          <p:spPr>
            <a:xfrm>
              <a:off x="6128853" y="4890747"/>
              <a:ext cx="1726804"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100"/>
            </a:p>
          </p:txBody>
        </p:sp>
        <p:sp>
          <p:nvSpPr>
            <p:cNvPr id="10" name="Oval 9"/>
            <p:cNvSpPr/>
            <p:nvPr/>
          </p:nvSpPr>
          <p:spPr>
            <a:xfrm>
              <a:off x="1187624" y="3140968"/>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100"/>
            </a:p>
          </p:txBody>
        </p:sp>
        <p:sp>
          <p:nvSpPr>
            <p:cNvPr id="11" name="TextBox 10"/>
            <p:cNvSpPr txBox="1"/>
            <p:nvPr/>
          </p:nvSpPr>
          <p:spPr>
            <a:xfrm>
              <a:off x="1691679" y="3068960"/>
              <a:ext cx="1128542" cy="421483"/>
            </a:xfrm>
            <a:prstGeom prst="rect">
              <a:avLst/>
            </a:prstGeom>
            <a:noFill/>
          </p:spPr>
          <p:txBody>
            <a:bodyPr wrap="none" rtlCol="0">
              <a:spAutoFit/>
            </a:bodyPr>
            <a:lstStyle/>
            <a:p>
              <a:r>
                <a:rPr lang="en-IN" sz="1100" dirty="0" smtClean="0"/>
                <a:t>US Dollars</a:t>
              </a:r>
              <a:endParaRPr lang="en-IN" sz="1100" dirty="0"/>
            </a:p>
          </p:txBody>
        </p:sp>
        <p:sp>
          <p:nvSpPr>
            <p:cNvPr id="12" name="Oval 11"/>
            <p:cNvSpPr/>
            <p:nvPr/>
          </p:nvSpPr>
          <p:spPr>
            <a:xfrm>
              <a:off x="1187624" y="3635732"/>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100"/>
            </a:p>
          </p:txBody>
        </p:sp>
        <p:sp>
          <p:nvSpPr>
            <p:cNvPr id="13" name="TextBox 12"/>
            <p:cNvSpPr txBox="1"/>
            <p:nvPr/>
          </p:nvSpPr>
          <p:spPr>
            <a:xfrm>
              <a:off x="1691679" y="3563725"/>
              <a:ext cx="663625" cy="421483"/>
            </a:xfrm>
            <a:prstGeom prst="rect">
              <a:avLst/>
            </a:prstGeom>
            <a:noFill/>
          </p:spPr>
          <p:txBody>
            <a:bodyPr wrap="none" rtlCol="0">
              <a:spAutoFit/>
            </a:bodyPr>
            <a:lstStyle/>
            <a:p>
              <a:r>
                <a:rPr lang="en-IN" sz="1100" dirty="0" smtClean="0"/>
                <a:t>Euro</a:t>
              </a:r>
              <a:endParaRPr lang="en-IN" sz="1100" dirty="0"/>
            </a:p>
          </p:txBody>
        </p:sp>
        <p:sp>
          <p:nvSpPr>
            <p:cNvPr id="14" name="Oval 13"/>
            <p:cNvSpPr/>
            <p:nvPr/>
          </p:nvSpPr>
          <p:spPr>
            <a:xfrm>
              <a:off x="1187624" y="4077072"/>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100"/>
            </a:p>
          </p:txBody>
        </p:sp>
        <p:sp>
          <p:nvSpPr>
            <p:cNvPr id="15" name="TextBox 14"/>
            <p:cNvSpPr txBox="1"/>
            <p:nvPr/>
          </p:nvSpPr>
          <p:spPr>
            <a:xfrm>
              <a:off x="1691679" y="4005064"/>
              <a:ext cx="892544" cy="421483"/>
            </a:xfrm>
            <a:prstGeom prst="rect">
              <a:avLst/>
            </a:prstGeom>
            <a:noFill/>
          </p:spPr>
          <p:txBody>
            <a:bodyPr wrap="none" rtlCol="0">
              <a:spAutoFit/>
            </a:bodyPr>
            <a:lstStyle/>
            <a:p>
              <a:r>
                <a:rPr lang="en-IN" sz="1100" dirty="0" smtClean="0"/>
                <a:t>Pounds</a:t>
              </a:r>
              <a:endParaRPr lang="en-IN" sz="1100" dirty="0"/>
            </a:p>
          </p:txBody>
        </p:sp>
        <p:sp>
          <p:nvSpPr>
            <p:cNvPr id="16" name="Oval 15"/>
            <p:cNvSpPr/>
            <p:nvPr/>
          </p:nvSpPr>
          <p:spPr>
            <a:xfrm>
              <a:off x="1187624" y="4509120"/>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100"/>
            </a:p>
          </p:txBody>
        </p:sp>
        <p:sp>
          <p:nvSpPr>
            <p:cNvPr id="17" name="TextBox 16"/>
            <p:cNvSpPr txBox="1"/>
            <p:nvPr/>
          </p:nvSpPr>
          <p:spPr>
            <a:xfrm>
              <a:off x="1691679" y="4437113"/>
              <a:ext cx="1041222" cy="421483"/>
            </a:xfrm>
            <a:prstGeom prst="rect">
              <a:avLst/>
            </a:prstGeom>
            <a:noFill/>
          </p:spPr>
          <p:txBody>
            <a:bodyPr wrap="none" rtlCol="0">
              <a:spAutoFit/>
            </a:bodyPr>
            <a:lstStyle/>
            <a:p>
              <a:r>
                <a:rPr lang="en-IN" sz="1100" dirty="0" smtClean="0"/>
                <a:t>Japanese</a:t>
              </a:r>
              <a:endParaRPr lang="en-IN" sz="1100" dirty="0"/>
            </a:p>
          </p:txBody>
        </p:sp>
        <p:sp>
          <p:nvSpPr>
            <p:cNvPr id="18" name="Oval 17"/>
            <p:cNvSpPr/>
            <p:nvPr/>
          </p:nvSpPr>
          <p:spPr>
            <a:xfrm>
              <a:off x="1187624" y="4931876"/>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100"/>
            </a:p>
          </p:txBody>
        </p:sp>
        <p:sp>
          <p:nvSpPr>
            <p:cNvPr id="19" name="TextBox 18"/>
            <p:cNvSpPr txBox="1"/>
            <p:nvPr/>
          </p:nvSpPr>
          <p:spPr>
            <a:xfrm>
              <a:off x="1691679" y="4859868"/>
              <a:ext cx="913783" cy="421483"/>
            </a:xfrm>
            <a:prstGeom prst="rect">
              <a:avLst/>
            </a:prstGeom>
            <a:noFill/>
          </p:spPr>
          <p:txBody>
            <a:bodyPr wrap="none" rtlCol="0">
              <a:spAutoFit/>
            </a:bodyPr>
            <a:lstStyle/>
            <a:p>
              <a:r>
                <a:rPr lang="en-IN" sz="1100" dirty="0" smtClean="0"/>
                <a:t>Custom</a:t>
              </a:r>
              <a:endParaRPr lang="en-IN" sz="1100" dirty="0"/>
            </a:p>
          </p:txBody>
        </p:sp>
        <p:sp>
          <p:nvSpPr>
            <p:cNvPr id="20" name="Rectangle 19"/>
            <p:cNvSpPr/>
            <p:nvPr/>
          </p:nvSpPr>
          <p:spPr>
            <a:xfrm>
              <a:off x="2735556" y="4855222"/>
              <a:ext cx="1045744"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100"/>
            </a:p>
          </p:txBody>
        </p:sp>
        <p:sp>
          <p:nvSpPr>
            <p:cNvPr id="21" name="Rounded Rectangle 20"/>
            <p:cNvSpPr/>
            <p:nvPr/>
          </p:nvSpPr>
          <p:spPr>
            <a:xfrm>
              <a:off x="3923928" y="3438292"/>
              <a:ext cx="1274574" cy="494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smtClean="0"/>
                <a:t>Compute</a:t>
              </a:r>
              <a:endParaRPr lang="en-IN" sz="1100" dirty="0"/>
            </a:p>
          </p:txBody>
        </p:sp>
        <p:sp>
          <p:nvSpPr>
            <p:cNvPr id="22" name="Rounded Rectangle 21"/>
            <p:cNvSpPr/>
            <p:nvPr/>
          </p:nvSpPr>
          <p:spPr>
            <a:xfrm>
              <a:off x="5715114" y="3438292"/>
              <a:ext cx="1274574" cy="494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smtClean="0"/>
                <a:t>Clear</a:t>
              </a:r>
              <a:endParaRPr lang="en-IN" sz="1100" dirty="0"/>
            </a:p>
          </p:txBody>
        </p:sp>
        <p:sp>
          <p:nvSpPr>
            <p:cNvPr id="23" name="Rounded Rectangle 22"/>
            <p:cNvSpPr/>
            <p:nvPr/>
          </p:nvSpPr>
          <p:spPr>
            <a:xfrm>
              <a:off x="6925568" y="1926124"/>
              <a:ext cx="886792" cy="494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smtClean="0"/>
                <a:t>Quit</a:t>
              </a:r>
              <a:endParaRPr lang="en-IN" sz="1100"/>
            </a:p>
          </p:txBody>
        </p:sp>
      </p:grpSp>
    </p:spTree>
    <p:extLst>
      <p:ext uri="{BB962C8B-B14F-4D97-AF65-F5344CB8AC3E}">
        <p14:creationId xmlns:p14="http://schemas.microsoft.com/office/powerpoint/2010/main" val="131533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High level Use Cases</a:t>
            </a:r>
          </a:p>
          <a:p>
            <a:pPr>
              <a:buFont typeface="Arial" panose="020B0604020202020204" pitchFamily="34" charset="0"/>
              <a:buChar char="•"/>
            </a:pPr>
            <a:r>
              <a:rPr lang="en-IN" dirty="0"/>
              <a:t>Essential Use Cases</a:t>
            </a:r>
          </a:p>
          <a:p>
            <a:pPr>
              <a:buFont typeface="Arial" panose="020B0604020202020204" pitchFamily="34" charset="0"/>
              <a:buChar char="•"/>
            </a:pPr>
            <a:r>
              <a:rPr lang="en-IN" dirty="0"/>
              <a:t>Expanded Essential Use </a:t>
            </a:r>
            <a:r>
              <a:rPr lang="en-IN" dirty="0" smtClean="0"/>
              <a:t>Cases</a:t>
            </a:r>
          </a:p>
          <a:p>
            <a:pPr>
              <a:buFont typeface="Arial" panose="020B0604020202020204" pitchFamily="34" charset="0"/>
              <a:buChar char="•"/>
            </a:pPr>
            <a:endParaRPr lang="en-IN" dirty="0"/>
          </a:p>
          <a:p>
            <a:pPr>
              <a:buFont typeface="Arial" panose="020B0604020202020204" pitchFamily="34" charset="0"/>
              <a:buChar char="•"/>
            </a:pPr>
            <a:r>
              <a:rPr lang="en-IN" dirty="0" smtClean="0"/>
              <a:t>Each level bring in more refinement in what is done as part of the use case</a:t>
            </a:r>
          </a:p>
          <a:p>
            <a:pPr>
              <a:buFont typeface="Arial" panose="020B0604020202020204" pitchFamily="34" charset="0"/>
              <a:buChar char="•"/>
            </a:pPr>
            <a:r>
              <a:rPr lang="en-IN" dirty="0" smtClean="0"/>
              <a:t>Refine only as much it is required</a:t>
            </a:r>
            <a:endParaRPr lang="en-IN" dirty="0"/>
          </a:p>
          <a:p>
            <a:endParaRPr lang="en-US" dirty="0"/>
          </a:p>
        </p:txBody>
      </p:sp>
      <p:sp>
        <p:nvSpPr>
          <p:cNvPr id="3" name="Content Placeholder 2"/>
          <p:cNvSpPr>
            <a:spLocks noGrp="1"/>
          </p:cNvSpPr>
          <p:nvPr>
            <p:ph sz="quarter" idx="10"/>
          </p:nvPr>
        </p:nvSpPr>
        <p:spPr/>
        <p:txBody>
          <a:bodyPr/>
          <a:lstStyle/>
          <a:p>
            <a:r>
              <a:rPr lang="en-IN" dirty="0"/>
              <a:t>Use Case Based Testing</a:t>
            </a:r>
            <a:endParaRPr lang="en-US" dirty="0"/>
          </a:p>
        </p:txBody>
      </p:sp>
    </p:spTree>
    <p:extLst>
      <p:ext uri="{BB962C8B-B14F-4D97-AF65-F5344CB8AC3E}">
        <p14:creationId xmlns:p14="http://schemas.microsoft.com/office/powerpoint/2010/main" val="2515005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6324600" cy="4525963"/>
          </a:xfrm>
        </p:spPr>
        <p:txBody>
          <a:bodyPr>
            <a:normAutofit fontScale="85000" lnSpcReduction="20000"/>
          </a:bodyPr>
          <a:lstStyle/>
          <a:p>
            <a:r>
              <a:rPr lang="en-US" dirty="0" smtClean="0"/>
              <a:t>HLUC</a:t>
            </a:r>
          </a:p>
          <a:p>
            <a:pPr>
              <a:buFont typeface="Arial" panose="020B0604020202020204" pitchFamily="34" charset="0"/>
              <a:buChar char="•"/>
            </a:pPr>
            <a:r>
              <a:rPr lang="en-US" dirty="0" smtClean="0"/>
              <a:t>User Starts the currency converter application in Windows</a:t>
            </a:r>
          </a:p>
          <a:p>
            <a:pPr marL="0" indent="0"/>
            <a:r>
              <a:rPr lang="en-US" dirty="0" smtClean="0"/>
              <a:t>EUC</a:t>
            </a:r>
          </a:p>
          <a:p>
            <a:pPr>
              <a:buFont typeface="Arial" panose="020B0604020202020204" pitchFamily="34" charset="0"/>
              <a:buChar char="•"/>
            </a:pPr>
            <a:r>
              <a:rPr lang="en-US" dirty="0" smtClean="0"/>
              <a:t>Add an event sequence</a:t>
            </a:r>
          </a:p>
          <a:p>
            <a:pPr>
              <a:buFont typeface="Arial" panose="020B0604020202020204" pitchFamily="34" charset="0"/>
              <a:buChar char="•"/>
            </a:pPr>
            <a:r>
              <a:rPr lang="en-US" dirty="0" smtClean="0"/>
              <a:t>Input: User starts the application by using Run command, double click the application icon</a:t>
            </a:r>
          </a:p>
          <a:p>
            <a:pPr>
              <a:buFont typeface="Arial" panose="020B0604020202020204" pitchFamily="34" charset="0"/>
              <a:buChar char="•"/>
            </a:pPr>
            <a:r>
              <a:rPr lang="en-US" dirty="0" smtClean="0"/>
              <a:t>Output: The CC application GUI appears on the screen</a:t>
            </a:r>
          </a:p>
          <a:p>
            <a:pPr marL="0" indent="0"/>
            <a:r>
              <a:rPr lang="en-US" dirty="0" smtClean="0"/>
              <a:t>EEUC</a:t>
            </a:r>
          </a:p>
          <a:p>
            <a:pPr>
              <a:buFont typeface="Arial" panose="020B0604020202020204" pitchFamily="34" charset="0"/>
              <a:buChar char="•"/>
            </a:pPr>
            <a:r>
              <a:rPr lang="en-US" dirty="0" smtClean="0"/>
              <a:t>Add next level details</a:t>
            </a:r>
          </a:p>
          <a:p>
            <a:pPr>
              <a:buFont typeface="Arial" panose="020B0604020202020204" pitchFamily="34" charset="0"/>
              <a:buChar char="•"/>
            </a:pPr>
            <a:r>
              <a:rPr lang="en-US" dirty="0" smtClean="0"/>
              <a:t>Details like: Which input box or area has focus. Specifics on static or dynamic data shown on the screen. Any details on memory or specifics of post-condition to be checked.</a:t>
            </a:r>
            <a:endParaRPr lang="en-US" dirty="0"/>
          </a:p>
        </p:txBody>
      </p:sp>
      <p:sp>
        <p:nvSpPr>
          <p:cNvPr id="3" name="Content Placeholder 2"/>
          <p:cNvSpPr>
            <a:spLocks noGrp="1"/>
          </p:cNvSpPr>
          <p:nvPr>
            <p:ph sz="quarter" idx="10"/>
          </p:nvPr>
        </p:nvSpPr>
        <p:spPr/>
        <p:txBody>
          <a:bodyPr/>
          <a:lstStyle/>
          <a:p>
            <a:r>
              <a:rPr lang="en-US" dirty="0" smtClean="0"/>
              <a:t>Example: Use Case</a:t>
            </a:r>
            <a:endParaRPr lang="en-US" dirty="0"/>
          </a:p>
        </p:txBody>
      </p:sp>
      <p:sp>
        <p:nvSpPr>
          <p:cNvPr id="4" name="Down Arrow 3"/>
          <p:cNvSpPr/>
          <p:nvPr/>
        </p:nvSpPr>
        <p:spPr>
          <a:xfrm>
            <a:off x="6876256" y="1700808"/>
            <a:ext cx="1584176" cy="4032448"/>
          </a:xfrm>
          <a:prstGeom prst="downArrow">
            <a:avLst/>
          </a:prstGeom>
        </p:spPr>
        <p:style>
          <a:lnRef idx="1">
            <a:schemeClr val="accent2"/>
          </a:lnRef>
          <a:fillRef idx="3">
            <a:schemeClr val="accent2"/>
          </a:fillRef>
          <a:effectRef idx="2">
            <a:schemeClr val="accent2"/>
          </a:effectRef>
          <a:fontRef idx="minor">
            <a:schemeClr val="lt1"/>
          </a:fontRef>
        </p:style>
        <p:txBody>
          <a:bodyPr vert="vert" rtlCol="0" anchor="ctr"/>
          <a:lstStyle/>
          <a:p>
            <a:pPr algn="ctr"/>
            <a:r>
              <a:rPr lang="en-US" sz="4000" dirty="0" smtClean="0"/>
              <a:t>Refine</a:t>
            </a:r>
            <a:endParaRPr lang="en-US" sz="4000" dirty="0"/>
          </a:p>
        </p:txBody>
      </p:sp>
    </p:spTree>
    <p:extLst>
      <p:ext uri="{BB962C8B-B14F-4D97-AF65-F5344CB8AC3E}">
        <p14:creationId xmlns:p14="http://schemas.microsoft.com/office/powerpoint/2010/main" val="4012809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State Based Testing</a:t>
            </a:r>
          </a:p>
          <a:p>
            <a:pPr>
              <a:buFont typeface="Arial" panose="020B0604020202020204" pitchFamily="34" charset="0"/>
              <a:buChar char="•"/>
            </a:pPr>
            <a:r>
              <a:rPr lang="en-IN" dirty="0"/>
              <a:t>Use of Extended Finite State Machine</a:t>
            </a:r>
          </a:p>
          <a:p>
            <a:endParaRPr lang="en-US" dirty="0"/>
          </a:p>
        </p:txBody>
      </p:sp>
      <p:sp>
        <p:nvSpPr>
          <p:cNvPr id="3" name="Content Placeholder 2"/>
          <p:cNvSpPr>
            <a:spLocks noGrp="1"/>
          </p:cNvSpPr>
          <p:nvPr>
            <p:ph sz="quarter" idx="10"/>
          </p:nvPr>
        </p:nvSpPr>
        <p:spPr/>
        <p:txBody>
          <a:bodyPr/>
          <a:lstStyle/>
          <a:p>
            <a:r>
              <a:rPr lang="en-IN" dirty="0"/>
              <a:t>State Based</a:t>
            </a:r>
            <a:endParaRPr lang="en-US" dirty="0"/>
          </a:p>
        </p:txBody>
      </p:sp>
    </p:spTree>
    <p:extLst>
      <p:ext uri="{BB962C8B-B14F-4D97-AF65-F5344CB8AC3E}">
        <p14:creationId xmlns:p14="http://schemas.microsoft.com/office/powerpoint/2010/main" val="2147744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195471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10.3: </a:t>
            </a:r>
            <a:r>
              <a:rPr lang="en-IN" dirty="0"/>
              <a:t>OO – GUI Testing</a:t>
            </a:r>
          </a:p>
        </p:txBody>
      </p:sp>
    </p:spTree>
    <p:extLst>
      <p:ext uri="{BB962C8B-B14F-4D97-AF65-F5344CB8AC3E}">
        <p14:creationId xmlns:p14="http://schemas.microsoft.com/office/powerpoint/2010/main" val="3713059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Currency Converter System</a:t>
            </a:r>
            <a:endParaRPr lang="en-US" dirty="0"/>
          </a:p>
        </p:txBody>
      </p:sp>
      <p:sp>
        <p:nvSpPr>
          <p:cNvPr id="4" name="Rounded Rectangle 3"/>
          <p:cNvSpPr/>
          <p:nvPr/>
        </p:nvSpPr>
        <p:spPr>
          <a:xfrm>
            <a:off x="611560" y="1700808"/>
            <a:ext cx="7632848" cy="41764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915816" y="1844824"/>
            <a:ext cx="2957861" cy="461665"/>
          </a:xfrm>
          <a:prstGeom prst="rect">
            <a:avLst/>
          </a:prstGeom>
          <a:noFill/>
        </p:spPr>
        <p:txBody>
          <a:bodyPr wrap="none" rtlCol="0">
            <a:spAutoFit/>
          </a:bodyPr>
          <a:lstStyle/>
          <a:p>
            <a:r>
              <a:rPr lang="en-IN" sz="2400" dirty="0" smtClean="0">
                <a:latin typeface="Arial" panose="020B0604020202020204" pitchFamily="34" charset="0"/>
                <a:cs typeface="Arial" panose="020B0604020202020204" pitchFamily="34" charset="0"/>
              </a:rPr>
              <a:t>Currency Converter</a:t>
            </a:r>
            <a:endParaRPr lang="en-IN" sz="2400" dirty="0">
              <a:latin typeface="Arial" panose="020B0604020202020204" pitchFamily="34" charset="0"/>
              <a:cs typeface="Arial" panose="020B0604020202020204" pitchFamily="34" charset="0"/>
            </a:endParaRPr>
          </a:p>
        </p:txBody>
      </p:sp>
      <p:sp>
        <p:nvSpPr>
          <p:cNvPr id="6" name="TextBox 5"/>
          <p:cNvSpPr txBox="1"/>
          <p:nvPr/>
        </p:nvSpPr>
        <p:spPr>
          <a:xfrm>
            <a:off x="2267744" y="2564904"/>
            <a:ext cx="1513556" cy="369332"/>
          </a:xfrm>
          <a:prstGeom prst="rect">
            <a:avLst/>
          </a:prstGeom>
          <a:noFill/>
        </p:spPr>
        <p:txBody>
          <a:bodyPr wrap="none" rtlCol="0">
            <a:spAutoFit/>
          </a:bodyPr>
          <a:lstStyle/>
          <a:p>
            <a:r>
              <a:rPr lang="en-IN" dirty="0" smtClean="0"/>
              <a:t>Indian Rupees</a:t>
            </a:r>
            <a:endParaRPr lang="en-IN" dirty="0"/>
          </a:p>
        </p:txBody>
      </p:sp>
      <p:sp>
        <p:nvSpPr>
          <p:cNvPr id="7" name="Rectangle 6"/>
          <p:cNvSpPr/>
          <p:nvPr/>
        </p:nvSpPr>
        <p:spPr>
          <a:xfrm>
            <a:off x="3781300" y="2564904"/>
            <a:ext cx="1726804"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TextBox 7"/>
          <p:cNvSpPr txBox="1"/>
          <p:nvPr/>
        </p:nvSpPr>
        <p:spPr>
          <a:xfrm>
            <a:off x="4615297" y="4890747"/>
            <a:ext cx="1166410" cy="369332"/>
          </a:xfrm>
          <a:prstGeom prst="rect">
            <a:avLst/>
          </a:prstGeom>
          <a:noFill/>
        </p:spPr>
        <p:txBody>
          <a:bodyPr wrap="none" rtlCol="0">
            <a:spAutoFit/>
          </a:bodyPr>
          <a:lstStyle/>
          <a:p>
            <a:r>
              <a:rPr lang="en-IN" dirty="0" smtClean="0"/>
              <a:t>Equivalent</a:t>
            </a:r>
            <a:endParaRPr lang="en-IN" dirty="0"/>
          </a:p>
        </p:txBody>
      </p:sp>
      <p:sp>
        <p:nvSpPr>
          <p:cNvPr id="9" name="Rectangle 8"/>
          <p:cNvSpPr/>
          <p:nvPr/>
        </p:nvSpPr>
        <p:spPr>
          <a:xfrm>
            <a:off x="6128853" y="4890747"/>
            <a:ext cx="1726804"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Oval 9"/>
          <p:cNvSpPr/>
          <p:nvPr/>
        </p:nvSpPr>
        <p:spPr>
          <a:xfrm>
            <a:off x="1187624" y="3140968"/>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TextBox 10"/>
          <p:cNvSpPr txBox="1"/>
          <p:nvPr/>
        </p:nvSpPr>
        <p:spPr>
          <a:xfrm>
            <a:off x="1691680" y="3068960"/>
            <a:ext cx="1137684" cy="369332"/>
          </a:xfrm>
          <a:prstGeom prst="rect">
            <a:avLst/>
          </a:prstGeom>
          <a:noFill/>
        </p:spPr>
        <p:txBody>
          <a:bodyPr wrap="none" rtlCol="0">
            <a:spAutoFit/>
          </a:bodyPr>
          <a:lstStyle/>
          <a:p>
            <a:r>
              <a:rPr lang="en-IN" dirty="0" smtClean="0"/>
              <a:t>US Dollars</a:t>
            </a:r>
            <a:endParaRPr lang="en-IN" dirty="0"/>
          </a:p>
        </p:txBody>
      </p:sp>
      <p:sp>
        <p:nvSpPr>
          <p:cNvPr id="12" name="Oval 11"/>
          <p:cNvSpPr/>
          <p:nvPr/>
        </p:nvSpPr>
        <p:spPr>
          <a:xfrm>
            <a:off x="1187624" y="3635732"/>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TextBox 12"/>
          <p:cNvSpPr txBox="1"/>
          <p:nvPr/>
        </p:nvSpPr>
        <p:spPr>
          <a:xfrm>
            <a:off x="1691680" y="3563724"/>
            <a:ext cx="616964" cy="369332"/>
          </a:xfrm>
          <a:prstGeom prst="rect">
            <a:avLst/>
          </a:prstGeom>
          <a:noFill/>
        </p:spPr>
        <p:txBody>
          <a:bodyPr wrap="none" rtlCol="0">
            <a:spAutoFit/>
          </a:bodyPr>
          <a:lstStyle/>
          <a:p>
            <a:r>
              <a:rPr lang="en-IN" dirty="0" smtClean="0"/>
              <a:t>Euro</a:t>
            </a:r>
            <a:endParaRPr lang="en-IN" dirty="0"/>
          </a:p>
        </p:txBody>
      </p:sp>
      <p:sp>
        <p:nvSpPr>
          <p:cNvPr id="14" name="Oval 13"/>
          <p:cNvSpPr/>
          <p:nvPr/>
        </p:nvSpPr>
        <p:spPr>
          <a:xfrm>
            <a:off x="1187624" y="4077072"/>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TextBox 14"/>
          <p:cNvSpPr txBox="1"/>
          <p:nvPr/>
        </p:nvSpPr>
        <p:spPr>
          <a:xfrm>
            <a:off x="1691680" y="4005064"/>
            <a:ext cx="875753" cy="369332"/>
          </a:xfrm>
          <a:prstGeom prst="rect">
            <a:avLst/>
          </a:prstGeom>
          <a:noFill/>
        </p:spPr>
        <p:txBody>
          <a:bodyPr wrap="none" rtlCol="0">
            <a:spAutoFit/>
          </a:bodyPr>
          <a:lstStyle/>
          <a:p>
            <a:r>
              <a:rPr lang="en-IN" dirty="0" smtClean="0"/>
              <a:t>Pounds</a:t>
            </a:r>
            <a:endParaRPr lang="en-IN" dirty="0"/>
          </a:p>
        </p:txBody>
      </p:sp>
      <p:sp>
        <p:nvSpPr>
          <p:cNvPr id="16" name="Oval 15"/>
          <p:cNvSpPr/>
          <p:nvPr/>
        </p:nvSpPr>
        <p:spPr>
          <a:xfrm>
            <a:off x="1187624" y="4509120"/>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TextBox 16"/>
          <p:cNvSpPr txBox="1"/>
          <p:nvPr/>
        </p:nvSpPr>
        <p:spPr>
          <a:xfrm>
            <a:off x="1691680" y="4437112"/>
            <a:ext cx="1043876" cy="369332"/>
          </a:xfrm>
          <a:prstGeom prst="rect">
            <a:avLst/>
          </a:prstGeom>
          <a:noFill/>
        </p:spPr>
        <p:txBody>
          <a:bodyPr wrap="none" rtlCol="0">
            <a:spAutoFit/>
          </a:bodyPr>
          <a:lstStyle/>
          <a:p>
            <a:r>
              <a:rPr lang="en-IN" dirty="0" smtClean="0"/>
              <a:t>Japanese</a:t>
            </a:r>
            <a:endParaRPr lang="en-IN" dirty="0"/>
          </a:p>
        </p:txBody>
      </p:sp>
      <p:sp>
        <p:nvSpPr>
          <p:cNvPr id="18" name="Oval 17"/>
          <p:cNvSpPr/>
          <p:nvPr/>
        </p:nvSpPr>
        <p:spPr>
          <a:xfrm>
            <a:off x="1187624" y="4931876"/>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TextBox 18"/>
          <p:cNvSpPr txBox="1"/>
          <p:nvPr/>
        </p:nvSpPr>
        <p:spPr>
          <a:xfrm>
            <a:off x="1691680" y="4859868"/>
            <a:ext cx="898003" cy="369332"/>
          </a:xfrm>
          <a:prstGeom prst="rect">
            <a:avLst/>
          </a:prstGeom>
          <a:noFill/>
        </p:spPr>
        <p:txBody>
          <a:bodyPr wrap="none" rtlCol="0">
            <a:spAutoFit/>
          </a:bodyPr>
          <a:lstStyle/>
          <a:p>
            <a:r>
              <a:rPr lang="en-IN" dirty="0" smtClean="0"/>
              <a:t>Custom</a:t>
            </a:r>
            <a:endParaRPr lang="en-IN" dirty="0"/>
          </a:p>
        </p:txBody>
      </p:sp>
      <p:sp>
        <p:nvSpPr>
          <p:cNvPr id="20" name="Rectangle 19"/>
          <p:cNvSpPr/>
          <p:nvPr/>
        </p:nvSpPr>
        <p:spPr>
          <a:xfrm>
            <a:off x="2735556" y="4855222"/>
            <a:ext cx="1045744"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Rounded Rectangle 20"/>
          <p:cNvSpPr/>
          <p:nvPr/>
        </p:nvSpPr>
        <p:spPr>
          <a:xfrm>
            <a:off x="3923928" y="3438292"/>
            <a:ext cx="1274574" cy="494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Compute</a:t>
            </a:r>
            <a:endParaRPr lang="en-IN" dirty="0"/>
          </a:p>
        </p:txBody>
      </p:sp>
      <p:sp>
        <p:nvSpPr>
          <p:cNvPr id="22" name="Rounded Rectangle 21"/>
          <p:cNvSpPr/>
          <p:nvPr/>
        </p:nvSpPr>
        <p:spPr>
          <a:xfrm>
            <a:off x="5715114" y="3438292"/>
            <a:ext cx="1274574" cy="494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Clear</a:t>
            </a:r>
            <a:endParaRPr lang="en-IN" dirty="0"/>
          </a:p>
        </p:txBody>
      </p:sp>
      <p:sp>
        <p:nvSpPr>
          <p:cNvPr id="23" name="Rounded Rectangle 22"/>
          <p:cNvSpPr/>
          <p:nvPr/>
        </p:nvSpPr>
        <p:spPr>
          <a:xfrm>
            <a:off x="6925568" y="1926124"/>
            <a:ext cx="886792" cy="494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mtClean="0"/>
              <a:t>Quit</a:t>
            </a:r>
            <a:endParaRPr lang="en-IN"/>
          </a:p>
        </p:txBody>
      </p:sp>
    </p:spTree>
    <p:extLst>
      <p:ext uri="{BB962C8B-B14F-4D97-AF65-F5344CB8AC3E}">
        <p14:creationId xmlns:p14="http://schemas.microsoft.com/office/powerpoint/2010/main" val="1494584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Main characteristic of GUI Testing: Event Driven</a:t>
            </a:r>
          </a:p>
          <a:p>
            <a:pPr lvl="1"/>
            <a:r>
              <a:rPr lang="en-IN" dirty="0"/>
              <a:t>Users can cause any of several events in any order</a:t>
            </a:r>
          </a:p>
          <a:p>
            <a:pPr>
              <a:buFont typeface="Arial" panose="020B0604020202020204" pitchFamily="34" charset="0"/>
              <a:buChar char="•"/>
            </a:pPr>
            <a:r>
              <a:rPr lang="en-IN" dirty="0"/>
              <a:t>Buttons have functions; and they can be tested</a:t>
            </a:r>
          </a:p>
          <a:p>
            <a:pPr>
              <a:buFont typeface="Arial" panose="020B0604020202020204" pitchFamily="34" charset="0"/>
              <a:buChar char="•"/>
            </a:pPr>
            <a:r>
              <a:rPr lang="en-IN" dirty="0"/>
              <a:t>Focus: test the event driven nature: System Testing of GUI</a:t>
            </a:r>
          </a:p>
          <a:p>
            <a:pPr lvl="1"/>
            <a:r>
              <a:rPr lang="en-IN" dirty="0"/>
              <a:t>Also at level of unit one can test the function of buttons</a:t>
            </a:r>
          </a:p>
          <a:p>
            <a:pPr>
              <a:buFont typeface="Arial" panose="020B0604020202020204" pitchFamily="34" charset="0"/>
              <a:buChar char="•"/>
            </a:pPr>
            <a:r>
              <a:rPr lang="en-IN" dirty="0"/>
              <a:t>Use of Finite State Machines and Extended Finite State Machines</a:t>
            </a:r>
          </a:p>
          <a:p>
            <a:endParaRPr lang="en-US" dirty="0"/>
          </a:p>
        </p:txBody>
      </p:sp>
      <p:sp>
        <p:nvSpPr>
          <p:cNvPr id="3" name="Content Placeholder 2"/>
          <p:cNvSpPr>
            <a:spLocks noGrp="1"/>
          </p:cNvSpPr>
          <p:nvPr>
            <p:ph sz="quarter" idx="10"/>
          </p:nvPr>
        </p:nvSpPr>
        <p:spPr/>
        <p:txBody>
          <a:bodyPr/>
          <a:lstStyle/>
          <a:p>
            <a:r>
              <a:rPr lang="en-IN" dirty="0"/>
              <a:t>Top areas of focus</a:t>
            </a:r>
            <a:endParaRPr lang="en-US" dirty="0"/>
          </a:p>
        </p:txBody>
      </p:sp>
    </p:spTree>
    <p:extLst>
      <p:ext uri="{BB962C8B-B14F-4D97-AF65-F5344CB8AC3E}">
        <p14:creationId xmlns:p14="http://schemas.microsoft.com/office/powerpoint/2010/main" val="326097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10.1: </a:t>
            </a:r>
            <a:r>
              <a:rPr lang="en-IN" dirty="0"/>
              <a:t>OO Integration </a:t>
            </a:r>
            <a:r>
              <a:rPr lang="en-IN" dirty="0" smtClean="0"/>
              <a:t>Testing</a:t>
            </a:r>
            <a:endParaRPr lang="en-IN" dirty="0"/>
          </a:p>
        </p:txBody>
      </p:sp>
    </p:spTree>
    <p:extLst>
      <p:ext uri="{BB962C8B-B14F-4D97-AF65-F5344CB8AC3E}">
        <p14:creationId xmlns:p14="http://schemas.microsoft.com/office/powerpoint/2010/main" val="2963361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sz="2800" dirty="0"/>
              <a:t>Identify all the user input events</a:t>
            </a:r>
          </a:p>
          <a:p>
            <a:pPr>
              <a:buFont typeface="Arial" panose="020B0604020202020204" pitchFamily="34" charset="0"/>
              <a:buChar char="•"/>
            </a:pPr>
            <a:r>
              <a:rPr lang="en-IN" sz="2800" dirty="0"/>
              <a:t>Identify all the system output events</a:t>
            </a:r>
          </a:p>
          <a:p>
            <a:pPr lvl="2"/>
            <a:r>
              <a:rPr lang="en-IN" sz="2800" dirty="0"/>
              <a:t>Externally visible &amp; observable</a:t>
            </a:r>
          </a:p>
          <a:p>
            <a:pPr>
              <a:buFont typeface="Arial" panose="020B0604020202020204" pitchFamily="34" charset="0"/>
              <a:buChar char="•"/>
            </a:pPr>
            <a:r>
              <a:rPr lang="en-IN" sz="2800" dirty="0"/>
              <a:t>Use the System Level State Machine (State Chart)</a:t>
            </a:r>
          </a:p>
          <a:p>
            <a:pPr lvl="2"/>
            <a:r>
              <a:rPr lang="en-IN" sz="2800" dirty="0"/>
              <a:t>Use of artificial events (Idea is to simplify the system level state machine)</a:t>
            </a:r>
          </a:p>
          <a:p>
            <a:endParaRPr lang="en-US" dirty="0"/>
          </a:p>
        </p:txBody>
      </p:sp>
      <p:sp>
        <p:nvSpPr>
          <p:cNvPr id="3" name="Content Placeholder 2"/>
          <p:cNvSpPr>
            <a:spLocks noGrp="1"/>
          </p:cNvSpPr>
          <p:nvPr>
            <p:ph sz="quarter" idx="10"/>
          </p:nvPr>
        </p:nvSpPr>
        <p:spPr/>
        <p:txBody>
          <a:bodyPr/>
          <a:lstStyle/>
          <a:p>
            <a:r>
              <a:rPr lang="en-IN" dirty="0"/>
              <a:t>Testing a GUI Application</a:t>
            </a:r>
            <a:endParaRPr lang="en-US" dirty="0"/>
          </a:p>
        </p:txBody>
      </p:sp>
    </p:spTree>
    <p:extLst>
      <p:ext uri="{BB962C8B-B14F-4D97-AF65-F5344CB8AC3E}">
        <p14:creationId xmlns:p14="http://schemas.microsoft.com/office/powerpoint/2010/main" val="1110073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Example of currency converter program</a:t>
            </a:r>
          </a:p>
          <a:p>
            <a:pPr>
              <a:buFont typeface="Arial" panose="020B0604020202020204" pitchFamily="34" charset="0"/>
              <a:buChar char="•"/>
            </a:pPr>
            <a:endParaRPr lang="en-IN" dirty="0"/>
          </a:p>
          <a:p>
            <a:pPr>
              <a:buFont typeface="Arial" panose="020B0604020202020204" pitchFamily="34" charset="0"/>
              <a:buChar char="•"/>
            </a:pPr>
            <a:r>
              <a:rPr lang="en-IN" dirty="0"/>
              <a:t>Unit Level Testing (Level: Open for discussion)</a:t>
            </a:r>
          </a:p>
          <a:p>
            <a:pPr lvl="1"/>
            <a:r>
              <a:rPr lang="en-IN" dirty="0"/>
              <a:t>Use of Input and Output for that “unit”</a:t>
            </a:r>
          </a:p>
          <a:p>
            <a:pPr lvl="1"/>
            <a:r>
              <a:rPr lang="en-IN" dirty="0"/>
              <a:t>System level unit testing! (This poses some issues)</a:t>
            </a:r>
          </a:p>
          <a:p>
            <a:pPr lvl="1"/>
            <a:r>
              <a:rPr lang="en-IN" dirty="0"/>
              <a:t>Test Driver is preferred for unit testing (Ensures testing of input, output and/or computation</a:t>
            </a:r>
          </a:p>
          <a:p>
            <a:pPr lvl="1"/>
            <a:r>
              <a:rPr lang="en-IN" dirty="0"/>
              <a:t>Method or Class as Unit (Remember out discussion on choosing either)</a:t>
            </a:r>
          </a:p>
          <a:p>
            <a:pPr>
              <a:buFont typeface="Arial" panose="020B0604020202020204" pitchFamily="34" charset="0"/>
              <a:buChar char="•"/>
            </a:pPr>
            <a:r>
              <a:rPr lang="en-IN" dirty="0"/>
              <a:t>Integration Level Testing</a:t>
            </a:r>
          </a:p>
          <a:p>
            <a:pPr lvl="1"/>
            <a:r>
              <a:rPr lang="en-IN" dirty="0"/>
              <a:t>With unit level thoroughly tested; is integration required?</a:t>
            </a:r>
          </a:p>
          <a:p>
            <a:pPr lvl="1"/>
            <a:r>
              <a:rPr lang="en-IN" dirty="0"/>
              <a:t>Definition of “integration level</a:t>
            </a:r>
            <a:r>
              <a:rPr lang="en-IN" dirty="0" smtClean="0"/>
              <a:t>”</a:t>
            </a:r>
            <a:endParaRPr lang="en-IN" dirty="0"/>
          </a:p>
        </p:txBody>
      </p:sp>
      <p:sp>
        <p:nvSpPr>
          <p:cNvPr id="3" name="Content Placeholder 2"/>
          <p:cNvSpPr>
            <a:spLocks noGrp="1"/>
          </p:cNvSpPr>
          <p:nvPr>
            <p:ph sz="quarter" idx="10"/>
          </p:nvPr>
        </p:nvSpPr>
        <p:spPr/>
        <p:txBody>
          <a:bodyPr/>
          <a:lstStyle/>
          <a:p>
            <a:r>
              <a:rPr lang="en-IN" dirty="0"/>
              <a:t>Unit &amp; Integration Testing</a:t>
            </a:r>
            <a:endParaRPr lang="en-US" dirty="0"/>
          </a:p>
        </p:txBody>
      </p:sp>
    </p:spTree>
    <p:extLst>
      <p:ext uri="{BB962C8B-B14F-4D97-AF65-F5344CB8AC3E}">
        <p14:creationId xmlns:p14="http://schemas.microsoft.com/office/powerpoint/2010/main" val="515235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Automated Teller </a:t>
            </a:r>
            <a:r>
              <a:rPr lang="en-IN" dirty="0" smtClean="0"/>
              <a:t>Machine</a:t>
            </a:r>
            <a:endParaRPr lang="en-IN" dirty="0"/>
          </a:p>
        </p:txBody>
      </p:sp>
      <p:sp>
        <p:nvSpPr>
          <p:cNvPr id="4" name="Rounded Rectangle 3"/>
          <p:cNvSpPr/>
          <p:nvPr/>
        </p:nvSpPr>
        <p:spPr>
          <a:xfrm>
            <a:off x="3592463" y="1556792"/>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ATM System</a:t>
            </a:r>
            <a:endParaRPr lang="en-IN" sz="2000" b="1" dirty="0">
              <a:latin typeface="Arial" panose="020B0604020202020204" pitchFamily="34" charset="0"/>
              <a:cs typeface="Arial" panose="020B0604020202020204" pitchFamily="34" charset="0"/>
            </a:endParaRPr>
          </a:p>
        </p:txBody>
      </p:sp>
      <p:sp>
        <p:nvSpPr>
          <p:cNvPr id="5" name="Rounded Rectangle 4"/>
          <p:cNvSpPr/>
          <p:nvPr/>
        </p:nvSpPr>
        <p:spPr>
          <a:xfrm>
            <a:off x="539552" y="3023828"/>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Terminal I/O</a:t>
            </a:r>
            <a:endParaRPr lang="en-IN" sz="2000" b="1" dirty="0">
              <a:latin typeface="Arial" panose="020B0604020202020204" pitchFamily="34" charset="0"/>
              <a:cs typeface="Arial" panose="020B0604020202020204" pitchFamily="34" charset="0"/>
            </a:endParaRPr>
          </a:p>
        </p:txBody>
      </p:sp>
      <p:sp>
        <p:nvSpPr>
          <p:cNvPr id="6" name="Rounded Rectangle 5"/>
          <p:cNvSpPr/>
          <p:nvPr/>
        </p:nvSpPr>
        <p:spPr>
          <a:xfrm>
            <a:off x="3595638" y="3032956"/>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Manage Sessions</a:t>
            </a:r>
            <a:endParaRPr lang="en-IN" sz="2000" b="1" dirty="0">
              <a:latin typeface="Arial" panose="020B0604020202020204" pitchFamily="34" charset="0"/>
              <a:cs typeface="Arial" panose="020B0604020202020204" pitchFamily="34" charset="0"/>
            </a:endParaRPr>
          </a:p>
        </p:txBody>
      </p:sp>
      <p:sp>
        <p:nvSpPr>
          <p:cNvPr id="7" name="Rounded Rectangle 6"/>
          <p:cNvSpPr/>
          <p:nvPr/>
        </p:nvSpPr>
        <p:spPr>
          <a:xfrm>
            <a:off x="6444208" y="3023828"/>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Conduct Transactions</a:t>
            </a:r>
            <a:endParaRPr lang="en-IN" sz="2000" b="1" dirty="0">
              <a:latin typeface="Arial" panose="020B0604020202020204" pitchFamily="34" charset="0"/>
              <a:cs typeface="Arial" panose="020B0604020202020204" pitchFamily="34" charset="0"/>
            </a:endParaRPr>
          </a:p>
        </p:txBody>
      </p:sp>
      <p:sp>
        <p:nvSpPr>
          <p:cNvPr id="8" name="Rounded Rectangle 7"/>
          <p:cNvSpPr/>
          <p:nvPr/>
        </p:nvSpPr>
        <p:spPr>
          <a:xfrm>
            <a:off x="1331640" y="4751943"/>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Card Entry</a:t>
            </a:r>
            <a:endParaRPr lang="en-IN" sz="2000" b="1" dirty="0">
              <a:latin typeface="Arial" panose="020B0604020202020204" pitchFamily="34" charset="0"/>
              <a:cs typeface="Arial" panose="020B0604020202020204" pitchFamily="34" charset="0"/>
            </a:endParaRPr>
          </a:p>
        </p:txBody>
      </p:sp>
      <p:sp>
        <p:nvSpPr>
          <p:cNvPr id="9" name="Rounded Rectangle 8"/>
          <p:cNvSpPr/>
          <p:nvPr/>
        </p:nvSpPr>
        <p:spPr>
          <a:xfrm>
            <a:off x="3563888" y="4731705"/>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PIN Entry</a:t>
            </a:r>
            <a:endParaRPr lang="en-IN" sz="2000" b="1" dirty="0">
              <a:latin typeface="Arial" panose="020B0604020202020204" pitchFamily="34" charset="0"/>
              <a:cs typeface="Arial" panose="020B0604020202020204" pitchFamily="34" charset="0"/>
            </a:endParaRPr>
          </a:p>
        </p:txBody>
      </p:sp>
      <p:sp>
        <p:nvSpPr>
          <p:cNvPr id="10" name="Rounded Rectangle 9"/>
          <p:cNvSpPr/>
          <p:nvPr/>
        </p:nvSpPr>
        <p:spPr>
          <a:xfrm>
            <a:off x="5796136" y="4722577"/>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Select Transactions</a:t>
            </a:r>
            <a:endParaRPr lang="en-IN" sz="2000" b="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1511660" y="2348880"/>
            <a:ext cx="3060340" cy="6749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endCxn id="6" idx="0"/>
          </p:cNvCxnSpPr>
          <p:nvPr/>
        </p:nvCxnSpPr>
        <p:spPr>
          <a:xfrm>
            <a:off x="4567746" y="2348880"/>
            <a:ext cx="0" cy="6840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4" idx="2"/>
            <a:endCxn id="7" idx="0"/>
          </p:cNvCxnSpPr>
          <p:nvPr/>
        </p:nvCxnSpPr>
        <p:spPr>
          <a:xfrm>
            <a:off x="4564571" y="2348880"/>
            <a:ext cx="2851745" cy="6749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6" idx="2"/>
            <a:endCxn id="10" idx="0"/>
          </p:cNvCxnSpPr>
          <p:nvPr/>
        </p:nvCxnSpPr>
        <p:spPr>
          <a:xfrm>
            <a:off x="4567746" y="3825044"/>
            <a:ext cx="2200498" cy="8975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6" idx="2"/>
            <a:endCxn id="8" idx="0"/>
          </p:cNvCxnSpPr>
          <p:nvPr/>
        </p:nvCxnSpPr>
        <p:spPr>
          <a:xfrm flipH="1">
            <a:off x="2303748" y="3825044"/>
            <a:ext cx="2263998" cy="9268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6" idx="2"/>
          </p:cNvCxnSpPr>
          <p:nvPr/>
        </p:nvCxnSpPr>
        <p:spPr>
          <a:xfrm>
            <a:off x="4567746" y="3825044"/>
            <a:ext cx="4254" cy="8975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467544" y="6093296"/>
            <a:ext cx="2327881" cy="369332"/>
          </a:xfrm>
          <a:prstGeom prst="rect">
            <a:avLst/>
          </a:prstGeom>
          <a:noFill/>
        </p:spPr>
        <p:txBody>
          <a:bodyPr wrap="none" rtlCol="0">
            <a:spAutoFit/>
          </a:bodyPr>
          <a:lstStyle/>
          <a:p>
            <a:r>
              <a:rPr lang="en-IN" dirty="0" smtClean="0"/>
              <a:t>Source: T1: Figure 12.2</a:t>
            </a:r>
            <a:endParaRPr lang="en-IN" dirty="0"/>
          </a:p>
        </p:txBody>
      </p:sp>
    </p:spTree>
    <p:extLst>
      <p:ext uri="{BB962C8B-B14F-4D97-AF65-F5344CB8AC3E}">
        <p14:creationId xmlns:p14="http://schemas.microsoft.com/office/powerpoint/2010/main" val="3424295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1783558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10.4</a:t>
            </a:r>
            <a:r>
              <a:rPr lang="en-IN" smtClean="0"/>
              <a:t>: Examples</a:t>
            </a:r>
            <a:endParaRPr lang="en-IN" dirty="0"/>
          </a:p>
        </p:txBody>
      </p:sp>
    </p:spTree>
    <p:extLst>
      <p:ext uri="{BB962C8B-B14F-4D97-AF65-F5344CB8AC3E}">
        <p14:creationId xmlns:p14="http://schemas.microsoft.com/office/powerpoint/2010/main" val="11034672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buChar char="•"/>
            </a:pPr>
            <a:r>
              <a:rPr lang="en-US" dirty="0"/>
              <a:t>The device controls for opening and closing the door are different for the various product lines. They may include controls from within a home information system. The product architecture for a specific set of controls should be directly derivable from the product line </a:t>
            </a:r>
            <a:r>
              <a:rPr lang="en-US" dirty="0" smtClean="0"/>
              <a:t>architecture</a:t>
            </a:r>
          </a:p>
          <a:p>
            <a:pPr algn="just">
              <a:buChar char="•"/>
            </a:pPr>
            <a:endParaRPr lang="en-US" dirty="0"/>
          </a:p>
          <a:p>
            <a:pPr algn="just">
              <a:buChar char="•"/>
            </a:pPr>
            <a:r>
              <a:rPr lang="en-US" dirty="0"/>
              <a:t>The processor used in different processes will differ. The product architecture for each specific processor should be directly derivable from the product line </a:t>
            </a:r>
            <a:r>
              <a:rPr lang="en-US" dirty="0" smtClean="0"/>
              <a:t>architecture</a:t>
            </a:r>
          </a:p>
          <a:p>
            <a:pPr algn="just">
              <a:buChar char="•"/>
            </a:pPr>
            <a:endParaRPr lang="en-US" dirty="0"/>
          </a:p>
          <a:p>
            <a:pPr algn="just">
              <a:buChar char="•"/>
            </a:pPr>
            <a:r>
              <a:rPr lang="en-US" dirty="0"/>
              <a:t>If an obstacle (person or object) is detected by the garage door during descent, it must halt (alternately re-open) within 0.1 </a:t>
            </a:r>
            <a:r>
              <a:rPr lang="en-US" dirty="0" smtClean="0"/>
              <a:t>second</a:t>
            </a:r>
          </a:p>
          <a:p>
            <a:pPr algn="just">
              <a:buChar char="•"/>
            </a:pPr>
            <a:endParaRPr lang="en-US" dirty="0"/>
          </a:p>
          <a:p>
            <a:pPr algn="just">
              <a:buChar char="•"/>
            </a:pPr>
            <a:r>
              <a:rPr lang="en-US" dirty="0"/>
              <a:t>The garage door opener should be accessible for diagnosis and administration from within the home information system using product specific diagnosis protocol. It should be possible to directly product an architecture that reflects this protocol</a:t>
            </a:r>
            <a:endParaRPr lang="en-IN" dirty="0"/>
          </a:p>
          <a:p>
            <a:endParaRPr lang="en-IN" dirty="0"/>
          </a:p>
        </p:txBody>
      </p:sp>
      <p:sp>
        <p:nvSpPr>
          <p:cNvPr id="3" name="Content Placeholder 2"/>
          <p:cNvSpPr>
            <a:spLocks noGrp="1"/>
          </p:cNvSpPr>
          <p:nvPr>
            <p:ph sz="quarter" idx="10"/>
          </p:nvPr>
        </p:nvSpPr>
        <p:spPr/>
        <p:txBody>
          <a:bodyPr/>
          <a:lstStyle/>
          <a:p>
            <a:r>
              <a:rPr lang="en-US" dirty="0"/>
              <a:t>Garage Door</a:t>
            </a:r>
            <a:endParaRPr lang="en-IN" dirty="0"/>
          </a:p>
        </p:txBody>
      </p:sp>
    </p:spTree>
    <p:extLst>
      <p:ext uri="{BB962C8B-B14F-4D97-AF65-F5344CB8AC3E}">
        <p14:creationId xmlns:p14="http://schemas.microsoft.com/office/powerpoint/2010/main" val="2282940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Garage Door</a:t>
            </a:r>
            <a:endParaRPr lang="en-IN" dirty="0"/>
          </a:p>
        </p:txBody>
      </p:sp>
      <p:sp>
        <p:nvSpPr>
          <p:cNvPr id="4" name="Rectangle 3"/>
          <p:cNvSpPr/>
          <p:nvPr/>
        </p:nvSpPr>
        <p:spPr>
          <a:xfrm>
            <a:off x="3786182" y="1643050"/>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User Interface</a:t>
            </a:r>
            <a:endParaRPr lang="en-IN" dirty="0"/>
          </a:p>
        </p:txBody>
      </p:sp>
      <p:sp>
        <p:nvSpPr>
          <p:cNvPr id="5" name="Rectangle 4"/>
          <p:cNvSpPr/>
          <p:nvPr/>
        </p:nvSpPr>
        <p:spPr>
          <a:xfrm>
            <a:off x="3786182" y="2857496"/>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Raising/Lowering Door</a:t>
            </a:r>
            <a:endParaRPr lang="en-IN" sz="1400" dirty="0"/>
          </a:p>
        </p:txBody>
      </p:sp>
      <p:sp>
        <p:nvSpPr>
          <p:cNvPr id="6" name="Rectangle 5"/>
          <p:cNvSpPr/>
          <p:nvPr/>
        </p:nvSpPr>
        <p:spPr>
          <a:xfrm>
            <a:off x="4214810" y="4357694"/>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Sensor/Actuator Virtual Machine</a:t>
            </a:r>
            <a:endParaRPr lang="en-IN" sz="1400" dirty="0"/>
          </a:p>
        </p:txBody>
      </p:sp>
      <p:sp>
        <p:nvSpPr>
          <p:cNvPr id="7" name="Rectangle 6"/>
          <p:cNvSpPr/>
          <p:nvPr/>
        </p:nvSpPr>
        <p:spPr>
          <a:xfrm>
            <a:off x="5857884" y="2857496"/>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Obstacle detection</a:t>
            </a:r>
            <a:endParaRPr lang="en-IN" sz="1400" dirty="0"/>
          </a:p>
        </p:txBody>
      </p:sp>
      <p:sp>
        <p:nvSpPr>
          <p:cNvPr id="8" name="Rectangle 7"/>
          <p:cNvSpPr/>
          <p:nvPr/>
        </p:nvSpPr>
        <p:spPr>
          <a:xfrm>
            <a:off x="6215074" y="4357694"/>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a:t>Scheduler That guarantees deadlines</a:t>
            </a:r>
            <a:endParaRPr lang="en-IN" sz="1600" dirty="0"/>
          </a:p>
        </p:txBody>
      </p:sp>
      <p:cxnSp>
        <p:nvCxnSpPr>
          <p:cNvPr id="9" name="Straight Arrow Connector 8"/>
          <p:cNvCxnSpPr/>
          <p:nvPr/>
        </p:nvCxnSpPr>
        <p:spPr>
          <a:xfrm rot="5400000" flipH="1" flipV="1">
            <a:off x="4357688" y="2678113"/>
            <a:ext cx="357187"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rot="5400000" flipH="1" flipV="1">
            <a:off x="4322763" y="3892550"/>
            <a:ext cx="357188"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rot="5400000" flipH="1" flipV="1">
            <a:off x="6251575" y="4035425"/>
            <a:ext cx="64293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rot="10800000">
            <a:off x="5286375" y="3286125"/>
            <a:ext cx="571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1714480" y="2857496"/>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Diagnosis</a:t>
            </a:r>
            <a:endParaRPr lang="en-IN" dirty="0"/>
          </a:p>
        </p:txBody>
      </p:sp>
      <p:sp>
        <p:nvSpPr>
          <p:cNvPr id="14" name="Rectangle 13"/>
          <p:cNvSpPr/>
          <p:nvPr/>
        </p:nvSpPr>
        <p:spPr>
          <a:xfrm>
            <a:off x="1714480" y="4357694"/>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Communication Virtual Machine</a:t>
            </a:r>
            <a:endParaRPr lang="en-IN" sz="1400" dirty="0"/>
          </a:p>
        </p:txBody>
      </p:sp>
      <p:cxnSp>
        <p:nvCxnSpPr>
          <p:cNvPr id="15" name="Straight Arrow Connector 14"/>
          <p:cNvCxnSpPr/>
          <p:nvPr/>
        </p:nvCxnSpPr>
        <p:spPr>
          <a:xfrm rot="5400000" flipH="1" flipV="1">
            <a:off x="2536825" y="3892550"/>
            <a:ext cx="35718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rot="5400000" flipH="1" flipV="1">
            <a:off x="2285207" y="4215606"/>
            <a:ext cx="285750" cy="1587"/>
          </a:xfrm>
          <a:prstGeom prst="straightConnector1">
            <a:avLst/>
          </a:prstGeom>
          <a:ln>
            <a:tailEnd type="non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10800000">
            <a:off x="2428875" y="4071938"/>
            <a:ext cx="2143125" cy="1587"/>
          </a:xfrm>
          <a:prstGeom prst="straightConnector1">
            <a:avLst/>
          </a:prstGeom>
          <a:ln>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4429919" y="4214019"/>
            <a:ext cx="285750" cy="1588"/>
          </a:xfrm>
          <a:prstGeom prst="straightConnector1">
            <a:avLst/>
          </a:prstGeom>
          <a:ln>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5500688" y="3500438"/>
            <a:ext cx="358775"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5400000" flipH="1" flipV="1">
            <a:off x="5072857" y="3928269"/>
            <a:ext cx="857250" cy="1587"/>
          </a:xfrm>
          <a:prstGeom prst="straightConnector1">
            <a:avLst/>
          </a:prstGeom>
          <a:ln>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6055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613393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Arial" panose="020B0604020202020204" pitchFamily="34" charset="0"/>
              <a:buChar char="•"/>
            </a:pPr>
            <a:r>
              <a:rPr lang="en-US" altLang="ko-KR" sz="2800" dirty="0">
                <a:ea typeface="굴림" pitchFamily="50" charset="-127"/>
              </a:rPr>
              <a:t>Major use:</a:t>
            </a:r>
          </a:p>
          <a:p>
            <a:pPr marL="1257300" lvl="2" indent="-457200"/>
            <a:r>
              <a:rPr lang="en-US" altLang="ko-KR" sz="2800" dirty="0" smtClean="0">
                <a:ea typeface="굴림" pitchFamily="50" charset="-127"/>
              </a:rPr>
              <a:t>Modeling </a:t>
            </a:r>
            <a:r>
              <a:rPr lang="en-US" altLang="ko-KR" sz="2800" dirty="0">
                <a:ea typeface="굴림" pitchFamily="50" charset="-127"/>
              </a:rPr>
              <a:t>of systems of events in which it is possible for some events to occur concurrently, but there are constraints on the occurrences, precedence, or frequency of these occurrences</a:t>
            </a:r>
            <a:endParaRPr lang="en-IN" sz="2800" dirty="0"/>
          </a:p>
        </p:txBody>
      </p:sp>
      <p:sp>
        <p:nvSpPr>
          <p:cNvPr id="3" name="Content Placeholder 2"/>
          <p:cNvSpPr>
            <a:spLocks noGrp="1"/>
          </p:cNvSpPr>
          <p:nvPr>
            <p:ph sz="quarter" idx="10"/>
          </p:nvPr>
        </p:nvSpPr>
        <p:spPr/>
        <p:txBody>
          <a:bodyPr/>
          <a:lstStyle/>
          <a:p>
            <a:r>
              <a:rPr lang="en-IN" dirty="0" smtClean="0"/>
              <a:t>Petri Nets</a:t>
            </a:r>
            <a:endParaRPr lang="en-IN" dirty="0"/>
          </a:p>
        </p:txBody>
      </p:sp>
    </p:spTree>
    <p:extLst>
      <p:ext uri="{BB962C8B-B14F-4D97-AF65-F5344CB8AC3E}">
        <p14:creationId xmlns:p14="http://schemas.microsoft.com/office/powerpoint/2010/main" val="271411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lnSpc>
                <a:spcPct val="90000"/>
              </a:lnSpc>
              <a:buFont typeface="Arial" panose="020B0604020202020204" pitchFamily="34" charset="0"/>
              <a:buChar char="•"/>
            </a:pPr>
            <a:r>
              <a:rPr lang="en-US" altLang="ko-KR" sz="2800" dirty="0">
                <a:ea typeface="굴림" pitchFamily="50" charset="-127"/>
              </a:rPr>
              <a:t>Models static properties of a system</a:t>
            </a:r>
          </a:p>
          <a:p>
            <a:pPr marL="457200" indent="-457200">
              <a:lnSpc>
                <a:spcPct val="90000"/>
              </a:lnSpc>
              <a:buFont typeface="Arial" panose="020B0604020202020204" pitchFamily="34" charset="0"/>
              <a:buChar char="•"/>
            </a:pPr>
            <a:r>
              <a:rPr lang="en-US" altLang="ko-KR" sz="2800" dirty="0">
                <a:ea typeface="굴림" pitchFamily="50" charset="-127"/>
              </a:rPr>
              <a:t>Graph contains 2 types of nodes</a:t>
            </a:r>
          </a:p>
          <a:p>
            <a:pPr lvl="1">
              <a:lnSpc>
                <a:spcPct val="90000"/>
              </a:lnSpc>
            </a:pPr>
            <a:r>
              <a:rPr lang="en-US" altLang="ko-KR" dirty="0">
                <a:ea typeface="굴림" pitchFamily="50" charset="-127"/>
              </a:rPr>
              <a:t>Circles (Places)</a:t>
            </a:r>
          </a:p>
          <a:p>
            <a:pPr lvl="1">
              <a:lnSpc>
                <a:spcPct val="90000"/>
              </a:lnSpc>
            </a:pPr>
            <a:r>
              <a:rPr lang="en-US" altLang="ko-KR" dirty="0">
                <a:ea typeface="굴림" pitchFamily="50" charset="-127"/>
              </a:rPr>
              <a:t>Bars (Transitions)</a:t>
            </a:r>
          </a:p>
          <a:p>
            <a:pPr marL="457200" indent="-457200">
              <a:lnSpc>
                <a:spcPct val="90000"/>
              </a:lnSpc>
              <a:buFont typeface="Arial" panose="020B0604020202020204" pitchFamily="34" charset="0"/>
              <a:buChar char="•"/>
            </a:pPr>
            <a:r>
              <a:rPr lang="en-US" altLang="ko-KR" sz="2800" dirty="0">
                <a:ea typeface="굴림" pitchFamily="50" charset="-127"/>
              </a:rPr>
              <a:t>Petri net has dynamic properties that result from its execution</a:t>
            </a:r>
          </a:p>
          <a:p>
            <a:pPr lvl="1">
              <a:lnSpc>
                <a:spcPct val="90000"/>
              </a:lnSpc>
            </a:pPr>
            <a:r>
              <a:rPr lang="en-US" altLang="ko-KR" dirty="0">
                <a:ea typeface="굴림" pitchFamily="50" charset="-127"/>
              </a:rPr>
              <a:t>Markers (Tokens)</a:t>
            </a:r>
          </a:p>
          <a:p>
            <a:pPr lvl="1">
              <a:lnSpc>
                <a:spcPct val="90000"/>
              </a:lnSpc>
            </a:pPr>
            <a:r>
              <a:rPr lang="en-US" altLang="ko-KR" dirty="0">
                <a:ea typeface="굴림" pitchFamily="50" charset="-127"/>
              </a:rPr>
              <a:t>Tokens are moved by the firing of transitions of the net.</a:t>
            </a: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IN" dirty="0" smtClean="0"/>
              <a:t>Petri Nets as a Graph</a:t>
            </a:r>
            <a:endParaRPr lang="en-IN" dirty="0"/>
          </a:p>
        </p:txBody>
      </p:sp>
    </p:spTree>
    <p:extLst>
      <p:ext uri="{BB962C8B-B14F-4D97-AF65-F5344CB8AC3E}">
        <p14:creationId xmlns:p14="http://schemas.microsoft.com/office/powerpoint/2010/main" val="373568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Graph representation</a:t>
            </a:r>
            <a:endParaRPr lang="en-IN"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1005"/>
          <a:stretch/>
        </p:blipFill>
        <p:spPr bwMode="auto">
          <a:xfrm>
            <a:off x="1691680" y="1628800"/>
            <a:ext cx="4829175" cy="397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4219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A Simple Model</a:t>
            </a:r>
            <a:endParaRPr lang="en-IN"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6746"/>
          <a:stretch/>
        </p:blipFill>
        <p:spPr bwMode="auto">
          <a:xfrm>
            <a:off x="899592" y="1988840"/>
            <a:ext cx="6846887" cy="318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021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Model Example</a:t>
            </a:r>
            <a:endParaRPr lang="en-IN"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5970"/>
          <a:stretch/>
        </p:blipFill>
        <p:spPr bwMode="auto">
          <a:xfrm>
            <a:off x="1763688" y="1328936"/>
            <a:ext cx="4939140" cy="495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099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3200" dirty="0" smtClean="0"/>
              <a:t>Flattened to Hierarchy</a:t>
            </a:r>
          </a:p>
          <a:p>
            <a:pPr>
              <a:buFont typeface="Arial" panose="020B0604020202020204" pitchFamily="34" charset="0"/>
              <a:buChar char="•"/>
            </a:pPr>
            <a:r>
              <a:rPr lang="en-IN" sz="3200" dirty="0" smtClean="0"/>
              <a:t>Test methods to be removed</a:t>
            </a:r>
          </a:p>
          <a:p>
            <a:pPr>
              <a:buFont typeface="Arial" panose="020B0604020202020204" pitchFamily="34" charset="0"/>
              <a:buChar char="•"/>
            </a:pPr>
            <a:r>
              <a:rPr lang="en-IN" sz="3200" dirty="0" smtClean="0"/>
              <a:t>Polymorphism – Test in each polymorphic context</a:t>
            </a:r>
          </a:p>
        </p:txBody>
      </p:sp>
      <p:sp>
        <p:nvSpPr>
          <p:cNvPr id="3" name="Content Placeholder 2"/>
          <p:cNvSpPr>
            <a:spLocks noGrp="1"/>
          </p:cNvSpPr>
          <p:nvPr>
            <p:ph sz="quarter" idx="10"/>
          </p:nvPr>
        </p:nvSpPr>
        <p:spPr/>
        <p:txBody>
          <a:bodyPr/>
          <a:lstStyle/>
          <a:p>
            <a:r>
              <a:rPr lang="en-IN" dirty="0" smtClean="0"/>
              <a:t>OO Integration Testing</a:t>
            </a:r>
            <a:endParaRPr lang="en-IN" dirty="0"/>
          </a:p>
        </p:txBody>
      </p:sp>
    </p:spTree>
    <p:extLst>
      <p:ext uri="{BB962C8B-B14F-4D97-AF65-F5344CB8AC3E}">
        <p14:creationId xmlns:p14="http://schemas.microsoft.com/office/powerpoint/2010/main" val="543744219"/>
      </p:ext>
    </p:extLst>
  </p:cSld>
  <p:clrMapOvr>
    <a:masterClrMapping/>
  </p:clrMapOvr>
</p:sld>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6AD928-AEA8-4F91-8A53-120DE76F22EC}"/>
</file>

<file path=customXml/itemProps2.xml><?xml version="1.0" encoding="utf-8"?>
<ds:datastoreItem xmlns:ds="http://schemas.openxmlformats.org/officeDocument/2006/customXml" ds:itemID="{EE781DCF-FD44-431E-AA86-DC1931DCE14A}"/>
</file>

<file path=customXml/itemProps3.xml><?xml version="1.0" encoding="utf-8"?>
<ds:datastoreItem xmlns:ds="http://schemas.openxmlformats.org/officeDocument/2006/customXml" ds:itemID="{BE4029B6-5A42-494E-A842-8C32822B2535}"/>
</file>

<file path=docProps/app.xml><?xml version="1.0" encoding="utf-8"?>
<Properties xmlns="http://schemas.openxmlformats.org/officeDocument/2006/extended-properties" xmlns:vt="http://schemas.openxmlformats.org/officeDocument/2006/docPropsVTypes">
  <Template>AAOC ZC222-L1</Template>
  <TotalTime>1096</TotalTime>
  <Words>1150</Words>
  <Application>Microsoft Office PowerPoint</Application>
  <PresentationFormat>On-screen Show (4:3)</PresentationFormat>
  <Paragraphs>196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굴림</vt:lpstr>
      <vt:lpstr>Wingdings</vt:lpstr>
      <vt:lpstr>AAOC ZC222-L1</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Software Testing Methodologies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Harsh Taneja</cp:lastModifiedBy>
  <cp:revision>216</cp:revision>
  <cp:lastPrinted>2015-01-11T07:33:27Z</cp:lastPrinted>
  <dcterms:created xsi:type="dcterms:W3CDTF">2014-01-11T00:18:07Z</dcterms:created>
  <dcterms:modified xsi:type="dcterms:W3CDTF">2023-04-01T06:32:41Z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