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0.xml" ContentType="application/vnd.openxmlformats-officedocument.presentationml.slideLayout+xml"/>
  <Override PartName="/ppt/slideLayouts/slideLayout25.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0" r:id="rId2"/>
    <p:sldId id="477" r:id="rId3"/>
    <p:sldId id="478" r:id="rId4"/>
    <p:sldId id="479" r:id="rId5"/>
    <p:sldId id="504" r:id="rId6"/>
    <p:sldId id="480" r:id="rId7"/>
    <p:sldId id="481" r:id="rId8"/>
    <p:sldId id="482" r:id="rId9"/>
    <p:sldId id="483" r:id="rId10"/>
    <p:sldId id="484" r:id="rId11"/>
    <p:sldId id="505" r:id="rId12"/>
    <p:sldId id="485" r:id="rId13"/>
    <p:sldId id="486" r:id="rId14"/>
    <p:sldId id="487" r:id="rId15"/>
    <p:sldId id="488" r:id="rId16"/>
    <p:sldId id="489" r:id="rId17"/>
    <p:sldId id="490" r:id="rId18"/>
    <p:sldId id="491" r:id="rId19"/>
    <p:sldId id="492" r:id="rId20"/>
    <p:sldId id="493" r:id="rId21"/>
    <p:sldId id="494" r:id="rId22"/>
    <p:sldId id="495" r:id="rId23"/>
    <p:sldId id="496" r:id="rId24"/>
    <p:sldId id="506" r:id="rId25"/>
    <p:sldId id="497" r:id="rId26"/>
    <p:sldId id="508" r:id="rId27"/>
    <p:sldId id="498" r:id="rId28"/>
    <p:sldId id="507" r:id="rId29"/>
    <p:sldId id="499" r:id="rId30"/>
    <p:sldId id="500" r:id="rId31"/>
    <p:sldId id="502" r:id="rId32"/>
    <p:sldId id="501" r:id="rId33"/>
    <p:sldId id="503" r:id="rId34"/>
    <p:sldId id="475" r:id="rId35"/>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4660"/>
  </p:normalViewPr>
  <p:slideViewPr>
    <p:cSldViewPr>
      <p:cViewPr varScale="1">
        <p:scale>
          <a:sx n="82" d="100"/>
          <a:sy n="82" d="100"/>
        </p:scale>
        <p:origin x="176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t>08-04-2023</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2" name="Rectangle 11"/>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141929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1265877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9" name="TextBox 28"/>
          <p:cNvSpPr txBox="1"/>
          <p:nvPr userDrawn="1"/>
        </p:nvSpPr>
        <p:spPr>
          <a:xfrm>
            <a:off x="5562600" y="6596390"/>
            <a:ext cx="3581400" cy="261610"/>
          </a:xfrm>
          <a:prstGeom prst="rect">
            <a:avLst/>
          </a:prstGeom>
          <a:noFill/>
        </p:spPr>
        <p:txBody>
          <a:bodyPr wrap="square" rtlCol="0">
            <a:spAutoFit/>
          </a:bodyPr>
          <a:lstStyle/>
          <a:p>
            <a:pPr algn="r"/>
            <a:r>
              <a:rPr lang="en-US" sz="1100" b="0" dirty="0" smtClean="0">
                <a:solidFill>
                  <a:srgbClr val="101141"/>
                </a:solidFill>
                <a:latin typeface="Arial"/>
                <a:cs typeface="Arial"/>
              </a:rPr>
              <a:t>Prashant Joshi, WILP</a:t>
            </a:r>
            <a:endParaRPr lang="en-US" sz="1100" b="0" dirty="0">
              <a:solidFill>
                <a:srgbClr val="101141"/>
              </a:solidFill>
              <a:latin typeface="Arial"/>
              <a:cs typeface="Arial"/>
            </a:endParaRPr>
          </a:p>
        </p:txBody>
      </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3659266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8" name="Rectangle 2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3687328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144356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3411749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1014576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152147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733609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2244107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427601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33053987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3280525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3080959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3669794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13105982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591495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8" name="Title 7"/>
          <p:cNvSpPr>
            <a:spLocks noGrp="1"/>
          </p:cNvSpPr>
          <p:nvPr>
            <p:ph type="title" hasCustomPrompt="1"/>
          </p:nvPr>
        </p:nvSpPr>
        <p:spPr>
          <a:xfrm>
            <a:off x="251520" y="77405"/>
            <a:ext cx="6264696" cy="1143000"/>
          </a:xfrm>
        </p:spPr>
        <p:txBody>
          <a:bodyPr>
            <a:normAutofit/>
          </a:bodyPr>
          <a:lstStyle>
            <a:lvl1pPr>
              <a:defRPr sz="3600" spc="0" baseline="0"/>
            </a:lvl1pPr>
          </a:lstStyle>
          <a:p>
            <a:r>
              <a:rPr lang="en-US" dirty="0" smtClean="0"/>
              <a:t>Slide hearing here and it can run in two lines</a:t>
            </a:r>
            <a:endParaRPr lang="en-IN" dirty="0"/>
          </a:p>
        </p:txBody>
      </p:sp>
      <p:sp>
        <p:nvSpPr>
          <p:cNvPr id="27" name="Rectangle 26"/>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extLst>
      <p:ext uri="{BB962C8B-B14F-4D97-AF65-F5344CB8AC3E}">
        <p14:creationId xmlns:p14="http://schemas.microsoft.com/office/powerpoint/2010/main" val="407910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8" name="Rectangle 2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4/8/2023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Integration is concerned with integration of individual components, called “units”, to form the entire </a:t>
            </a:r>
            <a:r>
              <a:rPr lang="en-IN" sz="2800" dirty="0" smtClean="0"/>
              <a:t>system/integrated sub system.</a:t>
            </a:r>
            <a:endParaRPr lang="en-IN" sz="2800" dirty="0"/>
          </a:p>
        </p:txBody>
      </p:sp>
      <p:sp>
        <p:nvSpPr>
          <p:cNvPr id="3" name="Title 2"/>
          <p:cNvSpPr>
            <a:spLocks noGrp="1"/>
          </p:cNvSpPr>
          <p:nvPr>
            <p:ph type="title"/>
          </p:nvPr>
        </p:nvSpPr>
        <p:spPr/>
        <p:txBody>
          <a:bodyPr/>
          <a:lstStyle/>
          <a:p>
            <a:r>
              <a:rPr lang="en-IN" dirty="0" smtClean="0"/>
              <a:t>Integration of Software</a:t>
            </a:r>
            <a:endParaRPr lang="en-IN" dirty="0"/>
          </a:p>
        </p:txBody>
      </p:sp>
      <p:grpSp>
        <p:nvGrpSpPr>
          <p:cNvPr id="23" name="Group 22"/>
          <p:cNvGrpSpPr/>
          <p:nvPr/>
        </p:nvGrpSpPr>
        <p:grpSpPr>
          <a:xfrm>
            <a:off x="2339752" y="2924944"/>
            <a:ext cx="3888432" cy="3312368"/>
            <a:chOff x="2339752" y="2708920"/>
            <a:chExt cx="3888432" cy="3528392"/>
          </a:xfrm>
        </p:grpSpPr>
        <p:sp>
          <p:nvSpPr>
            <p:cNvPr id="4" name="Rectangle 3"/>
            <p:cNvSpPr/>
            <p:nvPr/>
          </p:nvSpPr>
          <p:spPr>
            <a:xfrm>
              <a:off x="3707904" y="270892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2339752"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a:t>
              </a:r>
              <a:endParaRPr lang="en-IN" dirty="0"/>
            </a:p>
          </p:txBody>
        </p:sp>
        <p:sp>
          <p:nvSpPr>
            <p:cNvPr id="6" name="Rectangle 5"/>
            <p:cNvSpPr/>
            <p:nvPr/>
          </p:nvSpPr>
          <p:spPr>
            <a:xfrm>
              <a:off x="370790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
              </a:r>
            </a:p>
          </p:txBody>
        </p:sp>
        <p:sp>
          <p:nvSpPr>
            <p:cNvPr id="7" name="Rectangle 6"/>
            <p:cNvSpPr/>
            <p:nvPr/>
          </p:nvSpPr>
          <p:spPr>
            <a:xfrm>
              <a:off x="514806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sp>
          <p:nvSpPr>
            <p:cNvPr id="8" name="Rectangle 7"/>
            <p:cNvSpPr/>
            <p:nvPr/>
          </p:nvSpPr>
          <p:spPr>
            <a:xfrm>
              <a:off x="2339752" y="5515364"/>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t>
              </a:r>
            </a:p>
          </p:txBody>
        </p:sp>
        <p:sp>
          <p:nvSpPr>
            <p:cNvPr id="9" name="Rectangle 8"/>
            <p:cNvSpPr/>
            <p:nvPr/>
          </p:nvSpPr>
          <p:spPr>
            <a:xfrm>
              <a:off x="5148064" y="5517232"/>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t>
              </a:r>
              <a:endParaRPr lang="en-IN" dirty="0"/>
            </a:p>
          </p:txBody>
        </p:sp>
        <p:cxnSp>
          <p:nvCxnSpPr>
            <p:cNvPr id="11" name="Straight Arrow Connector 10"/>
            <p:cNvCxnSpPr>
              <a:stCxn id="4" idx="2"/>
              <a:endCxn id="5" idx="0"/>
            </p:cNvCxnSpPr>
            <p:nvPr/>
          </p:nvCxnSpPr>
          <p:spPr>
            <a:xfrm flipH="1">
              <a:off x="2879812" y="3429000"/>
              <a:ext cx="1368152"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247964" y="3429000"/>
              <a:ext cx="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7" idx="0"/>
            </p:cNvCxnSpPr>
            <p:nvPr/>
          </p:nvCxnSpPr>
          <p:spPr>
            <a:xfrm>
              <a:off x="4247964" y="3429000"/>
              <a:ext cx="144016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8" idx="0"/>
            </p:cNvCxnSpPr>
            <p:nvPr/>
          </p:nvCxnSpPr>
          <p:spPr>
            <a:xfrm>
              <a:off x="2879812" y="4869160"/>
              <a:ext cx="0"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8" idx="0"/>
            </p:cNvCxnSpPr>
            <p:nvPr/>
          </p:nvCxnSpPr>
          <p:spPr>
            <a:xfrm flipH="1">
              <a:off x="2879812" y="4869160"/>
              <a:ext cx="1368152"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9" idx="0"/>
            </p:cNvCxnSpPr>
            <p:nvPr/>
          </p:nvCxnSpPr>
          <p:spPr>
            <a:xfrm>
              <a:off x="4247964" y="4869160"/>
              <a:ext cx="1440160" cy="64807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1529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703469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11.2 : </a:t>
            </a:r>
            <a:r>
              <a:rPr lang="en-IN" dirty="0"/>
              <a:t>Integration Testing – Types &amp; Strategies</a:t>
            </a:r>
          </a:p>
        </p:txBody>
      </p:sp>
    </p:spTree>
    <p:extLst>
      <p:ext uri="{BB962C8B-B14F-4D97-AF65-F5344CB8AC3E}">
        <p14:creationId xmlns:p14="http://schemas.microsoft.com/office/powerpoint/2010/main" val="2582642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Decomposition Based Integration</a:t>
            </a:r>
            <a:endParaRPr lang="en-IN" dirty="0"/>
          </a:p>
        </p:txBody>
      </p:sp>
      <p:sp>
        <p:nvSpPr>
          <p:cNvPr id="4" name="Rounded Rectangle 3"/>
          <p:cNvSpPr/>
          <p:nvPr/>
        </p:nvSpPr>
        <p:spPr>
          <a:xfrm>
            <a:off x="5292080" y="1556792"/>
            <a:ext cx="2808312"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3600" dirty="0" smtClean="0"/>
              <a:t>Top-down</a:t>
            </a:r>
            <a:endParaRPr lang="en-IN" sz="3600" dirty="0"/>
          </a:p>
        </p:txBody>
      </p:sp>
      <p:sp>
        <p:nvSpPr>
          <p:cNvPr id="5" name="Rounded Rectangle 4"/>
          <p:cNvSpPr/>
          <p:nvPr/>
        </p:nvSpPr>
        <p:spPr>
          <a:xfrm>
            <a:off x="5292080" y="2708920"/>
            <a:ext cx="2808312" cy="79208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3600" dirty="0" smtClean="0"/>
              <a:t>Bottom-up</a:t>
            </a:r>
            <a:endParaRPr lang="en-IN" sz="3600" dirty="0"/>
          </a:p>
        </p:txBody>
      </p:sp>
      <p:sp>
        <p:nvSpPr>
          <p:cNvPr id="6" name="Rounded Rectangle 5"/>
          <p:cNvSpPr/>
          <p:nvPr/>
        </p:nvSpPr>
        <p:spPr>
          <a:xfrm>
            <a:off x="5292080" y="3933056"/>
            <a:ext cx="2808312" cy="79208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3600" dirty="0" smtClean="0"/>
              <a:t>Sandwich</a:t>
            </a:r>
            <a:endParaRPr lang="en-IN" sz="3600" dirty="0"/>
          </a:p>
        </p:txBody>
      </p:sp>
      <p:sp>
        <p:nvSpPr>
          <p:cNvPr id="7" name="Rounded Rectangle 6"/>
          <p:cNvSpPr/>
          <p:nvPr/>
        </p:nvSpPr>
        <p:spPr>
          <a:xfrm>
            <a:off x="5292080" y="5157192"/>
            <a:ext cx="2808312" cy="79208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600" dirty="0" smtClean="0"/>
              <a:t>Big-bang</a:t>
            </a:r>
            <a:endParaRPr lang="en-IN" sz="3600" dirty="0"/>
          </a:p>
        </p:txBody>
      </p:sp>
      <p:sp>
        <p:nvSpPr>
          <p:cNvPr id="8" name="Rounded Rectangle 7"/>
          <p:cNvSpPr/>
          <p:nvPr/>
        </p:nvSpPr>
        <p:spPr>
          <a:xfrm>
            <a:off x="611560" y="2420888"/>
            <a:ext cx="3528392" cy="266429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800" dirty="0" smtClean="0"/>
              <a:t>Decomposition Based Integration</a:t>
            </a:r>
            <a:endParaRPr lang="en-IN" sz="2800" dirty="0"/>
          </a:p>
        </p:txBody>
      </p:sp>
      <p:sp>
        <p:nvSpPr>
          <p:cNvPr id="9" name="Left Brace 8"/>
          <p:cNvSpPr/>
          <p:nvPr/>
        </p:nvSpPr>
        <p:spPr>
          <a:xfrm>
            <a:off x="4427984" y="1556792"/>
            <a:ext cx="648072" cy="4392488"/>
          </a:xfrm>
          <a:prstGeom prst="leftBrace">
            <a:avLst>
              <a:gd name="adj1" fmla="val 7888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580418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A system is integrated Top to Bottom</a:t>
            </a:r>
          </a:p>
          <a:p>
            <a:pPr>
              <a:buFont typeface="Arial" panose="020B0604020202020204" pitchFamily="34" charset="0"/>
              <a:buChar char="•"/>
            </a:pPr>
            <a:r>
              <a:rPr lang="en-IN" dirty="0" smtClean="0"/>
              <a:t>Integration Sequence: A B D E C F</a:t>
            </a:r>
            <a:endParaRPr lang="en-IN" dirty="0"/>
          </a:p>
        </p:txBody>
      </p:sp>
      <p:sp>
        <p:nvSpPr>
          <p:cNvPr id="3" name="Title 2"/>
          <p:cNvSpPr>
            <a:spLocks noGrp="1"/>
          </p:cNvSpPr>
          <p:nvPr>
            <p:ph type="title"/>
          </p:nvPr>
        </p:nvSpPr>
        <p:spPr/>
        <p:txBody>
          <a:bodyPr/>
          <a:lstStyle/>
          <a:p>
            <a:r>
              <a:rPr lang="en-IN" dirty="0" smtClean="0"/>
              <a:t>Top Down</a:t>
            </a:r>
            <a:endParaRPr lang="en-IN" dirty="0"/>
          </a:p>
        </p:txBody>
      </p:sp>
      <p:grpSp>
        <p:nvGrpSpPr>
          <p:cNvPr id="17" name="Group 16"/>
          <p:cNvGrpSpPr/>
          <p:nvPr/>
        </p:nvGrpSpPr>
        <p:grpSpPr>
          <a:xfrm>
            <a:off x="566466" y="3212976"/>
            <a:ext cx="2664296" cy="2664296"/>
            <a:chOff x="2339752" y="2708920"/>
            <a:chExt cx="3888432" cy="3528392"/>
          </a:xfrm>
        </p:grpSpPr>
        <p:sp>
          <p:nvSpPr>
            <p:cNvPr id="18" name="Rectangle 17"/>
            <p:cNvSpPr/>
            <p:nvPr/>
          </p:nvSpPr>
          <p:spPr>
            <a:xfrm>
              <a:off x="3707904" y="270892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a:t>
              </a:r>
              <a:endParaRPr lang="en-IN" dirty="0"/>
            </a:p>
          </p:txBody>
        </p:sp>
        <p:sp>
          <p:nvSpPr>
            <p:cNvPr id="19" name="Rectangle 18"/>
            <p:cNvSpPr/>
            <p:nvPr/>
          </p:nvSpPr>
          <p:spPr>
            <a:xfrm>
              <a:off x="2339752"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a:t>
              </a:r>
              <a:endParaRPr lang="en-IN" dirty="0"/>
            </a:p>
          </p:txBody>
        </p:sp>
        <p:sp>
          <p:nvSpPr>
            <p:cNvPr id="20" name="Rectangle 19"/>
            <p:cNvSpPr/>
            <p:nvPr/>
          </p:nvSpPr>
          <p:spPr>
            <a:xfrm>
              <a:off x="370790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
              </a:r>
            </a:p>
          </p:txBody>
        </p:sp>
        <p:sp>
          <p:nvSpPr>
            <p:cNvPr id="21" name="Rectangle 20"/>
            <p:cNvSpPr/>
            <p:nvPr/>
          </p:nvSpPr>
          <p:spPr>
            <a:xfrm>
              <a:off x="514806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sp>
          <p:nvSpPr>
            <p:cNvPr id="22" name="Rectangle 21"/>
            <p:cNvSpPr/>
            <p:nvPr/>
          </p:nvSpPr>
          <p:spPr>
            <a:xfrm>
              <a:off x="2339752" y="5515364"/>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t>
              </a:r>
            </a:p>
          </p:txBody>
        </p:sp>
        <p:sp>
          <p:nvSpPr>
            <p:cNvPr id="23" name="Rectangle 22"/>
            <p:cNvSpPr/>
            <p:nvPr/>
          </p:nvSpPr>
          <p:spPr>
            <a:xfrm>
              <a:off x="5148064" y="5517232"/>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t>
              </a:r>
              <a:endParaRPr lang="en-IN" dirty="0"/>
            </a:p>
          </p:txBody>
        </p:sp>
        <p:cxnSp>
          <p:nvCxnSpPr>
            <p:cNvPr id="24" name="Straight Arrow Connector 23"/>
            <p:cNvCxnSpPr>
              <a:stCxn id="18" idx="2"/>
              <a:endCxn id="19" idx="0"/>
            </p:cNvCxnSpPr>
            <p:nvPr/>
          </p:nvCxnSpPr>
          <p:spPr>
            <a:xfrm flipH="1">
              <a:off x="2879812" y="3429000"/>
              <a:ext cx="1368152"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20" idx="0"/>
            </p:cNvCxnSpPr>
            <p:nvPr/>
          </p:nvCxnSpPr>
          <p:spPr>
            <a:xfrm>
              <a:off x="4247964" y="3429000"/>
              <a:ext cx="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2"/>
              <a:endCxn id="21" idx="0"/>
            </p:cNvCxnSpPr>
            <p:nvPr/>
          </p:nvCxnSpPr>
          <p:spPr>
            <a:xfrm>
              <a:off x="4247964" y="3429000"/>
              <a:ext cx="144016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2" idx="0"/>
            </p:cNvCxnSpPr>
            <p:nvPr/>
          </p:nvCxnSpPr>
          <p:spPr>
            <a:xfrm>
              <a:off x="2879812" y="4869160"/>
              <a:ext cx="0"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2"/>
              <a:endCxn id="22" idx="0"/>
            </p:cNvCxnSpPr>
            <p:nvPr/>
          </p:nvCxnSpPr>
          <p:spPr>
            <a:xfrm flipH="1">
              <a:off x="2879812" y="4869160"/>
              <a:ext cx="1368152"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a:endCxn id="23" idx="0"/>
            </p:cNvCxnSpPr>
            <p:nvPr/>
          </p:nvCxnSpPr>
          <p:spPr>
            <a:xfrm>
              <a:off x="4247964" y="4869160"/>
              <a:ext cx="1440160" cy="64807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5724128" y="4657515"/>
            <a:ext cx="1224136" cy="543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Stub A</a:t>
            </a:r>
            <a:endParaRPr lang="en-IN" dirty="0"/>
          </a:p>
        </p:txBody>
      </p:sp>
      <p:sp>
        <p:nvSpPr>
          <p:cNvPr id="31" name="Rectangle 30"/>
          <p:cNvSpPr/>
          <p:nvPr/>
        </p:nvSpPr>
        <p:spPr>
          <a:xfrm>
            <a:off x="5966155" y="3499687"/>
            <a:ext cx="740082" cy="543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a:t>
            </a:r>
          </a:p>
        </p:txBody>
      </p:sp>
      <p:cxnSp>
        <p:nvCxnSpPr>
          <p:cNvPr id="32" name="Straight Arrow Connector 31"/>
          <p:cNvCxnSpPr>
            <a:stCxn id="31" idx="2"/>
            <a:endCxn id="30" idx="0"/>
          </p:cNvCxnSpPr>
          <p:nvPr/>
        </p:nvCxnSpPr>
        <p:spPr>
          <a:xfrm>
            <a:off x="6336196" y="4043421"/>
            <a:ext cx="0" cy="61409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27984" y="5605405"/>
            <a:ext cx="4464496" cy="646331"/>
          </a:xfrm>
          <a:prstGeom prst="rect">
            <a:avLst/>
          </a:prstGeom>
          <a:noFill/>
        </p:spPr>
        <p:txBody>
          <a:bodyPr wrap="square" rtlCol="0">
            <a:spAutoFit/>
          </a:bodyPr>
          <a:lstStyle/>
          <a:p>
            <a:pPr algn="ctr"/>
            <a:r>
              <a:rPr lang="en-IN" b="1" dirty="0" smtClean="0">
                <a:latin typeface="Arial" panose="020B0604020202020204" pitchFamily="34" charset="0"/>
                <a:cs typeface="Arial" panose="020B0604020202020204" pitchFamily="34" charset="0"/>
              </a:rPr>
              <a:t>A stub is a component that is used to simulate the system</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8569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A system is integrated Bottom to Top</a:t>
            </a:r>
          </a:p>
          <a:p>
            <a:pPr>
              <a:buFont typeface="Arial" panose="020B0604020202020204" pitchFamily="34" charset="0"/>
              <a:buChar char="•"/>
            </a:pPr>
            <a:r>
              <a:rPr lang="en-IN" dirty="0" smtClean="0"/>
              <a:t>Bottom Units: C, D and F</a:t>
            </a:r>
          </a:p>
          <a:p>
            <a:pPr>
              <a:buFont typeface="Arial" panose="020B0604020202020204" pitchFamily="34" charset="0"/>
              <a:buChar char="•"/>
            </a:pPr>
            <a:r>
              <a:rPr lang="en-IN" dirty="0" smtClean="0"/>
              <a:t>Integration Sequence: C D F B E A</a:t>
            </a:r>
            <a:endParaRPr lang="en-IN" dirty="0"/>
          </a:p>
        </p:txBody>
      </p:sp>
      <p:sp>
        <p:nvSpPr>
          <p:cNvPr id="3" name="Title 2"/>
          <p:cNvSpPr>
            <a:spLocks noGrp="1"/>
          </p:cNvSpPr>
          <p:nvPr>
            <p:ph type="title"/>
          </p:nvPr>
        </p:nvSpPr>
        <p:spPr/>
        <p:txBody>
          <a:bodyPr/>
          <a:lstStyle/>
          <a:p>
            <a:r>
              <a:rPr lang="en-IN" dirty="0" smtClean="0"/>
              <a:t>Bottom Up</a:t>
            </a:r>
            <a:endParaRPr lang="en-IN" dirty="0"/>
          </a:p>
        </p:txBody>
      </p:sp>
      <p:grpSp>
        <p:nvGrpSpPr>
          <p:cNvPr id="17" name="Group 16"/>
          <p:cNvGrpSpPr/>
          <p:nvPr/>
        </p:nvGrpSpPr>
        <p:grpSpPr>
          <a:xfrm>
            <a:off x="566466" y="3212976"/>
            <a:ext cx="2664296" cy="2664296"/>
            <a:chOff x="2339752" y="2708920"/>
            <a:chExt cx="3888432" cy="3528392"/>
          </a:xfrm>
        </p:grpSpPr>
        <p:sp>
          <p:nvSpPr>
            <p:cNvPr id="18" name="Rectangle 17"/>
            <p:cNvSpPr/>
            <p:nvPr/>
          </p:nvSpPr>
          <p:spPr>
            <a:xfrm>
              <a:off x="3707904" y="270892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a:t>
              </a:r>
              <a:endParaRPr lang="en-IN" dirty="0"/>
            </a:p>
          </p:txBody>
        </p:sp>
        <p:sp>
          <p:nvSpPr>
            <p:cNvPr id="19" name="Rectangle 18"/>
            <p:cNvSpPr/>
            <p:nvPr/>
          </p:nvSpPr>
          <p:spPr>
            <a:xfrm>
              <a:off x="2339752"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a:t>
              </a:r>
              <a:endParaRPr lang="en-IN" dirty="0"/>
            </a:p>
          </p:txBody>
        </p:sp>
        <p:sp>
          <p:nvSpPr>
            <p:cNvPr id="20" name="Rectangle 19"/>
            <p:cNvSpPr/>
            <p:nvPr/>
          </p:nvSpPr>
          <p:spPr>
            <a:xfrm>
              <a:off x="370790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
              </a:r>
            </a:p>
          </p:txBody>
        </p:sp>
        <p:sp>
          <p:nvSpPr>
            <p:cNvPr id="21" name="Rectangle 20"/>
            <p:cNvSpPr/>
            <p:nvPr/>
          </p:nvSpPr>
          <p:spPr>
            <a:xfrm>
              <a:off x="514806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sp>
          <p:nvSpPr>
            <p:cNvPr id="22" name="Rectangle 21"/>
            <p:cNvSpPr/>
            <p:nvPr/>
          </p:nvSpPr>
          <p:spPr>
            <a:xfrm>
              <a:off x="2339752" y="5515364"/>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t>
              </a:r>
            </a:p>
          </p:txBody>
        </p:sp>
        <p:sp>
          <p:nvSpPr>
            <p:cNvPr id="23" name="Rectangle 22"/>
            <p:cNvSpPr/>
            <p:nvPr/>
          </p:nvSpPr>
          <p:spPr>
            <a:xfrm>
              <a:off x="5148064" y="5517232"/>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t>
              </a:r>
              <a:endParaRPr lang="en-IN" dirty="0"/>
            </a:p>
          </p:txBody>
        </p:sp>
        <p:cxnSp>
          <p:nvCxnSpPr>
            <p:cNvPr id="24" name="Straight Arrow Connector 23"/>
            <p:cNvCxnSpPr>
              <a:stCxn id="18" idx="2"/>
              <a:endCxn id="19" idx="0"/>
            </p:cNvCxnSpPr>
            <p:nvPr/>
          </p:nvCxnSpPr>
          <p:spPr>
            <a:xfrm flipH="1">
              <a:off x="2879812" y="3429000"/>
              <a:ext cx="1368152"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20" idx="0"/>
            </p:cNvCxnSpPr>
            <p:nvPr/>
          </p:nvCxnSpPr>
          <p:spPr>
            <a:xfrm>
              <a:off x="4247964" y="3429000"/>
              <a:ext cx="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2"/>
              <a:endCxn id="21" idx="0"/>
            </p:cNvCxnSpPr>
            <p:nvPr/>
          </p:nvCxnSpPr>
          <p:spPr>
            <a:xfrm>
              <a:off x="4247964" y="3429000"/>
              <a:ext cx="144016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2" idx="0"/>
            </p:cNvCxnSpPr>
            <p:nvPr/>
          </p:nvCxnSpPr>
          <p:spPr>
            <a:xfrm>
              <a:off x="2879812" y="4869160"/>
              <a:ext cx="0"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2"/>
              <a:endCxn id="22" idx="0"/>
            </p:cNvCxnSpPr>
            <p:nvPr/>
          </p:nvCxnSpPr>
          <p:spPr>
            <a:xfrm flipH="1">
              <a:off x="2879812" y="4869160"/>
              <a:ext cx="1368152"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a:endCxn id="23" idx="0"/>
            </p:cNvCxnSpPr>
            <p:nvPr/>
          </p:nvCxnSpPr>
          <p:spPr>
            <a:xfrm>
              <a:off x="4247964" y="4869160"/>
              <a:ext cx="1440160" cy="64807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5220072" y="3854587"/>
            <a:ext cx="2232248" cy="543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Test Driver</a:t>
            </a:r>
            <a:endParaRPr lang="en-IN" dirty="0"/>
          </a:p>
        </p:txBody>
      </p:sp>
      <p:sp>
        <p:nvSpPr>
          <p:cNvPr id="31" name="Rectangle 30"/>
          <p:cNvSpPr/>
          <p:nvPr/>
        </p:nvSpPr>
        <p:spPr>
          <a:xfrm>
            <a:off x="5992158" y="4901490"/>
            <a:ext cx="740082" cy="543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t>
            </a:r>
          </a:p>
        </p:txBody>
      </p:sp>
      <p:cxnSp>
        <p:nvCxnSpPr>
          <p:cNvPr id="32" name="Straight Arrow Connector 31"/>
          <p:cNvCxnSpPr/>
          <p:nvPr/>
        </p:nvCxnSpPr>
        <p:spPr>
          <a:xfrm>
            <a:off x="6353048" y="4413540"/>
            <a:ext cx="0" cy="48795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427984" y="5605405"/>
            <a:ext cx="4464496" cy="646331"/>
          </a:xfrm>
          <a:prstGeom prst="rect">
            <a:avLst/>
          </a:prstGeom>
          <a:noFill/>
        </p:spPr>
        <p:txBody>
          <a:bodyPr wrap="square" rtlCol="0">
            <a:spAutoFit/>
          </a:bodyPr>
          <a:lstStyle/>
          <a:p>
            <a:pPr algn="ctr"/>
            <a:r>
              <a:rPr lang="en-IN" b="1" dirty="0" smtClean="0">
                <a:latin typeface="Arial" panose="020B0604020202020204" pitchFamily="34" charset="0"/>
                <a:cs typeface="Arial" panose="020B0604020202020204" pitchFamily="34" charset="0"/>
              </a:rPr>
              <a:t>A test driver is used to test (execute) the unit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607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Combination of BU and TD</a:t>
            </a:r>
          </a:p>
        </p:txBody>
      </p:sp>
      <p:sp>
        <p:nvSpPr>
          <p:cNvPr id="3" name="Title 2"/>
          <p:cNvSpPr>
            <a:spLocks noGrp="1"/>
          </p:cNvSpPr>
          <p:nvPr>
            <p:ph type="title"/>
          </p:nvPr>
        </p:nvSpPr>
        <p:spPr/>
        <p:txBody>
          <a:bodyPr/>
          <a:lstStyle/>
          <a:p>
            <a:r>
              <a:rPr lang="en-IN" dirty="0" smtClean="0"/>
              <a:t>Sandwich</a:t>
            </a:r>
            <a:endParaRPr lang="en-IN" dirty="0"/>
          </a:p>
        </p:txBody>
      </p:sp>
      <p:grpSp>
        <p:nvGrpSpPr>
          <p:cNvPr id="17" name="Group 16"/>
          <p:cNvGrpSpPr/>
          <p:nvPr/>
        </p:nvGrpSpPr>
        <p:grpSpPr>
          <a:xfrm>
            <a:off x="3275856" y="2636912"/>
            <a:ext cx="2664296" cy="2664296"/>
            <a:chOff x="2339752" y="2708920"/>
            <a:chExt cx="3888432" cy="3528392"/>
          </a:xfrm>
        </p:grpSpPr>
        <p:sp>
          <p:nvSpPr>
            <p:cNvPr id="18" name="Rectangle 17"/>
            <p:cNvSpPr/>
            <p:nvPr/>
          </p:nvSpPr>
          <p:spPr>
            <a:xfrm>
              <a:off x="3707904" y="270892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a:t>
              </a:r>
              <a:endParaRPr lang="en-IN" dirty="0"/>
            </a:p>
          </p:txBody>
        </p:sp>
        <p:sp>
          <p:nvSpPr>
            <p:cNvPr id="19" name="Rectangle 18"/>
            <p:cNvSpPr/>
            <p:nvPr/>
          </p:nvSpPr>
          <p:spPr>
            <a:xfrm>
              <a:off x="2339752"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a:t>
              </a:r>
              <a:endParaRPr lang="en-IN" dirty="0"/>
            </a:p>
          </p:txBody>
        </p:sp>
        <p:sp>
          <p:nvSpPr>
            <p:cNvPr id="20" name="Rectangle 19"/>
            <p:cNvSpPr/>
            <p:nvPr/>
          </p:nvSpPr>
          <p:spPr>
            <a:xfrm>
              <a:off x="370790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
              </a:r>
            </a:p>
          </p:txBody>
        </p:sp>
        <p:sp>
          <p:nvSpPr>
            <p:cNvPr id="21" name="Rectangle 20"/>
            <p:cNvSpPr/>
            <p:nvPr/>
          </p:nvSpPr>
          <p:spPr>
            <a:xfrm>
              <a:off x="514806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sp>
          <p:nvSpPr>
            <p:cNvPr id="22" name="Rectangle 21"/>
            <p:cNvSpPr/>
            <p:nvPr/>
          </p:nvSpPr>
          <p:spPr>
            <a:xfrm>
              <a:off x="2339752" y="5515364"/>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t>
              </a:r>
            </a:p>
          </p:txBody>
        </p:sp>
        <p:sp>
          <p:nvSpPr>
            <p:cNvPr id="23" name="Rectangle 22"/>
            <p:cNvSpPr/>
            <p:nvPr/>
          </p:nvSpPr>
          <p:spPr>
            <a:xfrm>
              <a:off x="5148064" y="5517232"/>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t>
              </a:r>
              <a:endParaRPr lang="en-IN" dirty="0"/>
            </a:p>
          </p:txBody>
        </p:sp>
        <p:cxnSp>
          <p:nvCxnSpPr>
            <p:cNvPr id="24" name="Straight Arrow Connector 23"/>
            <p:cNvCxnSpPr>
              <a:stCxn id="18" idx="2"/>
              <a:endCxn id="19" idx="0"/>
            </p:cNvCxnSpPr>
            <p:nvPr/>
          </p:nvCxnSpPr>
          <p:spPr>
            <a:xfrm flipH="1">
              <a:off x="2879812" y="3429000"/>
              <a:ext cx="1368152"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20" idx="0"/>
            </p:cNvCxnSpPr>
            <p:nvPr/>
          </p:nvCxnSpPr>
          <p:spPr>
            <a:xfrm>
              <a:off x="4247964" y="3429000"/>
              <a:ext cx="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2"/>
              <a:endCxn id="21" idx="0"/>
            </p:cNvCxnSpPr>
            <p:nvPr/>
          </p:nvCxnSpPr>
          <p:spPr>
            <a:xfrm>
              <a:off x="4247964" y="3429000"/>
              <a:ext cx="144016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2" idx="0"/>
            </p:cNvCxnSpPr>
            <p:nvPr/>
          </p:nvCxnSpPr>
          <p:spPr>
            <a:xfrm>
              <a:off x="2879812" y="4869160"/>
              <a:ext cx="0"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2"/>
              <a:endCxn id="22" idx="0"/>
            </p:cNvCxnSpPr>
            <p:nvPr/>
          </p:nvCxnSpPr>
          <p:spPr>
            <a:xfrm flipH="1">
              <a:off x="2879812" y="4869160"/>
              <a:ext cx="1368152"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a:endCxn id="23" idx="0"/>
            </p:cNvCxnSpPr>
            <p:nvPr/>
          </p:nvCxnSpPr>
          <p:spPr>
            <a:xfrm>
              <a:off x="4247964" y="4869160"/>
              <a:ext cx="1440160" cy="64807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5416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panose="020B0604020202020204" pitchFamily="34" charset="0"/>
              <a:buChar char="•"/>
            </a:pPr>
            <a:r>
              <a:rPr lang="en-IN" sz="3200" dirty="0" smtClean="0"/>
              <a:t>Each unit is implemented (and separately tested)</a:t>
            </a:r>
          </a:p>
          <a:p>
            <a:pPr marL="457200" indent="-457200">
              <a:buFont typeface="Arial" panose="020B0604020202020204" pitchFamily="34" charset="0"/>
              <a:buChar char="•"/>
            </a:pPr>
            <a:r>
              <a:rPr lang="en-IN" sz="3200" dirty="0" smtClean="0"/>
              <a:t>Integrate all units together to form the entire system</a:t>
            </a:r>
          </a:p>
          <a:p>
            <a:pPr marL="457200" indent="-457200">
              <a:buFont typeface="Arial" panose="020B0604020202020204" pitchFamily="34" charset="0"/>
              <a:buChar char="•"/>
            </a:pPr>
            <a:r>
              <a:rPr lang="en-IN" sz="3200" dirty="0" smtClean="0"/>
              <a:t>Test the entire(integrated) system</a:t>
            </a:r>
            <a:endParaRPr lang="en-IN" sz="3200" dirty="0"/>
          </a:p>
        </p:txBody>
      </p:sp>
      <p:sp>
        <p:nvSpPr>
          <p:cNvPr id="3" name="Title 2"/>
          <p:cNvSpPr>
            <a:spLocks noGrp="1"/>
          </p:cNvSpPr>
          <p:nvPr>
            <p:ph type="title"/>
          </p:nvPr>
        </p:nvSpPr>
        <p:spPr/>
        <p:txBody>
          <a:bodyPr/>
          <a:lstStyle/>
          <a:p>
            <a:r>
              <a:rPr lang="en-IN" dirty="0" smtClean="0"/>
              <a:t>Big Bang</a:t>
            </a:r>
            <a:endParaRPr lang="en-IN" dirty="0"/>
          </a:p>
        </p:txBody>
      </p:sp>
    </p:spTree>
    <p:extLst>
      <p:ext uri="{BB962C8B-B14F-4D97-AF65-F5344CB8AC3E}">
        <p14:creationId xmlns:p14="http://schemas.microsoft.com/office/powerpoint/2010/main" val="2367167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 typeface="Arial" panose="020B0604020202020204" pitchFamily="34" charset="0"/>
              <a:buChar char="•"/>
            </a:pPr>
            <a:r>
              <a:rPr lang="en-IN" dirty="0" smtClean="0"/>
              <a:t>Need of Drivers</a:t>
            </a:r>
          </a:p>
          <a:p>
            <a:pPr>
              <a:buFont typeface="Arial" panose="020B0604020202020204" pitchFamily="34" charset="0"/>
              <a:buChar char="•"/>
            </a:pPr>
            <a:r>
              <a:rPr lang="en-IN" dirty="0" smtClean="0"/>
              <a:t>Need of Stubs</a:t>
            </a:r>
          </a:p>
          <a:p>
            <a:pPr>
              <a:buFont typeface="Arial" panose="020B0604020202020204" pitchFamily="34" charset="0"/>
              <a:buChar char="•"/>
            </a:pPr>
            <a:r>
              <a:rPr lang="en-IN" dirty="0" smtClean="0"/>
              <a:t>Number of Integration Cycles/Sessions</a:t>
            </a:r>
          </a:p>
          <a:p>
            <a:pPr lvl="2"/>
            <a:r>
              <a:rPr lang="en-IN" dirty="0" smtClean="0"/>
              <a:t>Sessions = nodes – leaves + edges</a:t>
            </a:r>
          </a:p>
          <a:p>
            <a:pPr lvl="2"/>
            <a:r>
              <a:rPr lang="en-IN" dirty="0" smtClean="0"/>
              <a:t>Number of stubs or drivers required</a:t>
            </a:r>
          </a:p>
          <a:p>
            <a:pPr>
              <a:buFont typeface="Arial" panose="020B0604020202020204" pitchFamily="34" charset="0"/>
              <a:buChar char="•"/>
            </a:pPr>
            <a:r>
              <a:rPr lang="en-IN" dirty="0" smtClean="0"/>
              <a:t>Number of integration test cases and their runs</a:t>
            </a:r>
          </a:p>
          <a:p>
            <a:pPr>
              <a:buFont typeface="Arial" panose="020B0604020202020204" pitchFamily="34" charset="0"/>
              <a:buChar char="•"/>
            </a:pPr>
            <a:r>
              <a:rPr lang="en-IN" dirty="0" smtClean="0"/>
              <a:t>Detection of defects</a:t>
            </a:r>
          </a:p>
          <a:p>
            <a:pPr lvl="2"/>
            <a:r>
              <a:rPr lang="en-IN" dirty="0" smtClean="0"/>
              <a:t>Early</a:t>
            </a:r>
          </a:p>
          <a:p>
            <a:pPr lvl="2"/>
            <a:r>
              <a:rPr lang="en-IN" dirty="0" smtClean="0"/>
              <a:t>Separation of defective module/component</a:t>
            </a:r>
            <a:endParaRPr lang="en-IN" dirty="0"/>
          </a:p>
        </p:txBody>
      </p:sp>
      <p:sp>
        <p:nvSpPr>
          <p:cNvPr id="3" name="Title 2"/>
          <p:cNvSpPr>
            <a:spLocks noGrp="1"/>
          </p:cNvSpPr>
          <p:nvPr>
            <p:ph type="title"/>
          </p:nvPr>
        </p:nvSpPr>
        <p:spPr/>
        <p:txBody>
          <a:bodyPr/>
          <a:lstStyle/>
          <a:p>
            <a:r>
              <a:rPr lang="en-IN" dirty="0" smtClean="0"/>
              <a:t>Pros and Cons</a:t>
            </a:r>
            <a:endParaRPr lang="en-IN" dirty="0"/>
          </a:p>
        </p:txBody>
      </p:sp>
      <p:sp>
        <p:nvSpPr>
          <p:cNvPr id="4" name="Rounded Rectangle 3"/>
          <p:cNvSpPr/>
          <p:nvPr/>
        </p:nvSpPr>
        <p:spPr>
          <a:xfrm>
            <a:off x="395536" y="5682952"/>
            <a:ext cx="8424936" cy="9144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800" dirty="0" smtClean="0">
                <a:latin typeface="Arial" panose="020B0604020202020204" pitchFamily="34" charset="0"/>
                <a:cs typeface="Arial" panose="020B0604020202020204" pitchFamily="34" charset="0"/>
              </a:rPr>
              <a:t>Management driven processes versus engineering and development driven process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125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04800" y="1493838"/>
          <a:ext cx="8229600" cy="3718560"/>
        </p:xfrm>
        <a:graphic>
          <a:graphicData uri="http://schemas.openxmlformats.org/drawingml/2006/table">
            <a:tbl>
              <a:tblPr firstRow="1" bandRow="1">
                <a:tableStyleId>{5C22544A-7EE6-4342-B048-85BDC9FD1C3A}</a:tableStyleId>
              </a:tblPr>
              <a:tblGrid>
                <a:gridCol w="3259088">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298104">
                  <a:extLst>
                    <a:ext uri="{9D8B030D-6E8A-4147-A177-3AD203B41FA5}">
                      <a16:colId xmlns:a16="http://schemas.microsoft.com/office/drawing/2014/main" val="20004"/>
                    </a:ext>
                  </a:extLst>
                </a:gridCol>
              </a:tblGrid>
              <a:tr h="370840">
                <a:tc>
                  <a:txBody>
                    <a:bodyPr/>
                    <a:lstStyle/>
                    <a:p>
                      <a:pPr algn="ctr"/>
                      <a:r>
                        <a:rPr lang="en-IN" sz="4000" b="1" dirty="0" smtClean="0"/>
                        <a:t>Category</a:t>
                      </a:r>
                      <a:endParaRPr lang="en-IN" sz="4000" b="1" dirty="0"/>
                    </a:p>
                  </a:txBody>
                  <a:tcPr/>
                </a:tc>
                <a:tc>
                  <a:txBody>
                    <a:bodyPr/>
                    <a:lstStyle/>
                    <a:p>
                      <a:pPr algn="ctr"/>
                      <a:r>
                        <a:rPr lang="en-IN" sz="4000" b="1" dirty="0" smtClean="0"/>
                        <a:t>BU</a:t>
                      </a:r>
                      <a:endParaRPr lang="en-IN" sz="4000" b="1" dirty="0"/>
                    </a:p>
                  </a:txBody>
                  <a:tcPr/>
                </a:tc>
                <a:tc>
                  <a:txBody>
                    <a:bodyPr/>
                    <a:lstStyle/>
                    <a:p>
                      <a:pPr algn="ctr"/>
                      <a:r>
                        <a:rPr lang="en-IN" sz="4000" b="1" dirty="0" smtClean="0"/>
                        <a:t>TD</a:t>
                      </a:r>
                      <a:endParaRPr lang="en-IN" sz="4000" b="1" dirty="0"/>
                    </a:p>
                  </a:txBody>
                  <a:tcPr/>
                </a:tc>
                <a:tc>
                  <a:txBody>
                    <a:bodyPr/>
                    <a:lstStyle/>
                    <a:p>
                      <a:pPr algn="ctr"/>
                      <a:r>
                        <a:rPr lang="en-IN" sz="4000" b="1" dirty="0" smtClean="0"/>
                        <a:t>BB</a:t>
                      </a:r>
                      <a:endParaRPr lang="en-IN" sz="4000" b="1" dirty="0"/>
                    </a:p>
                  </a:txBody>
                  <a:tcPr/>
                </a:tc>
                <a:tc>
                  <a:txBody>
                    <a:bodyPr/>
                    <a:lstStyle/>
                    <a:p>
                      <a:pPr algn="ctr"/>
                      <a:r>
                        <a:rPr lang="en-IN" sz="4000" b="1" dirty="0" smtClean="0"/>
                        <a:t>S</a:t>
                      </a:r>
                      <a:endParaRPr lang="en-IN" sz="4000" b="1" dirty="0"/>
                    </a:p>
                  </a:txBody>
                  <a:tcPr/>
                </a:tc>
                <a:extLst>
                  <a:ext uri="{0D108BD9-81ED-4DB2-BD59-A6C34878D82A}">
                    <a16:rowId xmlns:a16="http://schemas.microsoft.com/office/drawing/2014/main" val="10000"/>
                  </a:ext>
                </a:extLst>
              </a:tr>
              <a:tr h="370840">
                <a:tc>
                  <a:txBody>
                    <a:bodyPr/>
                    <a:lstStyle/>
                    <a:p>
                      <a:r>
                        <a:rPr lang="en-IN" sz="2400" b="1" dirty="0" smtClean="0"/>
                        <a:t>Drivers</a:t>
                      </a:r>
                      <a:endParaRPr lang="en-IN" sz="2400" b="1" dirty="0"/>
                    </a:p>
                  </a:txBody>
                  <a:tcPr/>
                </a:tc>
                <a:tc>
                  <a:txBody>
                    <a:bodyPr/>
                    <a:lstStyle/>
                    <a:p>
                      <a:pPr algn="ctr"/>
                      <a:r>
                        <a:rPr lang="en-IN" sz="2400" b="1" dirty="0" smtClean="0"/>
                        <a:t>Yes</a:t>
                      </a:r>
                      <a:endParaRPr lang="en-IN" sz="2400" b="1" dirty="0"/>
                    </a:p>
                  </a:txBody>
                  <a:tcPr/>
                </a:tc>
                <a:tc>
                  <a:txBody>
                    <a:bodyPr/>
                    <a:lstStyle/>
                    <a:p>
                      <a:pPr algn="ctr"/>
                      <a:r>
                        <a:rPr lang="en-IN" sz="2400" b="1" dirty="0" smtClean="0"/>
                        <a:t>No</a:t>
                      </a:r>
                      <a:endParaRPr lang="en-IN" sz="2400" b="1" dirty="0"/>
                    </a:p>
                  </a:txBody>
                  <a:tcPr/>
                </a:tc>
                <a:tc>
                  <a:txBody>
                    <a:bodyPr/>
                    <a:lstStyle/>
                    <a:p>
                      <a:pPr algn="ctr"/>
                      <a:r>
                        <a:rPr lang="en-IN" sz="2400" b="1" dirty="0" smtClean="0"/>
                        <a:t>No</a:t>
                      </a:r>
                      <a:endParaRPr lang="en-IN" sz="2400" b="1" dirty="0"/>
                    </a:p>
                  </a:txBody>
                  <a:tcPr/>
                </a:tc>
                <a:tc>
                  <a:txBody>
                    <a:bodyPr/>
                    <a:lstStyle/>
                    <a:p>
                      <a:pPr algn="ctr"/>
                      <a:r>
                        <a:rPr lang="en-IN" sz="2400" b="1" dirty="0" smtClean="0"/>
                        <a:t>In-part</a:t>
                      </a:r>
                      <a:endParaRPr lang="en-IN" sz="2400" b="1" dirty="0"/>
                    </a:p>
                  </a:txBody>
                  <a:tcPr/>
                </a:tc>
                <a:extLst>
                  <a:ext uri="{0D108BD9-81ED-4DB2-BD59-A6C34878D82A}">
                    <a16:rowId xmlns:a16="http://schemas.microsoft.com/office/drawing/2014/main" val="10001"/>
                  </a:ext>
                </a:extLst>
              </a:tr>
              <a:tr h="370840">
                <a:tc>
                  <a:txBody>
                    <a:bodyPr/>
                    <a:lstStyle/>
                    <a:p>
                      <a:r>
                        <a:rPr lang="en-IN" sz="2400" b="1" dirty="0" smtClean="0"/>
                        <a:t>Stubs</a:t>
                      </a:r>
                      <a:endParaRPr lang="en-IN" sz="2400" b="1" dirty="0"/>
                    </a:p>
                  </a:txBody>
                  <a:tcPr/>
                </a:tc>
                <a:tc>
                  <a:txBody>
                    <a:bodyPr/>
                    <a:lstStyle/>
                    <a:p>
                      <a:pPr algn="ctr"/>
                      <a:r>
                        <a:rPr lang="en-IN" sz="2400" b="1" dirty="0" smtClean="0"/>
                        <a:t>No</a:t>
                      </a:r>
                      <a:endParaRPr lang="en-IN" sz="2400" b="1" dirty="0"/>
                    </a:p>
                  </a:txBody>
                  <a:tcPr/>
                </a:tc>
                <a:tc>
                  <a:txBody>
                    <a:bodyPr/>
                    <a:lstStyle/>
                    <a:p>
                      <a:pPr algn="ctr"/>
                      <a:r>
                        <a:rPr lang="en-IN" sz="2400" b="1" dirty="0" smtClean="0"/>
                        <a:t>Yes</a:t>
                      </a:r>
                      <a:endParaRPr lang="en-IN" sz="2400" b="1" dirty="0"/>
                    </a:p>
                  </a:txBody>
                  <a:tcPr/>
                </a:tc>
                <a:tc>
                  <a:txBody>
                    <a:bodyPr/>
                    <a:lstStyle/>
                    <a:p>
                      <a:pPr algn="ctr"/>
                      <a:r>
                        <a:rPr lang="en-IN" sz="2400" b="1" dirty="0" smtClean="0"/>
                        <a:t>No</a:t>
                      </a:r>
                      <a:endParaRPr lang="en-IN" sz="2400" b="1" dirty="0"/>
                    </a:p>
                  </a:txBody>
                  <a:tcPr/>
                </a:tc>
                <a:tc>
                  <a:txBody>
                    <a:bodyPr/>
                    <a:lstStyle/>
                    <a:p>
                      <a:pPr algn="ctr"/>
                      <a:r>
                        <a:rPr lang="en-IN" sz="2400" b="1" dirty="0" smtClean="0"/>
                        <a:t>In-part</a:t>
                      </a:r>
                      <a:endParaRPr lang="en-IN" sz="2400" b="1" dirty="0"/>
                    </a:p>
                  </a:txBody>
                  <a:tcPr/>
                </a:tc>
                <a:extLst>
                  <a:ext uri="{0D108BD9-81ED-4DB2-BD59-A6C34878D82A}">
                    <a16:rowId xmlns:a16="http://schemas.microsoft.com/office/drawing/2014/main" val="10002"/>
                  </a:ext>
                </a:extLst>
              </a:tr>
              <a:tr h="370840">
                <a:tc>
                  <a:txBody>
                    <a:bodyPr/>
                    <a:lstStyle/>
                    <a:p>
                      <a:r>
                        <a:rPr lang="en-IN" sz="2400" b="1" dirty="0" smtClean="0"/>
                        <a:t>Early Working version of the system</a:t>
                      </a:r>
                      <a:endParaRPr lang="en-IN" sz="2400" b="1" dirty="0"/>
                    </a:p>
                  </a:txBody>
                  <a:tcPr/>
                </a:tc>
                <a:tc>
                  <a:txBody>
                    <a:bodyPr/>
                    <a:lstStyle/>
                    <a:p>
                      <a:pPr algn="ctr"/>
                      <a:r>
                        <a:rPr lang="en-IN" sz="2400" b="1" dirty="0" smtClean="0"/>
                        <a:t>Late</a:t>
                      </a:r>
                      <a:endParaRPr lang="en-IN" sz="2400" b="1" dirty="0"/>
                    </a:p>
                  </a:txBody>
                  <a:tcPr/>
                </a:tc>
                <a:tc>
                  <a:txBody>
                    <a:bodyPr/>
                    <a:lstStyle/>
                    <a:p>
                      <a:pPr algn="ctr"/>
                      <a:r>
                        <a:rPr lang="en-IN" sz="2400" b="1" dirty="0" smtClean="0"/>
                        <a:t>Early</a:t>
                      </a:r>
                      <a:endParaRPr lang="en-IN" sz="2400" b="1" dirty="0"/>
                    </a:p>
                  </a:txBody>
                  <a:tcPr/>
                </a:tc>
                <a:tc>
                  <a:txBody>
                    <a:bodyPr/>
                    <a:lstStyle/>
                    <a:p>
                      <a:pPr algn="ctr"/>
                      <a:r>
                        <a:rPr lang="en-IN" sz="2400" b="1" dirty="0" smtClean="0"/>
                        <a:t>Late</a:t>
                      </a:r>
                      <a:endParaRPr lang="en-IN" sz="2400" b="1" dirty="0"/>
                    </a:p>
                  </a:txBody>
                  <a:tcPr/>
                </a:tc>
                <a:tc>
                  <a:txBody>
                    <a:bodyPr/>
                    <a:lstStyle/>
                    <a:p>
                      <a:pPr algn="ctr"/>
                      <a:r>
                        <a:rPr lang="en-IN" sz="2400" b="1" dirty="0" smtClean="0"/>
                        <a:t>Early</a:t>
                      </a:r>
                      <a:endParaRPr lang="en-IN" sz="2400" b="1" dirty="0"/>
                    </a:p>
                  </a:txBody>
                  <a:tcPr/>
                </a:tc>
                <a:extLst>
                  <a:ext uri="{0D108BD9-81ED-4DB2-BD59-A6C34878D82A}">
                    <a16:rowId xmlns:a16="http://schemas.microsoft.com/office/drawing/2014/main" val="10003"/>
                  </a:ext>
                </a:extLst>
              </a:tr>
              <a:tr h="370840">
                <a:tc>
                  <a:txBody>
                    <a:bodyPr/>
                    <a:lstStyle/>
                    <a:p>
                      <a:r>
                        <a:rPr lang="en-IN" sz="2400" b="1" dirty="0" smtClean="0"/>
                        <a:t>Early detection of interface errors</a:t>
                      </a:r>
                      <a:endParaRPr lang="en-IN" sz="2400" b="1" dirty="0"/>
                    </a:p>
                  </a:txBody>
                  <a:tcPr/>
                </a:tc>
                <a:tc>
                  <a:txBody>
                    <a:bodyPr/>
                    <a:lstStyle/>
                    <a:p>
                      <a:pPr algn="ctr"/>
                      <a:r>
                        <a:rPr lang="en-IN" sz="2400" b="1" dirty="0" smtClean="0"/>
                        <a:t>Early</a:t>
                      </a:r>
                      <a:endParaRPr lang="en-IN" sz="2400" b="1" dirty="0"/>
                    </a:p>
                  </a:txBody>
                  <a:tcPr/>
                </a:tc>
                <a:tc>
                  <a:txBody>
                    <a:bodyPr/>
                    <a:lstStyle/>
                    <a:p>
                      <a:pPr algn="ctr"/>
                      <a:r>
                        <a:rPr lang="en-IN" sz="2400" b="1" dirty="0" smtClean="0"/>
                        <a:t>Early</a:t>
                      </a:r>
                      <a:endParaRPr lang="en-IN" sz="2400" b="1" dirty="0"/>
                    </a:p>
                  </a:txBody>
                  <a:tcPr/>
                </a:tc>
                <a:tc>
                  <a:txBody>
                    <a:bodyPr/>
                    <a:lstStyle/>
                    <a:p>
                      <a:pPr algn="ctr"/>
                      <a:r>
                        <a:rPr lang="en-IN" sz="2400" b="1" dirty="0" smtClean="0"/>
                        <a:t>Late</a:t>
                      </a:r>
                      <a:endParaRPr lang="en-IN" sz="2400" b="1" dirty="0"/>
                    </a:p>
                  </a:txBody>
                  <a:tcPr/>
                </a:tc>
                <a:tc>
                  <a:txBody>
                    <a:bodyPr/>
                    <a:lstStyle/>
                    <a:p>
                      <a:pPr algn="ctr"/>
                      <a:r>
                        <a:rPr lang="en-IN" sz="2400" b="1" dirty="0" smtClean="0"/>
                        <a:t>Early</a:t>
                      </a:r>
                      <a:endParaRPr lang="en-IN" sz="2400" b="1" dirty="0"/>
                    </a:p>
                  </a:txBody>
                  <a:tcPr/>
                </a:tc>
                <a:extLst>
                  <a:ext uri="{0D108BD9-81ED-4DB2-BD59-A6C34878D82A}">
                    <a16:rowId xmlns:a16="http://schemas.microsoft.com/office/drawing/2014/main" val="10004"/>
                  </a:ext>
                </a:extLst>
              </a:tr>
              <a:tr h="370840">
                <a:tc>
                  <a:txBody>
                    <a:bodyPr/>
                    <a:lstStyle/>
                    <a:p>
                      <a:r>
                        <a:rPr lang="en-IN" sz="2400" b="1" dirty="0" smtClean="0"/>
                        <a:t>Parallel Testing</a:t>
                      </a:r>
                      <a:endParaRPr lang="en-IN" sz="2400" b="1" dirty="0"/>
                    </a:p>
                  </a:txBody>
                  <a:tcPr/>
                </a:tc>
                <a:tc>
                  <a:txBody>
                    <a:bodyPr/>
                    <a:lstStyle/>
                    <a:p>
                      <a:pPr algn="ctr"/>
                      <a:r>
                        <a:rPr lang="en-IN" sz="2400" b="1" dirty="0" smtClean="0"/>
                        <a:t>Medium</a:t>
                      </a:r>
                      <a:endParaRPr lang="en-IN" sz="2400" b="1" dirty="0"/>
                    </a:p>
                  </a:txBody>
                  <a:tcPr/>
                </a:tc>
                <a:tc>
                  <a:txBody>
                    <a:bodyPr/>
                    <a:lstStyle/>
                    <a:p>
                      <a:pPr algn="ctr"/>
                      <a:r>
                        <a:rPr lang="en-IN" sz="2400" b="1" dirty="0" smtClean="0"/>
                        <a:t>Low</a:t>
                      </a:r>
                      <a:endParaRPr lang="en-IN" sz="2400" b="1" dirty="0"/>
                    </a:p>
                  </a:txBody>
                  <a:tcPr/>
                </a:tc>
                <a:tc>
                  <a:txBody>
                    <a:bodyPr/>
                    <a:lstStyle/>
                    <a:p>
                      <a:pPr algn="ctr"/>
                      <a:r>
                        <a:rPr lang="en-IN" sz="2400" b="1" dirty="0" smtClean="0"/>
                        <a:t>High</a:t>
                      </a:r>
                      <a:endParaRPr lang="en-IN" sz="2400" b="1" dirty="0"/>
                    </a:p>
                  </a:txBody>
                  <a:tcPr/>
                </a:tc>
                <a:tc>
                  <a:txBody>
                    <a:bodyPr/>
                    <a:lstStyle/>
                    <a:p>
                      <a:pPr algn="ctr"/>
                      <a:r>
                        <a:rPr lang="en-IN" sz="2400" b="1" dirty="0" smtClean="0"/>
                        <a:t>Medium</a:t>
                      </a:r>
                      <a:endParaRPr lang="en-IN" sz="2400" b="1" dirty="0"/>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IN" dirty="0" smtClean="0"/>
              <a:t>Comparison between DBI</a:t>
            </a:r>
            <a:endParaRPr lang="en-IN" dirty="0"/>
          </a:p>
        </p:txBody>
      </p:sp>
      <p:sp>
        <p:nvSpPr>
          <p:cNvPr id="5" name="TextBox 4"/>
          <p:cNvSpPr txBox="1"/>
          <p:nvPr/>
        </p:nvSpPr>
        <p:spPr>
          <a:xfrm>
            <a:off x="273117" y="5301208"/>
            <a:ext cx="8174033" cy="338554"/>
          </a:xfrm>
          <a:prstGeom prst="rect">
            <a:avLst/>
          </a:prstGeom>
          <a:noFill/>
        </p:spPr>
        <p:txBody>
          <a:bodyPr wrap="none" rtlCol="0">
            <a:spAutoFit/>
          </a:bodyPr>
          <a:lstStyle/>
          <a:p>
            <a:r>
              <a:rPr lang="en-IN" sz="1600" b="1" i="1" dirty="0" smtClean="0">
                <a:solidFill>
                  <a:srgbClr val="002060"/>
                </a:solidFill>
                <a:latin typeface="Arial" panose="020B0604020202020204" pitchFamily="34" charset="0"/>
                <a:cs typeface="Arial" panose="020B0604020202020204" pitchFamily="34" charset="0"/>
              </a:rPr>
              <a:t>Note: Individual testing of drivers and stubs will need to be considered separately</a:t>
            </a:r>
            <a:endParaRPr lang="en-IN" sz="1600" b="1"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1163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11: Agenda</a:t>
            </a:r>
            <a:endParaRPr lang="en-IN" dirty="0"/>
          </a:p>
        </p:txBody>
      </p:sp>
      <p:sp>
        <p:nvSpPr>
          <p:cNvPr id="4" name="Pentagon 3"/>
          <p:cNvSpPr/>
          <p:nvPr/>
        </p:nvSpPr>
        <p:spPr>
          <a:xfrm>
            <a:off x="395536" y="242088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11.1</a:t>
            </a:r>
            <a:endParaRPr lang="en-IN" sz="2400" b="1" dirty="0"/>
          </a:p>
        </p:txBody>
      </p:sp>
      <p:sp>
        <p:nvSpPr>
          <p:cNvPr id="5" name="Chevron 4"/>
          <p:cNvSpPr/>
          <p:nvPr/>
        </p:nvSpPr>
        <p:spPr>
          <a:xfrm>
            <a:off x="2267744" y="242088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Integration Testing – Introduction, Overview &amp; Issues</a:t>
            </a:r>
            <a:endParaRPr lang="en-IN" sz="2400" b="1" dirty="0"/>
          </a:p>
        </p:txBody>
      </p:sp>
      <p:sp>
        <p:nvSpPr>
          <p:cNvPr id="6" name="Pentagon 5"/>
          <p:cNvSpPr/>
          <p:nvPr/>
        </p:nvSpPr>
        <p:spPr>
          <a:xfrm>
            <a:off x="395536" y="335699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11.2</a:t>
            </a:r>
            <a:endParaRPr lang="en-IN" sz="2400" b="1" dirty="0"/>
          </a:p>
        </p:txBody>
      </p:sp>
      <p:sp>
        <p:nvSpPr>
          <p:cNvPr id="7" name="Chevron 6"/>
          <p:cNvSpPr/>
          <p:nvPr/>
        </p:nvSpPr>
        <p:spPr>
          <a:xfrm>
            <a:off x="2267744" y="335699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Integration Testing – Types &amp; Strategies</a:t>
            </a:r>
            <a:endParaRPr lang="en-IN" sz="2400" b="1" dirty="0"/>
          </a:p>
        </p:txBody>
      </p:sp>
      <p:sp>
        <p:nvSpPr>
          <p:cNvPr id="8" name="Pentagon 7"/>
          <p:cNvSpPr/>
          <p:nvPr/>
        </p:nvSpPr>
        <p:spPr>
          <a:xfrm>
            <a:off x="395536" y="429317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11.3</a:t>
            </a:r>
            <a:endParaRPr lang="en-IN" sz="2400" b="1" dirty="0"/>
          </a:p>
        </p:txBody>
      </p:sp>
      <p:sp>
        <p:nvSpPr>
          <p:cNvPr id="9" name="Chevron 8"/>
          <p:cNvSpPr/>
          <p:nvPr/>
        </p:nvSpPr>
        <p:spPr>
          <a:xfrm>
            <a:off x="2267744" y="429317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Examples</a:t>
            </a:r>
            <a:endParaRPr lang="en-IN" sz="2400" b="1" dirty="0"/>
          </a:p>
        </p:txBody>
      </p:sp>
      <p:sp>
        <p:nvSpPr>
          <p:cNvPr id="10" name="Pentagon 9"/>
          <p:cNvSpPr/>
          <p:nvPr/>
        </p:nvSpPr>
        <p:spPr>
          <a:xfrm>
            <a:off x="395536" y="5229280"/>
            <a:ext cx="2016224" cy="720000"/>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Topic 11.4</a:t>
            </a:r>
            <a:endParaRPr lang="en-IN" sz="2400" b="1" dirty="0"/>
          </a:p>
        </p:txBody>
      </p:sp>
      <p:sp>
        <p:nvSpPr>
          <p:cNvPr id="11" name="Chevron 10"/>
          <p:cNvSpPr/>
          <p:nvPr/>
        </p:nvSpPr>
        <p:spPr>
          <a:xfrm>
            <a:off x="2267744" y="5229280"/>
            <a:ext cx="6552728" cy="720000"/>
          </a:xfrm>
          <a:prstGeom prst="chevr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Cases</a:t>
            </a:r>
          </a:p>
        </p:txBody>
      </p:sp>
      <p:sp>
        <p:nvSpPr>
          <p:cNvPr id="12" name="Pentagon 11"/>
          <p:cNvSpPr/>
          <p:nvPr/>
        </p:nvSpPr>
        <p:spPr>
          <a:xfrm>
            <a:off x="395536" y="1556872"/>
            <a:ext cx="2016224" cy="720000"/>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Topic 11.0</a:t>
            </a:r>
            <a:endParaRPr lang="en-IN" sz="2400" b="1" dirty="0"/>
          </a:p>
        </p:txBody>
      </p:sp>
      <p:sp>
        <p:nvSpPr>
          <p:cNvPr id="13" name="Chevron 12"/>
          <p:cNvSpPr/>
          <p:nvPr/>
        </p:nvSpPr>
        <p:spPr>
          <a:xfrm>
            <a:off x="2267744" y="1556872"/>
            <a:ext cx="6552728" cy="720000"/>
          </a:xfrm>
          <a:prstGeom prst="chevr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High Level Testing – IT, SST, ST &amp; PT</a:t>
            </a:r>
            <a:endParaRPr lang="en-IN" sz="2400" b="1" dirty="0"/>
          </a:p>
        </p:txBody>
      </p:sp>
    </p:spTree>
    <p:extLst>
      <p:ext uri="{BB962C8B-B14F-4D97-AF65-F5344CB8AC3E}">
        <p14:creationId xmlns:p14="http://schemas.microsoft.com/office/powerpoint/2010/main" val="716580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Call Graph-Based Integration</a:t>
            </a:r>
            <a:endParaRPr lang="en-IN" dirty="0"/>
          </a:p>
        </p:txBody>
      </p:sp>
      <p:sp>
        <p:nvSpPr>
          <p:cNvPr id="4" name="Rounded Rectangle 3"/>
          <p:cNvSpPr/>
          <p:nvPr/>
        </p:nvSpPr>
        <p:spPr>
          <a:xfrm>
            <a:off x="5292080" y="2348880"/>
            <a:ext cx="2808312"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3600" dirty="0" smtClean="0"/>
              <a:t>Pair-Wise</a:t>
            </a:r>
            <a:endParaRPr lang="en-IN" sz="3600" dirty="0"/>
          </a:p>
        </p:txBody>
      </p:sp>
      <p:sp>
        <p:nvSpPr>
          <p:cNvPr id="5" name="Rounded Rectangle 4"/>
          <p:cNvSpPr/>
          <p:nvPr/>
        </p:nvSpPr>
        <p:spPr>
          <a:xfrm>
            <a:off x="5292080" y="4149080"/>
            <a:ext cx="2808312" cy="79208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800" dirty="0" smtClean="0"/>
              <a:t>Neighbourhood</a:t>
            </a:r>
            <a:endParaRPr lang="en-IN" sz="2800" dirty="0"/>
          </a:p>
        </p:txBody>
      </p:sp>
      <p:sp>
        <p:nvSpPr>
          <p:cNvPr id="8" name="Rounded Rectangle 7"/>
          <p:cNvSpPr/>
          <p:nvPr/>
        </p:nvSpPr>
        <p:spPr>
          <a:xfrm>
            <a:off x="611560" y="2420888"/>
            <a:ext cx="3528392" cy="2664296"/>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800" dirty="0" smtClean="0"/>
              <a:t>Call Graph-Based Integration</a:t>
            </a:r>
            <a:endParaRPr lang="en-IN" sz="2800" dirty="0"/>
          </a:p>
        </p:txBody>
      </p:sp>
      <p:sp>
        <p:nvSpPr>
          <p:cNvPr id="9" name="Left Brace 8"/>
          <p:cNvSpPr/>
          <p:nvPr/>
        </p:nvSpPr>
        <p:spPr>
          <a:xfrm>
            <a:off x="4427984" y="2348880"/>
            <a:ext cx="648072" cy="2736304"/>
          </a:xfrm>
          <a:prstGeom prst="leftBrace">
            <a:avLst>
              <a:gd name="adj1" fmla="val 7888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651285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One edge away</a:t>
            </a:r>
          </a:p>
          <a:p>
            <a:pPr>
              <a:buFont typeface="Arial" panose="020B0604020202020204" pitchFamily="34" charset="0"/>
              <a:buChar char="•"/>
            </a:pPr>
            <a:r>
              <a:rPr lang="en-IN" dirty="0" smtClean="0"/>
              <a:t>Predecessor and Successor</a:t>
            </a:r>
            <a:endParaRPr lang="en-IN" dirty="0"/>
          </a:p>
        </p:txBody>
      </p:sp>
      <p:sp>
        <p:nvSpPr>
          <p:cNvPr id="3" name="Title 2"/>
          <p:cNvSpPr>
            <a:spLocks noGrp="1"/>
          </p:cNvSpPr>
          <p:nvPr>
            <p:ph type="title"/>
          </p:nvPr>
        </p:nvSpPr>
        <p:spPr/>
        <p:txBody>
          <a:bodyPr/>
          <a:lstStyle/>
          <a:p>
            <a:r>
              <a:rPr lang="en-IN" dirty="0" smtClean="0"/>
              <a:t>Neighbourhood</a:t>
            </a:r>
            <a:endParaRPr lang="en-IN" dirty="0"/>
          </a:p>
        </p:txBody>
      </p:sp>
      <p:grpSp>
        <p:nvGrpSpPr>
          <p:cNvPr id="17" name="Group 16"/>
          <p:cNvGrpSpPr/>
          <p:nvPr/>
        </p:nvGrpSpPr>
        <p:grpSpPr>
          <a:xfrm>
            <a:off x="395536" y="2924944"/>
            <a:ext cx="2664296" cy="2664296"/>
            <a:chOff x="2339752" y="2708920"/>
            <a:chExt cx="3888432" cy="3528392"/>
          </a:xfrm>
        </p:grpSpPr>
        <p:sp>
          <p:nvSpPr>
            <p:cNvPr id="18" name="Rectangle 17"/>
            <p:cNvSpPr/>
            <p:nvPr/>
          </p:nvSpPr>
          <p:spPr>
            <a:xfrm>
              <a:off x="3707904" y="270892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a:t>
              </a:r>
              <a:endParaRPr lang="en-IN" dirty="0"/>
            </a:p>
          </p:txBody>
        </p:sp>
        <p:sp>
          <p:nvSpPr>
            <p:cNvPr id="19" name="Rectangle 18"/>
            <p:cNvSpPr/>
            <p:nvPr/>
          </p:nvSpPr>
          <p:spPr>
            <a:xfrm>
              <a:off x="2339752"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a:t>
              </a:r>
              <a:endParaRPr lang="en-IN" dirty="0"/>
            </a:p>
          </p:txBody>
        </p:sp>
        <p:sp>
          <p:nvSpPr>
            <p:cNvPr id="20" name="Rectangle 19"/>
            <p:cNvSpPr/>
            <p:nvPr/>
          </p:nvSpPr>
          <p:spPr>
            <a:xfrm>
              <a:off x="370790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
              </a:r>
            </a:p>
          </p:txBody>
        </p:sp>
        <p:sp>
          <p:nvSpPr>
            <p:cNvPr id="21" name="Rectangle 20"/>
            <p:cNvSpPr/>
            <p:nvPr/>
          </p:nvSpPr>
          <p:spPr>
            <a:xfrm>
              <a:off x="5148064" y="4149080"/>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sp>
          <p:nvSpPr>
            <p:cNvPr id="22" name="Rectangle 21"/>
            <p:cNvSpPr/>
            <p:nvPr/>
          </p:nvSpPr>
          <p:spPr>
            <a:xfrm>
              <a:off x="2339752" y="5515364"/>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t>
              </a:r>
            </a:p>
          </p:txBody>
        </p:sp>
        <p:sp>
          <p:nvSpPr>
            <p:cNvPr id="23" name="Rectangle 22"/>
            <p:cNvSpPr/>
            <p:nvPr/>
          </p:nvSpPr>
          <p:spPr>
            <a:xfrm>
              <a:off x="5148064" y="5517232"/>
              <a:ext cx="108012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a:t>
              </a:r>
              <a:endParaRPr lang="en-IN" dirty="0"/>
            </a:p>
          </p:txBody>
        </p:sp>
        <p:cxnSp>
          <p:nvCxnSpPr>
            <p:cNvPr id="24" name="Straight Arrow Connector 23"/>
            <p:cNvCxnSpPr>
              <a:stCxn id="18" idx="2"/>
              <a:endCxn id="19" idx="0"/>
            </p:cNvCxnSpPr>
            <p:nvPr/>
          </p:nvCxnSpPr>
          <p:spPr>
            <a:xfrm flipH="1">
              <a:off x="2879812" y="3429000"/>
              <a:ext cx="1368152"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20" idx="0"/>
            </p:cNvCxnSpPr>
            <p:nvPr/>
          </p:nvCxnSpPr>
          <p:spPr>
            <a:xfrm>
              <a:off x="4247964" y="3429000"/>
              <a:ext cx="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2"/>
              <a:endCxn id="21" idx="0"/>
            </p:cNvCxnSpPr>
            <p:nvPr/>
          </p:nvCxnSpPr>
          <p:spPr>
            <a:xfrm>
              <a:off x="4247964" y="3429000"/>
              <a:ext cx="1440160" cy="72008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2" idx="0"/>
            </p:cNvCxnSpPr>
            <p:nvPr/>
          </p:nvCxnSpPr>
          <p:spPr>
            <a:xfrm>
              <a:off x="2879812" y="4869160"/>
              <a:ext cx="0"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2"/>
              <a:endCxn id="22" idx="0"/>
            </p:cNvCxnSpPr>
            <p:nvPr/>
          </p:nvCxnSpPr>
          <p:spPr>
            <a:xfrm flipH="1">
              <a:off x="2879812" y="4869160"/>
              <a:ext cx="1368152" cy="64620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a:endCxn id="23" idx="0"/>
            </p:cNvCxnSpPr>
            <p:nvPr/>
          </p:nvCxnSpPr>
          <p:spPr>
            <a:xfrm>
              <a:off x="4247964" y="4869160"/>
              <a:ext cx="1440160" cy="64807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347864" y="3196811"/>
            <a:ext cx="5647700" cy="646331"/>
          </a:xfrm>
          <a:prstGeom prst="rect">
            <a:avLst/>
          </a:prstGeom>
          <a:noFill/>
        </p:spPr>
        <p:txBody>
          <a:bodyPr wrap="none" rtlCol="0">
            <a:spAutoFit/>
          </a:bodyPr>
          <a:lstStyle/>
          <a:p>
            <a:r>
              <a:rPr lang="en-IN" dirty="0" smtClean="0">
                <a:latin typeface="Arial" panose="020B0604020202020204" pitchFamily="34" charset="0"/>
                <a:cs typeface="Arial" panose="020B0604020202020204" pitchFamily="34" charset="0"/>
              </a:rPr>
              <a:t>Interior nodes = nodes – (source nodes + sink nodes)</a:t>
            </a:r>
          </a:p>
          <a:p>
            <a:r>
              <a:rPr lang="en-IN" dirty="0" smtClean="0">
                <a:latin typeface="Arial" panose="020B0604020202020204" pitchFamily="34" charset="0"/>
                <a:cs typeface="Arial" panose="020B0604020202020204" pitchFamily="34" charset="0"/>
              </a:rPr>
              <a:t>Neighbourhoods = interior nodes + source nodes</a:t>
            </a:r>
            <a:endParaRPr lang="en-IN" dirty="0">
              <a:latin typeface="Arial" panose="020B0604020202020204" pitchFamily="34" charset="0"/>
              <a:cs typeface="Arial" panose="020B0604020202020204" pitchFamily="34" charset="0"/>
            </a:endParaRPr>
          </a:p>
        </p:txBody>
      </p:sp>
      <p:sp>
        <p:nvSpPr>
          <p:cNvPr id="5" name="Down Arrow 4"/>
          <p:cNvSpPr/>
          <p:nvPr/>
        </p:nvSpPr>
        <p:spPr>
          <a:xfrm>
            <a:off x="5580112" y="4012412"/>
            <a:ext cx="432048" cy="54373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0" name="TextBox 29"/>
          <p:cNvSpPr txBox="1"/>
          <p:nvPr/>
        </p:nvSpPr>
        <p:spPr>
          <a:xfrm>
            <a:off x="3432425" y="4722340"/>
            <a:ext cx="4128053" cy="369332"/>
          </a:xfrm>
          <a:prstGeom prst="rect">
            <a:avLst/>
          </a:prstGeom>
          <a:noFill/>
        </p:spPr>
        <p:txBody>
          <a:bodyPr wrap="none" rtlCol="0">
            <a:spAutoFit/>
          </a:bodyPr>
          <a:lstStyle/>
          <a:p>
            <a:r>
              <a:rPr lang="en-IN" dirty="0" smtClean="0">
                <a:latin typeface="Arial" panose="020B0604020202020204" pitchFamily="34" charset="0"/>
                <a:cs typeface="Arial" panose="020B0604020202020204" pitchFamily="34" charset="0"/>
              </a:rPr>
              <a:t>Neighbourhoods = nodes – sink nodes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1283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Font typeface="Arial" panose="020B0604020202020204" pitchFamily="34" charset="0"/>
              <a:buChar char="•"/>
            </a:pPr>
            <a:r>
              <a:rPr lang="en-IN" dirty="0" smtClean="0"/>
              <a:t>Move away from purely structural basis to behavioural basis</a:t>
            </a:r>
          </a:p>
          <a:p>
            <a:pPr>
              <a:buFont typeface="Arial" panose="020B0604020202020204" pitchFamily="34" charset="0"/>
              <a:buChar char="•"/>
            </a:pPr>
            <a:r>
              <a:rPr lang="en-IN" dirty="0" smtClean="0"/>
              <a:t>Number of Integration Cycles/Sessions</a:t>
            </a:r>
          </a:p>
          <a:p>
            <a:pPr>
              <a:buFont typeface="Arial" panose="020B0604020202020204" pitchFamily="34" charset="0"/>
              <a:buChar char="•"/>
            </a:pPr>
            <a:r>
              <a:rPr lang="en-IN" dirty="0" smtClean="0"/>
              <a:t>Number of integration test cases and their runs</a:t>
            </a:r>
          </a:p>
          <a:p>
            <a:pPr>
              <a:buFont typeface="Arial" panose="020B0604020202020204" pitchFamily="34" charset="0"/>
              <a:buChar char="•"/>
            </a:pPr>
            <a:r>
              <a:rPr lang="en-IN" dirty="0" smtClean="0"/>
              <a:t>Detection of defects</a:t>
            </a:r>
          </a:p>
          <a:p>
            <a:pPr lvl="2"/>
            <a:r>
              <a:rPr lang="en-IN" dirty="0" smtClean="0"/>
              <a:t>Early</a:t>
            </a:r>
          </a:p>
          <a:p>
            <a:pPr lvl="2"/>
            <a:r>
              <a:rPr lang="en-IN" dirty="0" smtClean="0"/>
              <a:t>Separation of defective module/component is at times a challenge</a:t>
            </a:r>
            <a:endParaRPr lang="en-IN" dirty="0"/>
          </a:p>
        </p:txBody>
      </p:sp>
      <p:sp>
        <p:nvSpPr>
          <p:cNvPr id="3" name="Title 2"/>
          <p:cNvSpPr>
            <a:spLocks noGrp="1"/>
          </p:cNvSpPr>
          <p:nvPr>
            <p:ph type="title"/>
          </p:nvPr>
        </p:nvSpPr>
        <p:spPr/>
        <p:txBody>
          <a:bodyPr/>
          <a:lstStyle/>
          <a:p>
            <a:r>
              <a:rPr lang="en-IN" dirty="0" smtClean="0"/>
              <a:t>Pros and Cons</a:t>
            </a:r>
            <a:endParaRPr lang="en-IN" dirty="0"/>
          </a:p>
        </p:txBody>
      </p:sp>
    </p:spTree>
    <p:extLst>
      <p:ext uri="{BB962C8B-B14F-4D97-AF65-F5344CB8AC3E}">
        <p14:creationId xmlns:p14="http://schemas.microsoft.com/office/powerpoint/2010/main" val="2317152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Desirable </a:t>
            </a:r>
            <a:r>
              <a:rPr lang="en-IN" dirty="0" smtClean="0">
                <a:sym typeface="Wingdings" panose="05000000000000000000" pitchFamily="2" charset="2"/>
              </a:rPr>
              <a:t> Structural and functional testing</a:t>
            </a:r>
          </a:p>
          <a:p>
            <a:pPr>
              <a:buFont typeface="Arial" panose="020B0604020202020204" pitchFamily="34" charset="0"/>
              <a:buChar char="•"/>
            </a:pPr>
            <a:r>
              <a:rPr lang="en-IN" dirty="0" smtClean="0">
                <a:sym typeface="Wingdings" panose="05000000000000000000" pitchFamily="2" charset="2"/>
              </a:rPr>
              <a:t>Express testing in terms of behavioural threads</a:t>
            </a:r>
          </a:p>
          <a:p>
            <a:pPr>
              <a:buFont typeface="Arial" panose="020B0604020202020204" pitchFamily="34" charset="0"/>
              <a:buChar char="•"/>
            </a:pPr>
            <a:r>
              <a:rPr lang="en-IN" dirty="0" smtClean="0">
                <a:sym typeface="Wingdings" panose="05000000000000000000" pitchFamily="2" charset="2"/>
              </a:rPr>
              <a:t>Focus on interaction (instead of interfaces)</a:t>
            </a:r>
          </a:p>
          <a:p>
            <a:pPr lvl="2"/>
            <a:r>
              <a:rPr lang="en-IN" dirty="0" smtClean="0">
                <a:sym typeface="Wingdings" panose="05000000000000000000" pitchFamily="2" charset="2"/>
              </a:rPr>
              <a:t>Co-functioning</a:t>
            </a:r>
          </a:p>
          <a:p>
            <a:pPr lvl="2"/>
            <a:r>
              <a:rPr lang="en-IN" dirty="0" smtClean="0">
                <a:sym typeface="Wingdings" panose="05000000000000000000" pitchFamily="2" charset="2"/>
              </a:rPr>
              <a:t>Interfaces are structural</a:t>
            </a:r>
          </a:p>
          <a:p>
            <a:pPr lvl="2"/>
            <a:r>
              <a:rPr lang="en-IN" dirty="0" smtClean="0">
                <a:sym typeface="Wingdings" panose="05000000000000000000" pitchFamily="2" charset="2"/>
              </a:rPr>
              <a:t>Interactions is behavioural</a:t>
            </a:r>
          </a:p>
          <a:p>
            <a:pPr>
              <a:buFont typeface="Arial" panose="020B0604020202020204" pitchFamily="34" charset="0"/>
              <a:buChar char="•"/>
            </a:pPr>
            <a:endParaRPr lang="en-IN" dirty="0" smtClean="0">
              <a:sym typeface="Wingdings" panose="05000000000000000000" pitchFamily="2" charset="2"/>
            </a:endParaRPr>
          </a:p>
        </p:txBody>
      </p:sp>
      <p:sp>
        <p:nvSpPr>
          <p:cNvPr id="3" name="Title 2"/>
          <p:cNvSpPr>
            <a:spLocks noGrp="1"/>
          </p:cNvSpPr>
          <p:nvPr>
            <p:ph type="title"/>
          </p:nvPr>
        </p:nvSpPr>
        <p:spPr/>
        <p:txBody>
          <a:bodyPr/>
          <a:lstStyle/>
          <a:p>
            <a:r>
              <a:rPr lang="en-IN" dirty="0" smtClean="0"/>
              <a:t>Path-Based Integration</a:t>
            </a:r>
            <a:endParaRPr lang="en-IN" dirty="0"/>
          </a:p>
        </p:txBody>
      </p:sp>
    </p:spTree>
    <p:extLst>
      <p:ext uri="{BB962C8B-B14F-4D97-AF65-F5344CB8AC3E}">
        <p14:creationId xmlns:p14="http://schemas.microsoft.com/office/powerpoint/2010/main" val="1435305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593557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11.3 : Examples</a:t>
            </a:r>
            <a:endParaRPr lang="en-IN" dirty="0"/>
          </a:p>
          <a:p>
            <a:endParaRPr lang="en-IN" dirty="0"/>
          </a:p>
        </p:txBody>
      </p:sp>
    </p:spTree>
    <p:extLst>
      <p:ext uri="{BB962C8B-B14F-4D97-AF65-F5344CB8AC3E}">
        <p14:creationId xmlns:p14="http://schemas.microsoft.com/office/powerpoint/2010/main" val="2249842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 Sample Program</a:t>
            </a:r>
            <a:endParaRPr lang="en-US" dirty="0"/>
          </a:p>
        </p:txBody>
      </p:sp>
      <p:sp>
        <p:nvSpPr>
          <p:cNvPr id="3" name="Oval 2"/>
          <p:cNvSpPr/>
          <p:nvPr/>
        </p:nvSpPr>
        <p:spPr>
          <a:xfrm>
            <a:off x="4211960" y="1590317"/>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 name="Oval 3"/>
          <p:cNvSpPr/>
          <p:nvPr/>
        </p:nvSpPr>
        <p:spPr>
          <a:xfrm>
            <a:off x="1933426" y="2564904"/>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 name="Oval 4"/>
          <p:cNvSpPr/>
          <p:nvPr/>
        </p:nvSpPr>
        <p:spPr>
          <a:xfrm>
            <a:off x="2797522" y="2564904"/>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 name="Oval 5"/>
          <p:cNvSpPr/>
          <p:nvPr/>
        </p:nvSpPr>
        <p:spPr>
          <a:xfrm>
            <a:off x="6444208" y="2549185"/>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7" name="Oval 6"/>
          <p:cNvSpPr/>
          <p:nvPr/>
        </p:nvSpPr>
        <p:spPr>
          <a:xfrm>
            <a:off x="3725052" y="2549185"/>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Oval 7"/>
          <p:cNvSpPr/>
          <p:nvPr/>
        </p:nvSpPr>
        <p:spPr>
          <a:xfrm>
            <a:off x="4652582" y="2554150"/>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9" name="Oval 8"/>
          <p:cNvSpPr/>
          <p:nvPr/>
        </p:nvSpPr>
        <p:spPr>
          <a:xfrm>
            <a:off x="5516678" y="2549185"/>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Oval 9"/>
          <p:cNvSpPr/>
          <p:nvPr/>
        </p:nvSpPr>
        <p:spPr>
          <a:xfrm>
            <a:off x="2554078" y="3501008"/>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
        <p:nvSpPr>
          <p:cNvPr id="11" name="Oval 10"/>
          <p:cNvSpPr/>
          <p:nvPr/>
        </p:nvSpPr>
        <p:spPr>
          <a:xfrm>
            <a:off x="1501378" y="3501008"/>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12" name="Oval 11"/>
          <p:cNvSpPr/>
          <p:nvPr/>
        </p:nvSpPr>
        <p:spPr>
          <a:xfrm>
            <a:off x="3733626" y="3501008"/>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13" name="Oval 12"/>
          <p:cNvSpPr/>
          <p:nvPr/>
        </p:nvSpPr>
        <p:spPr>
          <a:xfrm>
            <a:off x="4652582" y="3501008"/>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
        <p:nvSpPr>
          <p:cNvPr id="14" name="Oval 13"/>
          <p:cNvSpPr/>
          <p:nvPr/>
        </p:nvSpPr>
        <p:spPr>
          <a:xfrm>
            <a:off x="6444208" y="3501008"/>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15" name="Oval 14"/>
          <p:cNvSpPr/>
          <p:nvPr/>
        </p:nvSpPr>
        <p:spPr>
          <a:xfrm>
            <a:off x="1517490" y="4437112"/>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16" name="Oval 15"/>
          <p:cNvSpPr/>
          <p:nvPr/>
        </p:nvSpPr>
        <p:spPr>
          <a:xfrm>
            <a:off x="1546090" y="5373216"/>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
        <p:nvSpPr>
          <p:cNvPr id="17" name="Oval 16"/>
          <p:cNvSpPr/>
          <p:nvPr/>
        </p:nvSpPr>
        <p:spPr>
          <a:xfrm>
            <a:off x="2581498" y="5373216"/>
            <a:ext cx="648072"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cxnSp>
        <p:nvCxnSpPr>
          <p:cNvPr id="19" name="Straight Arrow Connector 18"/>
          <p:cNvCxnSpPr>
            <a:stCxn id="3" idx="2"/>
            <a:endCxn id="4" idx="0"/>
          </p:cNvCxnSpPr>
          <p:nvPr/>
        </p:nvCxnSpPr>
        <p:spPr>
          <a:xfrm flipH="1">
            <a:off x="2257462" y="1878349"/>
            <a:ext cx="1954498" cy="68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3"/>
            <a:endCxn id="5" idx="0"/>
          </p:cNvCxnSpPr>
          <p:nvPr/>
        </p:nvCxnSpPr>
        <p:spPr>
          <a:xfrm flipH="1">
            <a:off x="3121558" y="2082018"/>
            <a:ext cx="1185310" cy="4828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7" idx="0"/>
          </p:cNvCxnSpPr>
          <p:nvPr/>
        </p:nvCxnSpPr>
        <p:spPr>
          <a:xfrm flipH="1">
            <a:off x="4049088" y="2166381"/>
            <a:ext cx="486908" cy="382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4"/>
            <a:endCxn id="8" idx="0"/>
          </p:cNvCxnSpPr>
          <p:nvPr/>
        </p:nvCxnSpPr>
        <p:spPr>
          <a:xfrm>
            <a:off x="4535996" y="2166381"/>
            <a:ext cx="440622" cy="3877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5"/>
            <a:endCxn id="9" idx="0"/>
          </p:cNvCxnSpPr>
          <p:nvPr/>
        </p:nvCxnSpPr>
        <p:spPr>
          <a:xfrm>
            <a:off x="4765124" y="2082018"/>
            <a:ext cx="1075590" cy="4671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 idx="6"/>
            <a:endCxn id="6" idx="0"/>
          </p:cNvCxnSpPr>
          <p:nvPr/>
        </p:nvCxnSpPr>
        <p:spPr>
          <a:xfrm>
            <a:off x="4860032" y="1878349"/>
            <a:ext cx="1908212" cy="6708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1" idx="0"/>
          </p:cNvCxnSpPr>
          <p:nvPr/>
        </p:nvCxnSpPr>
        <p:spPr>
          <a:xfrm flipH="1">
            <a:off x="1825414" y="3140968"/>
            <a:ext cx="400331" cy="3600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4"/>
            <a:endCxn id="17" idx="0"/>
          </p:cNvCxnSpPr>
          <p:nvPr/>
        </p:nvCxnSpPr>
        <p:spPr>
          <a:xfrm>
            <a:off x="2878114" y="4077072"/>
            <a:ext cx="27420" cy="12961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4"/>
            <a:endCxn id="15" idx="0"/>
          </p:cNvCxnSpPr>
          <p:nvPr/>
        </p:nvCxnSpPr>
        <p:spPr>
          <a:xfrm>
            <a:off x="1825414" y="4077072"/>
            <a:ext cx="16112" cy="3600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5" idx="4"/>
          </p:cNvCxnSpPr>
          <p:nvPr/>
        </p:nvCxnSpPr>
        <p:spPr>
          <a:xfrm>
            <a:off x="1841526" y="5013176"/>
            <a:ext cx="0" cy="3600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6"/>
            <a:endCxn id="17" idx="2"/>
          </p:cNvCxnSpPr>
          <p:nvPr/>
        </p:nvCxnSpPr>
        <p:spPr>
          <a:xfrm>
            <a:off x="2194162" y="5661248"/>
            <a:ext cx="38733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 idx="4"/>
            <a:endCxn id="10" idx="1"/>
          </p:cNvCxnSpPr>
          <p:nvPr/>
        </p:nvCxnSpPr>
        <p:spPr>
          <a:xfrm>
            <a:off x="2257462" y="3140968"/>
            <a:ext cx="391524" cy="4444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4"/>
            <a:endCxn id="10" idx="0"/>
          </p:cNvCxnSpPr>
          <p:nvPr/>
        </p:nvCxnSpPr>
        <p:spPr>
          <a:xfrm flipH="1">
            <a:off x="2878114" y="3140968"/>
            <a:ext cx="243444" cy="3600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4"/>
            <a:endCxn id="12" idx="0"/>
          </p:cNvCxnSpPr>
          <p:nvPr/>
        </p:nvCxnSpPr>
        <p:spPr>
          <a:xfrm>
            <a:off x="4049088" y="3125249"/>
            <a:ext cx="8574" cy="3757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8" idx="4"/>
            <a:endCxn id="13" idx="0"/>
          </p:cNvCxnSpPr>
          <p:nvPr/>
        </p:nvCxnSpPr>
        <p:spPr>
          <a:xfrm>
            <a:off x="4976618" y="3130214"/>
            <a:ext cx="0" cy="3707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3" idx="7"/>
            <a:endCxn id="9" idx="3"/>
          </p:cNvCxnSpPr>
          <p:nvPr/>
        </p:nvCxnSpPr>
        <p:spPr>
          <a:xfrm flipV="1">
            <a:off x="5205746" y="3040886"/>
            <a:ext cx="405840" cy="5444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1"/>
            <a:endCxn id="9" idx="5"/>
          </p:cNvCxnSpPr>
          <p:nvPr/>
        </p:nvCxnSpPr>
        <p:spPr>
          <a:xfrm flipH="1" flipV="1">
            <a:off x="6069842" y="3040886"/>
            <a:ext cx="469274" cy="5444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 idx="4"/>
            <a:endCxn id="14" idx="0"/>
          </p:cNvCxnSpPr>
          <p:nvPr/>
        </p:nvCxnSpPr>
        <p:spPr>
          <a:xfrm>
            <a:off x="6768244" y="3125249"/>
            <a:ext cx="0" cy="3757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51520" y="6165304"/>
            <a:ext cx="1730154" cy="307777"/>
          </a:xfrm>
          <a:prstGeom prst="rect">
            <a:avLst/>
          </a:prstGeom>
          <a:noFill/>
        </p:spPr>
        <p:txBody>
          <a:bodyPr wrap="none" rtlCol="0">
            <a:spAutoFit/>
          </a:bodyPr>
          <a:lstStyle/>
          <a:p>
            <a:r>
              <a:rPr lang="en-US" sz="1400" i="1" dirty="0" smtClean="0"/>
              <a:t>Refer: Page 239 of T1</a:t>
            </a:r>
            <a:endParaRPr lang="en-US" sz="1400" i="1" dirty="0"/>
          </a:p>
        </p:txBody>
      </p:sp>
    </p:spTree>
    <p:extLst>
      <p:ext uri="{BB962C8B-B14F-4D97-AF65-F5344CB8AC3E}">
        <p14:creationId xmlns:p14="http://schemas.microsoft.com/office/powerpoint/2010/main" val="1780487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Simple ATM</a:t>
            </a:r>
            <a:endParaRPr lang="en-IN" dirty="0"/>
          </a:p>
        </p:txBody>
      </p:sp>
      <p:sp>
        <p:nvSpPr>
          <p:cNvPr id="4" name="Rounded Rectangle 3"/>
          <p:cNvSpPr/>
          <p:nvPr/>
        </p:nvSpPr>
        <p:spPr>
          <a:xfrm>
            <a:off x="3592463" y="1556792"/>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ATM System</a:t>
            </a:r>
            <a:endParaRPr lang="en-IN" sz="2000" b="1" dirty="0">
              <a:latin typeface="Arial" panose="020B0604020202020204" pitchFamily="34" charset="0"/>
              <a:cs typeface="Arial" panose="020B0604020202020204" pitchFamily="34" charset="0"/>
            </a:endParaRPr>
          </a:p>
        </p:txBody>
      </p:sp>
      <p:sp>
        <p:nvSpPr>
          <p:cNvPr id="5" name="Rounded Rectangle 4"/>
          <p:cNvSpPr/>
          <p:nvPr/>
        </p:nvSpPr>
        <p:spPr>
          <a:xfrm>
            <a:off x="539552" y="3023828"/>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Terminal I/O</a:t>
            </a:r>
            <a:endParaRPr lang="en-IN" sz="2000" b="1" dirty="0">
              <a:latin typeface="Arial" panose="020B0604020202020204" pitchFamily="34" charset="0"/>
              <a:cs typeface="Arial" panose="020B0604020202020204" pitchFamily="34" charset="0"/>
            </a:endParaRPr>
          </a:p>
        </p:txBody>
      </p:sp>
      <p:sp>
        <p:nvSpPr>
          <p:cNvPr id="6" name="Rounded Rectangle 5"/>
          <p:cNvSpPr/>
          <p:nvPr/>
        </p:nvSpPr>
        <p:spPr>
          <a:xfrm>
            <a:off x="3595638" y="3032956"/>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Manage Sessions</a:t>
            </a:r>
            <a:endParaRPr lang="en-IN" sz="2000" b="1" dirty="0">
              <a:latin typeface="Arial" panose="020B0604020202020204" pitchFamily="34" charset="0"/>
              <a:cs typeface="Arial" panose="020B0604020202020204" pitchFamily="34" charset="0"/>
            </a:endParaRPr>
          </a:p>
        </p:txBody>
      </p:sp>
      <p:sp>
        <p:nvSpPr>
          <p:cNvPr id="7" name="Rounded Rectangle 6"/>
          <p:cNvSpPr/>
          <p:nvPr/>
        </p:nvSpPr>
        <p:spPr>
          <a:xfrm>
            <a:off x="6444208" y="3023828"/>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Conduct Transactions</a:t>
            </a:r>
            <a:endParaRPr lang="en-IN" sz="2000" b="1" dirty="0">
              <a:latin typeface="Arial" panose="020B0604020202020204" pitchFamily="34" charset="0"/>
              <a:cs typeface="Arial" panose="020B0604020202020204" pitchFamily="34" charset="0"/>
            </a:endParaRPr>
          </a:p>
        </p:txBody>
      </p:sp>
      <p:sp>
        <p:nvSpPr>
          <p:cNvPr id="8" name="Rounded Rectangle 7"/>
          <p:cNvSpPr/>
          <p:nvPr/>
        </p:nvSpPr>
        <p:spPr>
          <a:xfrm>
            <a:off x="1331640" y="4751943"/>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Card Entry</a:t>
            </a:r>
            <a:endParaRPr lang="en-IN" sz="2000" b="1" dirty="0">
              <a:latin typeface="Arial" panose="020B0604020202020204" pitchFamily="34" charset="0"/>
              <a:cs typeface="Arial" panose="020B0604020202020204" pitchFamily="34" charset="0"/>
            </a:endParaRPr>
          </a:p>
        </p:txBody>
      </p:sp>
      <p:sp>
        <p:nvSpPr>
          <p:cNvPr id="9" name="Rounded Rectangle 8"/>
          <p:cNvSpPr/>
          <p:nvPr/>
        </p:nvSpPr>
        <p:spPr>
          <a:xfrm>
            <a:off x="3563888" y="4731705"/>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PIN Entry</a:t>
            </a:r>
            <a:endParaRPr lang="en-IN" sz="2000" b="1" dirty="0">
              <a:latin typeface="Arial" panose="020B0604020202020204" pitchFamily="34" charset="0"/>
              <a:cs typeface="Arial" panose="020B0604020202020204" pitchFamily="34" charset="0"/>
            </a:endParaRPr>
          </a:p>
        </p:txBody>
      </p:sp>
      <p:sp>
        <p:nvSpPr>
          <p:cNvPr id="10" name="Rounded Rectangle 9"/>
          <p:cNvSpPr/>
          <p:nvPr/>
        </p:nvSpPr>
        <p:spPr>
          <a:xfrm>
            <a:off x="5796136" y="4722577"/>
            <a:ext cx="1944216"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000" b="1" dirty="0" smtClean="0">
                <a:latin typeface="Arial" panose="020B0604020202020204" pitchFamily="34" charset="0"/>
                <a:cs typeface="Arial" panose="020B0604020202020204" pitchFamily="34" charset="0"/>
              </a:rPr>
              <a:t>Select Transactions</a:t>
            </a:r>
            <a:endParaRPr lang="en-IN" sz="2000" b="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511660" y="2348880"/>
            <a:ext cx="3060340" cy="6749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endCxn id="6" idx="0"/>
          </p:cNvCxnSpPr>
          <p:nvPr/>
        </p:nvCxnSpPr>
        <p:spPr>
          <a:xfrm>
            <a:off x="4567746" y="2348880"/>
            <a:ext cx="0" cy="6840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4" idx="2"/>
            <a:endCxn id="7" idx="0"/>
          </p:cNvCxnSpPr>
          <p:nvPr/>
        </p:nvCxnSpPr>
        <p:spPr>
          <a:xfrm>
            <a:off x="4564571" y="2348880"/>
            <a:ext cx="2851745" cy="6749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2"/>
            <a:endCxn id="10" idx="0"/>
          </p:cNvCxnSpPr>
          <p:nvPr/>
        </p:nvCxnSpPr>
        <p:spPr>
          <a:xfrm>
            <a:off x="4567746" y="3825044"/>
            <a:ext cx="2200498" cy="897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6" idx="2"/>
            <a:endCxn id="8" idx="0"/>
          </p:cNvCxnSpPr>
          <p:nvPr/>
        </p:nvCxnSpPr>
        <p:spPr>
          <a:xfrm flipH="1">
            <a:off x="2303748" y="3825044"/>
            <a:ext cx="2263998" cy="9268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6" idx="2"/>
          </p:cNvCxnSpPr>
          <p:nvPr/>
        </p:nvCxnSpPr>
        <p:spPr>
          <a:xfrm>
            <a:off x="4567746" y="3825044"/>
            <a:ext cx="4254" cy="897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67544" y="6093296"/>
            <a:ext cx="2327881" cy="369332"/>
          </a:xfrm>
          <a:prstGeom prst="rect">
            <a:avLst/>
          </a:prstGeom>
          <a:noFill/>
        </p:spPr>
        <p:txBody>
          <a:bodyPr wrap="none" rtlCol="0">
            <a:spAutoFit/>
          </a:bodyPr>
          <a:lstStyle/>
          <a:p>
            <a:r>
              <a:rPr lang="en-IN" dirty="0" smtClean="0"/>
              <a:t>Source: T1: Figure 12.2</a:t>
            </a:r>
            <a:endParaRPr lang="en-IN" dirty="0"/>
          </a:p>
        </p:txBody>
      </p:sp>
    </p:spTree>
    <p:extLst>
      <p:ext uri="{BB962C8B-B14F-4D97-AF65-F5344CB8AC3E}">
        <p14:creationId xmlns:p14="http://schemas.microsoft.com/office/powerpoint/2010/main" val="2340715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424323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mtClean="0"/>
              <a:t>Topic 11.4 </a:t>
            </a:r>
            <a:r>
              <a:rPr lang="en-IN" dirty="0" smtClean="0"/>
              <a:t>: Cases</a:t>
            </a:r>
            <a:endParaRPr lang="en-IN" dirty="0"/>
          </a:p>
          <a:p>
            <a:endParaRPr lang="en-IN" dirty="0"/>
          </a:p>
        </p:txBody>
      </p:sp>
    </p:spTree>
    <p:extLst>
      <p:ext uri="{BB962C8B-B14F-4D97-AF65-F5344CB8AC3E}">
        <p14:creationId xmlns:p14="http://schemas.microsoft.com/office/powerpoint/2010/main" val="130741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11.0 </a:t>
            </a:r>
            <a:r>
              <a:rPr lang="en-IN" dirty="0"/>
              <a:t>High Level Testing – IT, SST, ST &amp; PT</a:t>
            </a:r>
          </a:p>
          <a:p>
            <a:endParaRPr lang="en-IN" dirty="0"/>
          </a:p>
        </p:txBody>
      </p:sp>
    </p:spTree>
    <p:extLst>
      <p:ext uri="{BB962C8B-B14F-4D97-AF65-F5344CB8AC3E}">
        <p14:creationId xmlns:p14="http://schemas.microsoft.com/office/powerpoint/2010/main" val="527612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Garage Door</a:t>
            </a:r>
            <a:endParaRPr lang="en-IN" smtClean="0"/>
          </a:p>
        </p:txBody>
      </p:sp>
      <p:sp>
        <p:nvSpPr>
          <p:cNvPr id="21507" name="Content Placeholder 2"/>
          <p:cNvSpPr>
            <a:spLocks noGrp="1"/>
          </p:cNvSpPr>
          <p:nvPr>
            <p:ph idx="1"/>
          </p:nvPr>
        </p:nvSpPr>
        <p:spPr/>
        <p:txBody>
          <a:bodyPr vert="horz" lIns="91440" tIns="45720" rIns="91440" bIns="45720" rtlCol="0">
            <a:normAutofit fontScale="85000" lnSpcReduction="20000"/>
          </a:bodyPr>
          <a:lstStyle/>
          <a:p>
            <a:pPr>
              <a:lnSpc>
                <a:spcPct val="110000"/>
              </a:lnSpc>
              <a:buChar char="•"/>
            </a:pPr>
            <a:r>
              <a:rPr lang="en-US" dirty="0"/>
              <a:t>The device controls for opening and closing the door are different for the various product lines. They may include controls from within a home information system. The product architecture for a specific set of controls should be directly derivable from the product line architecture</a:t>
            </a:r>
          </a:p>
          <a:p>
            <a:pPr>
              <a:lnSpc>
                <a:spcPct val="110000"/>
              </a:lnSpc>
              <a:buChar char="•"/>
            </a:pPr>
            <a:r>
              <a:rPr lang="en-US" dirty="0"/>
              <a:t>The processor used in different processes will differ. The product architecture for each specific processor should be directly derivable from the product line architecture</a:t>
            </a:r>
          </a:p>
          <a:p>
            <a:pPr>
              <a:lnSpc>
                <a:spcPct val="110000"/>
              </a:lnSpc>
              <a:buChar char="•"/>
            </a:pPr>
            <a:r>
              <a:rPr lang="en-US" dirty="0"/>
              <a:t>If an obstacle (person or object) is detected by the garage door during descent, it must halt (alternately re-open) within 0.1 second</a:t>
            </a:r>
          </a:p>
          <a:p>
            <a:pPr>
              <a:lnSpc>
                <a:spcPct val="110000"/>
              </a:lnSpc>
              <a:buChar char="•"/>
            </a:pPr>
            <a:r>
              <a:rPr lang="en-US" dirty="0"/>
              <a:t>The garage door opener should be accessible for diagnosis and administration from within the home information system using product specific diagnosis protocol. It should be possible to directly product an architecture that reflects this protocol</a:t>
            </a:r>
            <a:endParaRPr lang="en-IN" dirty="0"/>
          </a:p>
        </p:txBody>
      </p:sp>
    </p:spTree>
    <p:extLst>
      <p:ext uri="{BB962C8B-B14F-4D97-AF65-F5344CB8AC3E}">
        <p14:creationId xmlns:p14="http://schemas.microsoft.com/office/powerpoint/2010/main" val="1011706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r>
              <a:rPr lang="en-IN" dirty="0" smtClean="0"/>
              <a:t>Garage Door</a:t>
            </a:r>
            <a:endParaRPr lang="en-IN" dirty="0"/>
          </a:p>
        </p:txBody>
      </p:sp>
      <p:sp>
        <p:nvSpPr>
          <p:cNvPr id="4" name="Rectangle 3"/>
          <p:cNvSpPr/>
          <p:nvPr/>
        </p:nvSpPr>
        <p:spPr>
          <a:xfrm>
            <a:off x="3786182" y="1643050"/>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User Interface</a:t>
            </a:r>
            <a:endParaRPr lang="en-IN" dirty="0"/>
          </a:p>
        </p:txBody>
      </p:sp>
      <p:sp>
        <p:nvSpPr>
          <p:cNvPr id="5" name="Rectangle 4"/>
          <p:cNvSpPr/>
          <p:nvPr/>
        </p:nvSpPr>
        <p:spPr>
          <a:xfrm>
            <a:off x="3786182"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Raising/Lowering Door</a:t>
            </a:r>
            <a:endParaRPr lang="en-IN" sz="1400" dirty="0"/>
          </a:p>
        </p:txBody>
      </p:sp>
      <p:sp>
        <p:nvSpPr>
          <p:cNvPr id="6" name="Rectangle 5"/>
          <p:cNvSpPr/>
          <p:nvPr/>
        </p:nvSpPr>
        <p:spPr>
          <a:xfrm>
            <a:off x="4214810"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Sensor/Actuator Virtual Machine</a:t>
            </a:r>
            <a:endParaRPr lang="en-IN" sz="1400" dirty="0"/>
          </a:p>
        </p:txBody>
      </p:sp>
      <p:sp>
        <p:nvSpPr>
          <p:cNvPr id="7" name="Rectangle 6"/>
          <p:cNvSpPr/>
          <p:nvPr/>
        </p:nvSpPr>
        <p:spPr>
          <a:xfrm>
            <a:off x="5857884"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Obstacle detection</a:t>
            </a:r>
            <a:endParaRPr lang="en-IN" sz="1400" dirty="0"/>
          </a:p>
        </p:txBody>
      </p:sp>
      <p:sp>
        <p:nvSpPr>
          <p:cNvPr id="8" name="Rectangle 7"/>
          <p:cNvSpPr/>
          <p:nvPr/>
        </p:nvSpPr>
        <p:spPr>
          <a:xfrm>
            <a:off x="6215074"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a:t>Scheduler That guarantees deadlines</a:t>
            </a:r>
            <a:endParaRPr lang="en-IN" sz="1600" dirty="0"/>
          </a:p>
        </p:txBody>
      </p:sp>
      <p:cxnSp>
        <p:nvCxnSpPr>
          <p:cNvPr id="9" name="Straight Arrow Connector 8"/>
          <p:cNvCxnSpPr/>
          <p:nvPr/>
        </p:nvCxnSpPr>
        <p:spPr>
          <a:xfrm rot="5400000" flipH="1" flipV="1">
            <a:off x="4357688" y="2678113"/>
            <a:ext cx="357187"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rot="5400000" flipH="1" flipV="1">
            <a:off x="4322763" y="3892550"/>
            <a:ext cx="357188"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rot="5400000" flipH="1" flipV="1">
            <a:off x="6251575" y="4035425"/>
            <a:ext cx="64293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rot="10800000">
            <a:off x="5286375" y="3286125"/>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1714480" y="2857496"/>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Diagnosis</a:t>
            </a:r>
            <a:endParaRPr lang="en-IN" dirty="0"/>
          </a:p>
        </p:txBody>
      </p:sp>
      <p:sp>
        <p:nvSpPr>
          <p:cNvPr id="14" name="Rectangle 13"/>
          <p:cNvSpPr/>
          <p:nvPr/>
        </p:nvSpPr>
        <p:spPr>
          <a:xfrm>
            <a:off x="1714480" y="4357694"/>
            <a:ext cx="1500198" cy="857256"/>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t>Communication Virtual Machine</a:t>
            </a:r>
            <a:endParaRPr lang="en-IN" sz="1400" dirty="0"/>
          </a:p>
        </p:txBody>
      </p:sp>
      <p:cxnSp>
        <p:nvCxnSpPr>
          <p:cNvPr id="15" name="Straight Arrow Connector 14"/>
          <p:cNvCxnSpPr/>
          <p:nvPr/>
        </p:nvCxnSpPr>
        <p:spPr>
          <a:xfrm rot="5400000" flipH="1" flipV="1">
            <a:off x="2536825" y="3892550"/>
            <a:ext cx="35718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5400000" flipH="1" flipV="1">
            <a:off x="2285207" y="4215606"/>
            <a:ext cx="285750"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10800000">
            <a:off x="2428875" y="4071938"/>
            <a:ext cx="2143125"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flipH="1" flipV="1">
            <a:off x="4429919" y="4214019"/>
            <a:ext cx="285750" cy="1588"/>
          </a:xfrm>
          <a:prstGeom prst="straightConnector1">
            <a:avLst/>
          </a:prstGeom>
          <a:ln>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5500688" y="3500438"/>
            <a:ext cx="358775"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flipH="1" flipV="1">
            <a:off x="5072857" y="3928269"/>
            <a:ext cx="857250" cy="1587"/>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42929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dirty="0" smtClean="0"/>
              <a:t>Building Lighting Control System</a:t>
            </a:r>
            <a:endParaRPr lang="en-IN" dirty="0" smtClean="0"/>
          </a:p>
        </p:txBody>
      </p:sp>
      <p:sp>
        <p:nvSpPr>
          <p:cNvPr id="14339" name="Content Placeholder 2"/>
          <p:cNvSpPr>
            <a:spLocks noGrp="1"/>
          </p:cNvSpPr>
          <p:nvPr>
            <p:ph idx="1"/>
          </p:nvPr>
        </p:nvSpPr>
        <p:spPr/>
        <p:txBody>
          <a:bodyPr/>
          <a:lstStyle/>
          <a:p>
            <a:pPr>
              <a:buFont typeface="Arial" panose="020B0604020202020204" pitchFamily="34" charset="0"/>
              <a:buChar char="•"/>
            </a:pPr>
            <a:r>
              <a:rPr lang="en-US" dirty="0" smtClean="0"/>
              <a:t>Lighting control system for a apartment complex</a:t>
            </a:r>
          </a:p>
          <a:p>
            <a:pPr>
              <a:buFont typeface="Arial" panose="020B0604020202020204" pitchFamily="34" charset="0"/>
              <a:buChar char="•"/>
            </a:pPr>
            <a:r>
              <a:rPr lang="en-US" dirty="0" smtClean="0"/>
              <a:t>Emergency lights are UPS powered</a:t>
            </a:r>
          </a:p>
          <a:p>
            <a:pPr>
              <a:buFont typeface="Arial" panose="020B0604020202020204" pitchFamily="34" charset="0"/>
              <a:buChar char="•"/>
            </a:pPr>
            <a:r>
              <a:rPr lang="en-US" dirty="0" smtClean="0"/>
              <a:t>Corridor lights are timed and based on ambient light</a:t>
            </a:r>
          </a:p>
          <a:p>
            <a:pPr>
              <a:buFont typeface="Arial" panose="020B0604020202020204" pitchFamily="34" charset="0"/>
              <a:buChar char="•"/>
            </a:pPr>
            <a:r>
              <a:rPr lang="en-US" dirty="0" smtClean="0"/>
              <a:t>Garden and Architectural lights are timed</a:t>
            </a:r>
          </a:p>
        </p:txBody>
      </p:sp>
    </p:spTree>
    <p:extLst>
      <p:ext uri="{BB962C8B-B14F-4D97-AF65-F5344CB8AC3E}">
        <p14:creationId xmlns:p14="http://schemas.microsoft.com/office/powerpoint/2010/main" val="498643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Building Lighting System</a:t>
            </a:r>
            <a:endParaRPr lang="en-IN" dirty="0"/>
          </a:p>
        </p:txBody>
      </p:sp>
      <p:cxnSp>
        <p:nvCxnSpPr>
          <p:cNvPr id="4" name="Straight Arrow Connector 3"/>
          <p:cNvCxnSpPr/>
          <p:nvPr/>
        </p:nvCxnSpPr>
        <p:spPr>
          <a:xfrm rot="5400000" flipH="1" flipV="1">
            <a:off x="6062699" y="3197777"/>
            <a:ext cx="1500198"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26518" y="2019050"/>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 Interface</a:t>
            </a:r>
            <a:endParaRPr lang="en-IN" sz="1400" dirty="0">
              <a:solidFill>
                <a:schemeClr val="tx1"/>
              </a:solidFill>
            </a:endParaRPr>
          </a:p>
        </p:txBody>
      </p:sp>
      <p:sp>
        <p:nvSpPr>
          <p:cNvPr id="6" name="Rectangle 5"/>
          <p:cNvSpPr/>
          <p:nvPr/>
        </p:nvSpPr>
        <p:spPr>
          <a:xfrm>
            <a:off x="827584" y="2947744"/>
            <a:ext cx="1270306"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Inputs</a:t>
            </a:r>
            <a:endParaRPr lang="en-IN" sz="1400" dirty="0">
              <a:solidFill>
                <a:schemeClr val="tx1"/>
              </a:solidFill>
            </a:endParaRPr>
          </a:p>
        </p:txBody>
      </p:sp>
      <p:sp>
        <p:nvSpPr>
          <p:cNvPr id="7" name="Rectangle 6"/>
          <p:cNvSpPr/>
          <p:nvPr/>
        </p:nvSpPr>
        <p:spPr>
          <a:xfrm>
            <a:off x="6741360" y="194761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 Interface</a:t>
            </a:r>
            <a:endParaRPr lang="en-IN" sz="1400" dirty="0">
              <a:solidFill>
                <a:schemeClr val="tx1"/>
              </a:solidFill>
            </a:endParaRPr>
          </a:p>
        </p:txBody>
      </p:sp>
      <p:sp>
        <p:nvSpPr>
          <p:cNvPr id="8" name="Rectangle 7"/>
          <p:cNvSpPr/>
          <p:nvPr/>
        </p:nvSpPr>
        <p:spPr>
          <a:xfrm>
            <a:off x="5169724"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2</a:t>
            </a:r>
            <a:endParaRPr lang="en-IN" sz="1400" dirty="0">
              <a:solidFill>
                <a:schemeClr val="tx1"/>
              </a:solidFill>
            </a:endParaRPr>
          </a:p>
        </p:txBody>
      </p:sp>
      <p:sp>
        <p:nvSpPr>
          <p:cNvPr id="9" name="Rectangle 8"/>
          <p:cNvSpPr/>
          <p:nvPr/>
        </p:nvSpPr>
        <p:spPr>
          <a:xfrm>
            <a:off x="827584" y="3805000"/>
            <a:ext cx="1270306"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Configuration</a:t>
            </a:r>
          </a:p>
        </p:txBody>
      </p:sp>
      <p:sp>
        <p:nvSpPr>
          <p:cNvPr id="10" name="Rectangle 9"/>
          <p:cNvSpPr/>
          <p:nvPr/>
        </p:nvSpPr>
        <p:spPr>
          <a:xfrm>
            <a:off x="2383642" y="2947744"/>
            <a:ext cx="1143008" cy="1928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Main Control Logic</a:t>
            </a:r>
          </a:p>
        </p:txBody>
      </p:sp>
      <p:sp>
        <p:nvSpPr>
          <p:cNvPr id="11" name="Rectangle 10"/>
          <p:cNvSpPr/>
          <p:nvPr/>
        </p:nvSpPr>
        <p:spPr>
          <a:xfrm>
            <a:off x="3812402" y="2947744"/>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Communication (Peer 1)</a:t>
            </a:r>
          </a:p>
        </p:txBody>
      </p:sp>
      <p:sp>
        <p:nvSpPr>
          <p:cNvPr id="12" name="Rectangle 11"/>
          <p:cNvSpPr/>
          <p:nvPr/>
        </p:nvSpPr>
        <p:spPr>
          <a:xfrm>
            <a:off x="5312600" y="2947744"/>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Communication (Peer 2)</a:t>
            </a:r>
          </a:p>
        </p:txBody>
      </p:sp>
      <p:sp>
        <p:nvSpPr>
          <p:cNvPr id="13" name="Rectangle 12"/>
          <p:cNvSpPr/>
          <p:nvPr/>
        </p:nvSpPr>
        <p:spPr>
          <a:xfrm>
            <a:off x="6241294" y="409075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VM for various inputs</a:t>
            </a:r>
            <a:endParaRPr lang="en-IN" sz="1400" dirty="0">
              <a:solidFill>
                <a:schemeClr val="tx1"/>
              </a:solidFill>
            </a:endParaRPr>
          </a:p>
        </p:txBody>
      </p:sp>
      <p:sp>
        <p:nvSpPr>
          <p:cNvPr id="14" name="Rectangle 13"/>
          <p:cNvSpPr/>
          <p:nvPr/>
        </p:nvSpPr>
        <p:spPr>
          <a:xfrm>
            <a:off x="6598484"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3</a:t>
            </a:r>
            <a:endParaRPr lang="en-IN" sz="1400" dirty="0">
              <a:solidFill>
                <a:schemeClr val="tx1"/>
              </a:solidFill>
            </a:endParaRPr>
          </a:p>
        </p:txBody>
      </p:sp>
      <p:cxnSp>
        <p:nvCxnSpPr>
          <p:cNvPr id="15" name="Straight Arrow Connector 14"/>
          <p:cNvCxnSpPr>
            <a:stCxn id="8" idx="0"/>
          </p:cNvCxnSpPr>
          <p:nvPr/>
        </p:nvCxnSpPr>
        <p:spPr>
          <a:xfrm rot="5400000" flipH="1" flipV="1">
            <a:off x="5884104" y="4590818"/>
            <a:ext cx="428628" cy="71438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0"/>
            <a:endCxn id="13" idx="2"/>
          </p:cNvCxnSpPr>
          <p:nvPr/>
        </p:nvCxnSpPr>
        <p:spPr>
          <a:xfrm rot="16200000" flipV="1">
            <a:off x="6777079" y="4769413"/>
            <a:ext cx="428628" cy="357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a:endCxn id="12" idx="1"/>
          </p:cNvCxnSpPr>
          <p:nvPr/>
        </p:nvCxnSpPr>
        <p:spPr>
          <a:xfrm>
            <a:off x="4955410" y="3269215"/>
            <a:ext cx="35719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9" idx="1"/>
          </p:cNvCxnSpPr>
          <p:nvPr/>
        </p:nvCxnSpPr>
        <p:spPr>
          <a:xfrm flipV="1">
            <a:off x="6455608" y="3260928"/>
            <a:ext cx="285752" cy="82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41360" y="2903738"/>
            <a:ext cx="1143008"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Command Receiver and Processor</a:t>
            </a:r>
            <a:endParaRPr lang="en-IN" sz="1400" dirty="0">
              <a:solidFill>
                <a:schemeClr val="tx1"/>
              </a:solidFill>
            </a:endParaRPr>
          </a:p>
        </p:txBody>
      </p:sp>
      <p:cxnSp>
        <p:nvCxnSpPr>
          <p:cNvPr id="20" name="Straight Arrow Connector 19"/>
          <p:cNvCxnSpPr/>
          <p:nvPr/>
        </p:nvCxnSpPr>
        <p:spPr>
          <a:xfrm>
            <a:off x="2097890" y="3304934"/>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26008" y="4090752"/>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0"/>
            <a:endCxn id="5" idx="2"/>
          </p:cNvCxnSpPr>
          <p:nvPr/>
        </p:nvCxnSpPr>
        <p:spPr>
          <a:xfrm rot="5400000" flipH="1" flipV="1">
            <a:off x="2883708" y="2733430"/>
            <a:ext cx="285752" cy="142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26650" y="3304934"/>
            <a:ext cx="285752"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312600" y="194761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Local Input</a:t>
            </a:r>
            <a:endParaRPr lang="en-IN" sz="1400" dirty="0">
              <a:solidFill>
                <a:schemeClr val="tx1"/>
              </a:solidFill>
            </a:endParaRPr>
          </a:p>
        </p:txBody>
      </p:sp>
      <p:cxnSp>
        <p:nvCxnSpPr>
          <p:cNvPr id="25" name="Straight Arrow Connector 24"/>
          <p:cNvCxnSpPr/>
          <p:nvPr/>
        </p:nvCxnSpPr>
        <p:spPr>
          <a:xfrm>
            <a:off x="5812666" y="2590554"/>
            <a:ext cx="928694" cy="4286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83840" y="5162322"/>
            <a:ext cx="1143008" cy="6429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1</a:t>
            </a:r>
            <a:endParaRPr lang="en-IN" sz="1400" dirty="0">
              <a:solidFill>
                <a:schemeClr val="tx1"/>
              </a:solidFill>
            </a:endParaRPr>
          </a:p>
        </p:txBody>
      </p:sp>
      <p:cxnSp>
        <p:nvCxnSpPr>
          <p:cNvPr id="27" name="Straight Arrow Connector 26"/>
          <p:cNvCxnSpPr>
            <a:endCxn id="13" idx="1"/>
          </p:cNvCxnSpPr>
          <p:nvPr/>
        </p:nvCxnSpPr>
        <p:spPr>
          <a:xfrm flipV="1">
            <a:off x="4383906" y="4412223"/>
            <a:ext cx="1857388" cy="7500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0"/>
            <a:endCxn id="19" idx="2"/>
          </p:cNvCxnSpPr>
          <p:nvPr/>
        </p:nvCxnSpPr>
        <p:spPr>
          <a:xfrm rot="5400000" flipH="1" flipV="1">
            <a:off x="6826514" y="3604402"/>
            <a:ext cx="472634" cy="50006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390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583162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smtClean="0"/>
              <a:t>Integration Testing</a:t>
            </a:r>
          </a:p>
          <a:p>
            <a:pPr>
              <a:buFont typeface="Arial" panose="020B0604020202020204" pitchFamily="34" charset="0"/>
              <a:buChar char="•"/>
            </a:pPr>
            <a:r>
              <a:rPr lang="en-IN" sz="3200" dirty="0" smtClean="0"/>
              <a:t>Sub-system Testing</a:t>
            </a:r>
          </a:p>
          <a:p>
            <a:pPr>
              <a:buFont typeface="Arial" panose="020B0604020202020204" pitchFamily="34" charset="0"/>
              <a:buChar char="•"/>
            </a:pPr>
            <a:r>
              <a:rPr lang="en-IN" sz="3200" dirty="0" smtClean="0"/>
              <a:t>System Testing</a:t>
            </a:r>
          </a:p>
          <a:p>
            <a:pPr>
              <a:buFont typeface="Arial" panose="020B0604020202020204" pitchFamily="34" charset="0"/>
              <a:buChar char="•"/>
            </a:pPr>
            <a:r>
              <a:rPr lang="en-IN" sz="3200" dirty="0" smtClean="0"/>
              <a:t>Product Testing</a:t>
            </a:r>
          </a:p>
          <a:p>
            <a:pPr>
              <a:buFont typeface="Arial" panose="020B0604020202020204" pitchFamily="34" charset="0"/>
              <a:buChar char="•"/>
            </a:pPr>
            <a:r>
              <a:rPr lang="en-IN" sz="3200" i="1" dirty="0" smtClean="0"/>
              <a:t>And More</a:t>
            </a:r>
            <a:endParaRPr lang="en-IN" sz="3200" i="1" dirty="0"/>
          </a:p>
        </p:txBody>
      </p:sp>
      <p:sp>
        <p:nvSpPr>
          <p:cNvPr id="3" name="Content Placeholder 2"/>
          <p:cNvSpPr>
            <a:spLocks noGrp="1"/>
          </p:cNvSpPr>
          <p:nvPr>
            <p:ph sz="quarter" idx="10"/>
          </p:nvPr>
        </p:nvSpPr>
        <p:spPr/>
        <p:txBody>
          <a:bodyPr/>
          <a:lstStyle/>
          <a:p>
            <a:r>
              <a:rPr lang="en-IN" dirty="0" smtClean="0"/>
              <a:t>Higher Levels of Testing</a:t>
            </a:r>
            <a:endParaRPr lang="en-IN" dirty="0"/>
          </a:p>
        </p:txBody>
      </p:sp>
    </p:spTree>
    <p:extLst>
      <p:ext uri="{BB962C8B-B14F-4D97-AF65-F5344CB8AC3E}">
        <p14:creationId xmlns:p14="http://schemas.microsoft.com/office/powerpoint/2010/main" val="1927409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94665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11.1: </a:t>
            </a:r>
            <a:r>
              <a:rPr lang="en-IN" dirty="0"/>
              <a:t>Integration </a:t>
            </a:r>
            <a:r>
              <a:rPr lang="en-IN" dirty="0" smtClean="0"/>
              <a:t>Testing – Introduction</a:t>
            </a:r>
            <a:r>
              <a:rPr lang="en-IN" dirty="0"/>
              <a:t>, Overview &amp; Issues</a:t>
            </a:r>
          </a:p>
        </p:txBody>
      </p:sp>
    </p:spTree>
    <p:extLst>
      <p:ext uri="{BB962C8B-B14F-4D97-AF65-F5344CB8AC3E}">
        <p14:creationId xmlns:p14="http://schemas.microsoft.com/office/powerpoint/2010/main" val="789105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Integration testing is the process of verifying the interaction between software components. Classical integration testing strategies, such as top-down or bottom-up, are used with traditional, hierarchically structured software</a:t>
            </a:r>
          </a:p>
          <a:p>
            <a:pPr>
              <a:buFont typeface="Arial" panose="020B0604020202020204" pitchFamily="34" charset="0"/>
              <a:buChar char="•"/>
            </a:pPr>
            <a:r>
              <a:rPr lang="en-IN" sz="2800" dirty="0" smtClean="0"/>
              <a:t>Modern systematic integration strategies are rather architecture-drive, which implies integrating the software components or subsystems based on identified functional threads.</a:t>
            </a:r>
            <a:endParaRPr lang="en-IN" sz="2800" dirty="0"/>
          </a:p>
        </p:txBody>
      </p:sp>
      <p:sp>
        <p:nvSpPr>
          <p:cNvPr id="3" name="Title 2"/>
          <p:cNvSpPr>
            <a:spLocks noGrp="1"/>
          </p:cNvSpPr>
          <p:nvPr>
            <p:ph type="title"/>
          </p:nvPr>
        </p:nvSpPr>
        <p:spPr/>
        <p:txBody>
          <a:bodyPr>
            <a:normAutofit/>
          </a:bodyPr>
          <a:lstStyle/>
          <a:p>
            <a:r>
              <a:rPr lang="en-IN" dirty="0" smtClean="0"/>
              <a:t>Integration Testing</a:t>
            </a:r>
            <a:endParaRPr lang="en-IN" dirty="0"/>
          </a:p>
        </p:txBody>
      </p:sp>
      <p:sp>
        <p:nvSpPr>
          <p:cNvPr id="4" name="TextBox 3"/>
          <p:cNvSpPr txBox="1"/>
          <p:nvPr/>
        </p:nvSpPr>
        <p:spPr>
          <a:xfrm>
            <a:off x="251520" y="6156012"/>
            <a:ext cx="2279535" cy="369332"/>
          </a:xfrm>
          <a:prstGeom prst="rect">
            <a:avLst/>
          </a:prstGeom>
          <a:noFill/>
        </p:spPr>
        <p:txBody>
          <a:bodyPr wrap="none" rtlCol="0">
            <a:spAutoFit/>
          </a:bodyPr>
          <a:lstStyle/>
          <a:p>
            <a:r>
              <a:rPr lang="en-IN" i="1" dirty="0" smtClean="0"/>
              <a:t>Source: SWEBOK 2004</a:t>
            </a:r>
            <a:endParaRPr lang="en-IN" i="1" dirty="0"/>
          </a:p>
        </p:txBody>
      </p:sp>
    </p:spTree>
    <p:extLst>
      <p:ext uri="{BB962C8B-B14F-4D97-AF65-F5344CB8AC3E}">
        <p14:creationId xmlns:p14="http://schemas.microsoft.com/office/powerpoint/2010/main" val="311356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4400" dirty="0" smtClean="0"/>
              <a:t>Structural</a:t>
            </a:r>
          </a:p>
          <a:p>
            <a:pPr>
              <a:buFont typeface="Arial" panose="020B0604020202020204" pitchFamily="34" charset="0"/>
              <a:buChar char="•"/>
            </a:pPr>
            <a:r>
              <a:rPr lang="en-IN" sz="4400" dirty="0" smtClean="0"/>
              <a:t>Behavioural</a:t>
            </a:r>
            <a:endParaRPr lang="en-IN" sz="4400" dirty="0"/>
          </a:p>
        </p:txBody>
      </p:sp>
      <p:sp>
        <p:nvSpPr>
          <p:cNvPr id="3" name="Title 2"/>
          <p:cNvSpPr>
            <a:spLocks noGrp="1"/>
          </p:cNvSpPr>
          <p:nvPr>
            <p:ph type="title"/>
          </p:nvPr>
        </p:nvSpPr>
        <p:spPr/>
        <p:txBody>
          <a:bodyPr/>
          <a:lstStyle/>
          <a:p>
            <a:r>
              <a:rPr lang="en-IN" dirty="0" smtClean="0"/>
              <a:t>Insights</a:t>
            </a:r>
            <a:endParaRPr lang="en-IN" dirty="0"/>
          </a:p>
        </p:txBody>
      </p:sp>
    </p:spTree>
    <p:extLst>
      <p:ext uri="{BB962C8B-B14F-4D97-AF65-F5344CB8AC3E}">
        <p14:creationId xmlns:p14="http://schemas.microsoft.com/office/powerpoint/2010/main" val="2475906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sz="2800" dirty="0" smtClean="0"/>
              <a:t>Integration of Software</a:t>
            </a:r>
          </a:p>
          <a:p>
            <a:pPr>
              <a:buFont typeface="Arial" panose="020B0604020202020204" pitchFamily="34" charset="0"/>
              <a:buChar char="•"/>
            </a:pPr>
            <a:r>
              <a:rPr lang="en-IN" sz="2800" dirty="0" smtClean="0"/>
              <a:t>Individually test “units” (components or modules or sub-systems)</a:t>
            </a:r>
          </a:p>
          <a:p>
            <a:pPr>
              <a:buFont typeface="Arial" panose="020B0604020202020204" pitchFamily="34" charset="0"/>
              <a:buChar char="•"/>
            </a:pPr>
            <a:r>
              <a:rPr lang="en-IN" sz="2800" dirty="0" smtClean="0"/>
              <a:t>Structural</a:t>
            </a:r>
          </a:p>
          <a:p>
            <a:pPr>
              <a:buFont typeface="Arial" panose="020B0604020202020204" pitchFamily="34" charset="0"/>
              <a:buChar char="•"/>
            </a:pPr>
            <a:r>
              <a:rPr lang="en-IN" sz="2800" dirty="0" smtClean="0"/>
              <a:t>Behavioural</a:t>
            </a:r>
          </a:p>
          <a:p>
            <a:pPr>
              <a:buFont typeface="Arial" panose="020B0604020202020204" pitchFamily="34" charset="0"/>
              <a:buChar char="•"/>
            </a:pPr>
            <a:r>
              <a:rPr lang="en-IN" sz="2800" dirty="0" smtClean="0"/>
              <a:t>Alternative ways</a:t>
            </a:r>
          </a:p>
          <a:p>
            <a:pPr lvl="2"/>
            <a:r>
              <a:rPr lang="en-IN" sz="2800" dirty="0" smtClean="0"/>
              <a:t>Process driven</a:t>
            </a:r>
          </a:p>
          <a:p>
            <a:pPr lvl="2"/>
            <a:r>
              <a:rPr lang="en-IN" sz="2800" dirty="0" smtClean="0"/>
              <a:t>Customer commitment driven</a:t>
            </a:r>
          </a:p>
          <a:p>
            <a:pPr lvl="2"/>
            <a:r>
              <a:rPr lang="en-IN" sz="2800" dirty="0" smtClean="0"/>
              <a:t>Phased product release</a:t>
            </a:r>
          </a:p>
          <a:p>
            <a:pPr>
              <a:buFont typeface="Arial" panose="020B0604020202020204" pitchFamily="34" charset="0"/>
              <a:buChar char="•"/>
            </a:pPr>
            <a:endParaRPr lang="en-IN" sz="2800" dirty="0"/>
          </a:p>
        </p:txBody>
      </p:sp>
      <p:sp>
        <p:nvSpPr>
          <p:cNvPr id="3" name="Title 2"/>
          <p:cNvSpPr>
            <a:spLocks noGrp="1"/>
          </p:cNvSpPr>
          <p:nvPr>
            <p:ph type="title"/>
          </p:nvPr>
        </p:nvSpPr>
        <p:spPr/>
        <p:txBody>
          <a:bodyPr/>
          <a:lstStyle/>
          <a:p>
            <a:r>
              <a:rPr lang="en-IN" dirty="0" smtClean="0"/>
              <a:t>Integration Testing</a:t>
            </a:r>
            <a:endParaRPr lang="en-IN" dirty="0"/>
          </a:p>
        </p:txBody>
      </p:sp>
    </p:spTree>
    <p:extLst>
      <p:ext uri="{BB962C8B-B14F-4D97-AF65-F5344CB8AC3E}">
        <p14:creationId xmlns:p14="http://schemas.microsoft.com/office/powerpoint/2010/main" val="577666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2E83CC-4BCB-425C-A45B-F2D8578A6831}"/>
</file>

<file path=customXml/itemProps2.xml><?xml version="1.0" encoding="utf-8"?>
<ds:datastoreItem xmlns:ds="http://schemas.openxmlformats.org/officeDocument/2006/customXml" ds:itemID="{971B68C0-8D4A-45FF-B652-B7B9F68F4E49}"/>
</file>

<file path=customXml/itemProps3.xml><?xml version="1.0" encoding="utf-8"?>
<ds:datastoreItem xmlns:ds="http://schemas.openxmlformats.org/officeDocument/2006/customXml" ds:itemID="{F092F4AA-4787-48F9-9E61-F4A9265BDFFA}"/>
</file>

<file path=docProps/app.xml><?xml version="1.0" encoding="utf-8"?>
<Properties xmlns="http://schemas.openxmlformats.org/officeDocument/2006/extended-properties" xmlns:vt="http://schemas.openxmlformats.org/officeDocument/2006/docPropsVTypes">
  <Template>AAOC ZC222-L1</Template>
  <TotalTime>818</TotalTime>
  <Words>872</Words>
  <Application>Microsoft Office PowerPoint</Application>
  <PresentationFormat>On-screen Show (4:3)</PresentationFormat>
  <Paragraphs>232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AAOC ZC222-L1</vt:lpstr>
      <vt:lpstr>Software Testing Methodologies</vt:lpstr>
      <vt:lpstr>PowerPoint Presentation</vt:lpstr>
      <vt:lpstr>PowerPoint Presentation</vt:lpstr>
      <vt:lpstr>PowerPoint Presentation</vt:lpstr>
      <vt:lpstr>Software Testing Methodologies</vt:lpstr>
      <vt:lpstr>PowerPoint Presentation</vt:lpstr>
      <vt:lpstr>Integration Testing</vt:lpstr>
      <vt:lpstr>Insights</vt:lpstr>
      <vt:lpstr>Integration Testing</vt:lpstr>
      <vt:lpstr>Integration of Software</vt:lpstr>
      <vt:lpstr>Software Testing Methodologies</vt:lpstr>
      <vt:lpstr>PowerPoint Presentation</vt:lpstr>
      <vt:lpstr>Decomposition Based Integration</vt:lpstr>
      <vt:lpstr>Top Down</vt:lpstr>
      <vt:lpstr>Bottom Up</vt:lpstr>
      <vt:lpstr>Sandwich</vt:lpstr>
      <vt:lpstr>Big Bang</vt:lpstr>
      <vt:lpstr>Pros and Cons</vt:lpstr>
      <vt:lpstr>Comparison between DBI</vt:lpstr>
      <vt:lpstr>Call Graph-Based Integration</vt:lpstr>
      <vt:lpstr>Neighbourhood</vt:lpstr>
      <vt:lpstr>Pros and Cons</vt:lpstr>
      <vt:lpstr>Path-Based Integration</vt:lpstr>
      <vt:lpstr>Software Testing Methodologies</vt:lpstr>
      <vt:lpstr>PowerPoint Presentation</vt:lpstr>
      <vt:lpstr>PowerPoint Presentation</vt:lpstr>
      <vt:lpstr>Simple ATM</vt:lpstr>
      <vt:lpstr>Software Testing Methodologies</vt:lpstr>
      <vt:lpstr>PowerPoint Presentation</vt:lpstr>
      <vt:lpstr>Garage Door</vt:lpstr>
      <vt:lpstr>PowerPoint Presentation</vt:lpstr>
      <vt:lpstr>Building Lighting Control System</vt:lpstr>
      <vt:lpstr>PowerPoint Presentation</vt:lpstr>
      <vt:lpstr>Software Testing Methodologies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Harsh Taneja</cp:lastModifiedBy>
  <cp:revision>189</cp:revision>
  <cp:lastPrinted>2015-01-11T07:33:27Z</cp:lastPrinted>
  <dcterms:created xsi:type="dcterms:W3CDTF">2014-01-11T00:18:07Z</dcterms:created>
  <dcterms:modified xsi:type="dcterms:W3CDTF">2023-04-08T05:21:31Z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