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376" r:id="rId3"/>
    <p:sldId id="382" r:id="rId4"/>
    <p:sldId id="493" r:id="rId5"/>
    <p:sldId id="494" r:id="rId6"/>
    <p:sldId id="495" r:id="rId7"/>
    <p:sldId id="496" r:id="rId8"/>
    <p:sldId id="485" r:id="rId9"/>
    <p:sldId id="343" r:id="rId10"/>
    <p:sldId id="501" r:id="rId11"/>
    <p:sldId id="502" r:id="rId12"/>
    <p:sldId id="503" r:id="rId13"/>
    <p:sldId id="504" r:id="rId14"/>
    <p:sldId id="505" r:id="rId15"/>
    <p:sldId id="512" r:id="rId16"/>
    <p:sldId id="513" r:id="rId17"/>
    <p:sldId id="514" r:id="rId18"/>
    <p:sldId id="515" r:id="rId19"/>
    <p:sldId id="516" r:id="rId20"/>
    <p:sldId id="517" r:id="rId21"/>
    <p:sldId id="518" r:id="rId22"/>
    <p:sldId id="525" r:id="rId23"/>
    <p:sldId id="519" r:id="rId24"/>
    <p:sldId id="526" r:id="rId25"/>
    <p:sldId id="527" r:id="rId26"/>
    <p:sldId id="528" r:id="rId27"/>
    <p:sldId id="529" r:id="rId28"/>
    <p:sldId id="486" r:id="rId29"/>
    <p:sldId id="431" r:id="rId30"/>
    <p:sldId id="530" r:id="rId31"/>
    <p:sldId id="532" r:id="rId32"/>
    <p:sldId id="534" r:id="rId33"/>
    <p:sldId id="533" r:id="rId34"/>
    <p:sldId id="535" r:id="rId35"/>
    <p:sldId id="488" r:id="rId36"/>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44" autoAdjust="0"/>
    <p:restoredTop sz="94660"/>
  </p:normalViewPr>
  <p:slideViewPr>
    <p:cSldViewPr>
      <p:cViewPr varScale="1">
        <p:scale>
          <a:sx n="50" d="100"/>
          <a:sy n="50" d="100"/>
        </p:scale>
        <p:origin x="42" y="4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06-11-2015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prstClr val="white"/>
                </a:solidFill>
                <a:latin typeface="Arial"/>
                <a:cs typeface="Arial"/>
              </a:rPr>
              <a:t>BITS</a:t>
            </a:r>
            <a:r>
              <a:rPr lang="en-US" sz="2900" spc="-150" dirty="0" smtClean="0">
                <a:solidFill>
                  <a:prstClr val="white"/>
                </a:solidFill>
                <a:latin typeface="Arial"/>
                <a:cs typeface="Arial"/>
              </a:rPr>
              <a:t> Pilani</a:t>
            </a:r>
            <a:endParaRPr lang="en-US" sz="2900" spc="-150" dirty="0">
              <a:solidFill>
                <a:prstClr val="white"/>
              </a:solidFill>
              <a:latin typeface="Arial"/>
              <a:cs typeface="Arial"/>
            </a:endParaRPr>
          </a:p>
        </p:txBody>
      </p:sp>
      <p:sp>
        <p:nvSpPr>
          <p:cNvPr id="2" name="Title 1"/>
          <p:cNvSpPr>
            <a:spLocks noGrp="1"/>
          </p:cNvSpPr>
          <p:nvPr>
            <p:ph type="title" hasCustomPrompt="1"/>
          </p:nvPr>
        </p:nvSpPr>
        <p:spPr>
          <a:xfrm>
            <a:off x="251519" y="4427090"/>
            <a:ext cx="8571073" cy="2098253"/>
          </a:xfrm>
        </p:spPr>
        <p:txBody>
          <a:bodyPr anchor="t" anchorCtr="0">
            <a:normAutofit/>
          </a:bodyPr>
          <a:lstStyle>
            <a:lvl1pPr>
              <a:defRPr sz="3600" b="0"/>
            </a:lvl1pPr>
          </a:lstStyle>
          <a:p>
            <a:r>
              <a:rPr lang="en-US" dirty="0" smtClean="0"/>
              <a:t>Topic hearing here (separator – can run in two lines)</a:t>
            </a:r>
            <a:endParaRPr lang="en-IN" dirty="0"/>
          </a:p>
        </p:txBody>
      </p:sp>
    </p:spTree>
    <p:extLst>
      <p:ext uri="{BB962C8B-B14F-4D97-AF65-F5344CB8AC3E}">
        <p14:creationId xmlns:p14="http://schemas.microsoft.com/office/powerpoint/2010/main" val="332230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sp>
        <p:nvSpPr>
          <p:cNvPr id="29" name="TextBox 28"/>
          <p:cNvSpPr txBox="1"/>
          <p:nvPr userDrawn="1"/>
        </p:nvSpPr>
        <p:spPr>
          <a:xfrm>
            <a:off x="5562600" y="6596390"/>
            <a:ext cx="3581400" cy="261610"/>
          </a:xfrm>
          <a:prstGeom prst="rect">
            <a:avLst/>
          </a:prstGeom>
          <a:noFill/>
        </p:spPr>
        <p:txBody>
          <a:bodyPr wrap="square" rtlCol="0">
            <a:spAutoFit/>
          </a:bodyPr>
          <a:lstStyle/>
          <a:p>
            <a:pPr algn="r"/>
            <a:r>
              <a:rPr lang="en-US" sz="1100" dirty="0" smtClean="0">
                <a:solidFill>
                  <a:srgbClr val="101141"/>
                </a:solidFill>
                <a:latin typeface="Arial"/>
                <a:cs typeface="Arial"/>
              </a:rPr>
              <a:t>Prashant Joshi, WILP</a:t>
            </a:r>
            <a:endParaRPr lang="en-US" sz="1100" dirty="0">
              <a:solidFill>
                <a:srgbClr val="101141"/>
              </a:solidFill>
              <a:latin typeface="Arial"/>
              <a:cs typeface="Arial"/>
            </a:endParaRPr>
          </a:p>
        </p:txBody>
      </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SS ZG 552                        2015                                    Session 13</a:t>
            </a:r>
            <a:endParaRPr lang="en-US" sz="1200" dirty="0"/>
          </a:p>
        </p:txBody>
      </p:sp>
    </p:spTree>
    <p:extLst>
      <p:ext uri="{BB962C8B-B14F-4D97-AF65-F5344CB8AC3E}">
        <p14:creationId xmlns:p14="http://schemas.microsoft.com/office/powerpoint/2010/main" val="82259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3200" dirty="0"/>
              <a:t>Relationship among basic concepts</a:t>
            </a:r>
          </a:p>
          <a:p>
            <a:pPr lvl="2"/>
            <a:r>
              <a:rPr lang="en-IN" dirty="0"/>
              <a:t>Interrelation among data, actions, devices, events and threads</a:t>
            </a:r>
          </a:p>
          <a:p>
            <a:pPr>
              <a:buFont typeface="Arial" panose="020B0604020202020204" pitchFamily="34" charset="0"/>
              <a:buChar char="•"/>
            </a:pPr>
            <a:r>
              <a:rPr lang="en-IN" sz="3200" dirty="0" err="1"/>
              <a:t>Modeling</a:t>
            </a:r>
            <a:r>
              <a:rPr lang="en-IN" sz="3200" dirty="0"/>
              <a:t> with Basic Concepts</a:t>
            </a:r>
          </a:p>
          <a:p>
            <a:pPr lvl="2"/>
            <a:r>
              <a:rPr lang="en-IN" dirty="0"/>
              <a:t>Structural</a:t>
            </a:r>
          </a:p>
          <a:p>
            <a:pPr lvl="2"/>
            <a:r>
              <a:rPr lang="en-IN" dirty="0"/>
              <a:t>Behavioural</a:t>
            </a:r>
          </a:p>
          <a:p>
            <a:pPr lvl="2"/>
            <a:r>
              <a:rPr lang="en-IN" dirty="0"/>
              <a:t>Contextual</a:t>
            </a:r>
          </a:p>
          <a:p>
            <a:endParaRPr lang="en-US" dirty="0"/>
          </a:p>
        </p:txBody>
      </p:sp>
      <p:sp>
        <p:nvSpPr>
          <p:cNvPr id="3" name="Content Placeholder 2"/>
          <p:cNvSpPr>
            <a:spLocks noGrp="1"/>
          </p:cNvSpPr>
          <p:nvPr>
            <p:ph sz="quarter" idx="10"/>
          </p:nvPr>
        </p:nvSpPr>
        <p:spPr/>
        <p:txBody>
          <a:bodyPr/>
          <a:lstStyle/>
          <a:p>
            <a:r>
              <a:rPr lang="en-IN" dirty="0" smtClean="0"/>
              <a:t>Concepts</a:t>
            </a:r>
            <a:endParaRPr lang="en-US" dirty="0"/>
          </a:p>
        </p:txBody>
      </p:sp>
    </p:spTree>
    <p:extLst>
      <p:ext uri="{BB962C8B-B14F-4D97-AF65-F5344CB8AC3E}">
        <p14:creationId xmlns:p14="http://schemas.microsoft.com/office/powerpoint/2010/main" val="120288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a:t>Bottom Up Threads</a:t>
            </a:r>
          </a:p>
          <a:p>
            <a:pPr>
              <a:buFont typeface="Arial" panose="020B0604020202020204" pitchFamily="34" charset="0"/>
              <a:buChar char="•"/>
            </a:pPr>
            <a:r>
              <a:rPr lang="en-IN" sz="3200" dirty="0"/>
              <a:t>Node and Edge Coverage Metrics</a:t>
            </a:r>
          </a:p>
          <a:p>
            <a:endParaRPr lang="en-US" sz="3200" dirty="0"/>
          </a:p>
        </p:txBody>
      </p:sp>
      <p:sp>
        <p:nvSpPr>
          <p:cNvPr id="3" name="Content Placeholder 2"/>
          <p:cNvSpPr>
            <a:spLocks noGrp="1"/>
          </p:cNvSpPr>
          <p:nvPr>
            <p:ph sz="quarter" idx="10"/>
          </p:nvPr>
        </p:nvSpPr>
        <p:spPr/>
        <p:txBody>
          <a:bodyPr/>
          <a:lstStyle/>
          <a:p>
            <a:r>
              <a:rPr lang="en-IN" dirty="0"/>
              <a:t>Structural Strategies for Thread Testing</a:t>
            </a:r>
            <a:endParaRPr lang="en-US" dirty="0"/>
          </a:p>
        </p:txBody>
      </p:sp>
    </p:spTree>
    <p:extLst>
      <p:ext uri="{BB962C8B-B14F-4D97-AF65-F5344CB8AC3E}">
        <p14:creationId xmlns:p14="http://schemas.microsoft.com/office/powerpoint/2010/main" val="87026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a:t>Event-based Thread Testing</a:t>
            </a:r>
          </a:p>
          <a:p>
            <a:pPr>
              <a:buFont typeface="Arial" panose="020B0604020202020204" pitchFamily="34" charset="0"/>
              <a:buChar char="•"/>
            </a:pPr>
            <a:r>
              <a:rPr lang="en-IN" sz="3200" dirty="0"/>
              <a:t>Port-based Thread Testing</a:t>
            </a:r>
          </a:p>
          <a:p>
            <a:pPr>
              <a:buFont typeface="Arial" panose="020B0604020202020204" pitchFamily="34" charset="0"/>
              <a:buChar char="•"/>
            </a:pPr>
            <a:r>
              <a:rPr lang="en-IN" sz="3200" dirty="0"/>
              <a:t>Data-based Thread Testing</a:t>
            </a:r>
          </a:p>
          <a:p>
            <a:endParaRPr lang="en-US" sz="3200" dirty="0"/>
          </a:p>
        </p:txBody>
      </p:sp>
      <p:sp>
        <p:nvSpPr>
          <p:cNvPr id="3" name="Content Placeholder 2"/>
          <p:cNvSpPr>
            <a:spLocks noGrp="1"/>
          </p:cNvSpPr>
          <p:nvPr>
            <p:ph sz="quarter" idx="10"/>
          </p:nvPr>
        </p:nvSpPr>
        <p:spPr/>
        <p:txBody>
          <a:bodyPr/>
          <a:lstStyle/>
          <a:p>
            <a:r>
              <a:rPr lang="en-IN" dirty="0"/>
              <a:t>Functional Strategies for Thread Testing</a:t>
            </a:r>
            <a:endParaRPr lang="en-US" dirty="0"/>
          </a:p>
        </p:txBody>
      </p:sp>
    </p:spTree>
    <p:extLst>
      <p:ext uri="{BB962C8B-B14F-4D97-AF65-F5344CB8AC3E}">
        <p14:creationId xmlns:p14="http://schemas.microsoft.com/office/powerpoint/2010/main" val="9543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a:t>Process View</a:t>
            </a:r>
          </a:p>
          <a:p>
            <a:pPr>
              <a:buFont typeface="Arial" panose="020B0604020202020204" pitchFamily="34" charset="0"/>
              <a:buChar char="•"/>
            </a:pPr>
            <a:r>
              <a:rPr lang="en-IN" sz="3200" dirty="0"/>
              <a:t>Progression Vs. Regression</a:t>
            </a:r>
          </a:p>
          <a:p>
            <a:endParaRPr lang="en-US" sz="3200" dirty="0"/>
          </a:p>
        </p:txBody>
      </p:sp>
      <p:sp>
        <p:nvSpPr>
          <p:cNvPr id="3" name="Content Placeholder 2"/>
          <p:cNvSpPr>
            <a:spLocks noGrp="1"/>
          </p:cNvSpPr>
          <p:nvPr>
            <p:ph sz="quarter" idx="10"/>
          </p:nvPr>
        </p:nvSpPr>
        <p:spPr/>
        <p:txBody>
          <a:bodyPr/>
          <a:lstStyle/>
          <a:p>
            <a:r>
              <a:rPr lang="en-IN" dirty="0"/>
              <a:t>Testing – In action</a:t>
            </a:r>
            <a:endParaRPr lang="en-US" dirty="0"/>
          </a:p>
        </p:txBody>
      </p:sp>
    </p:spTree>
    <p:extLst>
      <p:ext uri="{BB962C8B-B14F-4D97-AF65-F5344CB8AC3E}">
        <p14:creationId xmlns:p14="http://schemas.microsoft.com/office/powerpoint/2010/main" val="4136349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Test Plan</a:t>
            </a:r>
            <a:endParaRPr lang="en-IN" dirty="0"/>
          </a:p>
        </p:txBody>
      </p:sp>
    </p:spTree>
    <p:extLst>
      <p:ext uri="{BB962C8B-B14F-4D97-AF65-F5344CB8AC3E}">
        <p14:creationId xmlns:p14="http://schemas.microsoft.com/office/powerpoint/2010/main" val="354831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sz="2800" dirty="0"/>
              <a:t>IEEE Test Plan (Review the paper)</a:t>
            </a:r>
          </a:p>
          <a:p>
            <a:pPr>
              <a:buFont typeface="Arial" panose="020B0604020202020204" pitchFamily="34" charset="0"/>
              <a:buChar char="•"/>
            </a:pPr>
            <a:r>
              <a:rPr lang="en-IN" sz="2800" dirty="0"/>
              <a:t>Test Cycles</a:t>
            </a:r>
          </a:p>
          <a:p>
            <a:pPr>
              <a:buFont typeface="Arial" panose="020B0604020202020204" pitchFamily="34" charset="0"/>
              <a:buChar char="•"/>
            </a:pPr>
            <a:r>
              <a:rPr lang="en-IN" sz="2800" dirty="0"/>
              <a:t>Test Cases per cycle</a:t>
            </a:r>
          </a:p>
          <a:p>
            <a:pPr>
              <a:buFont typeface="Arial" panose="020B0604020202020204" pitchFamily="34" charset="0"/>
              <a:buChar char="•"/>
            </a:pPr>
            <a:r>
              <a:rPr lang="en-IN" sz="2800" dirty="0"/>
              <a:t>Test Execution Report</a:t>
            </a:r>
          </a:p>
          <a:p>
            <a:pPr>
              <a:buFont typeface="Arial" panose="020B0604020202020204" pitchFamily="34" charset="0"/>
              <a:buChar char="•"/>
            </a:pPr>
            <a:r>
              <a:rPr lang="en-IN" sz="2800" dirty="0"/>
              <a:t>Test Automation</a:t>
            </a:r>
          </a:p>
          <a:p>
            <a:pPr>
              <a:buFont typeface="Arial" panose="020B0604020202020204" pitchFamily="34" charset="0"/>
              <a:buChar char="•"/>
            </a:pPr>
            <a:r>
              <a:rPr lang="en-IN" sz="2800" dirty="0"/>
              <a:t>Test Effort Estimation</a:t>
            </a:r>
          </a:p>
          <a:p>
            <a:pPr lvl="2"/>
            <a:r>
              <a:rPr lang="en-IN" sz="2800" dirty="0"/>
              <a:t>Design</a:t>
            </a:r>
          </a:p>
          <a:p>
            <a:pPr lvl="2"/>
            <a:r>
              <a:rPr lang="en-IN" sz="2800" dirty="0"/>
              <a:t>Development</a:t>
            </a:r>
          </a:p>
          <a:p>
            <a:pPr lvl="2"/>
            <a:r>
              <a:rPr lang="en-IN" sz="2800" dirty="0"/>
              <a:t>Execution</a:t>
            </a:r>
          </a:p>
          <a:p>
            <a:endParaRPr lang="en-US" dirty="0"/>
          </a:p>
        </p:txBody>
      </p:sp>
      <p:sp>
        <p:nvSpPr>
          <p:cNvPr id="3" name="Content Placeholder 2"/>
          <p:cNvSpPr>
            <a:spLocks noGrp="1"/>
          </p:cNvSpPr>
          <p:nvPr>
            <p:ph sz="quarter" idx="10"/>
          </p:nvPr>
        </p:nvSpPr>
        <p:spPr/>
        <p:txBody>
          <a:bodyPr/>
          <a:lstStyle/>
          <a:p>
            <a:r>
              <a:rPr lang="en-IN" dirty="0"/>
              <a:t>Test Plan</a:t>
            </a:r>
            <a:endParaRPr lang="en-US" dirty="0"/>
          </a:p>
        </p:txBody>
      </p:sp>
    </p:spTree>
    <p:extLst>
      <p:ext uri="{BB962C8B-B14F-4D97-AF65-F5344CB8AC3E}">
        <p14:creationId xmlns:p14="http://schemas.microsoft.com/office/powerpoint/2010/main" val="198057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anose="020B0604020202020204" pitchFamily="34" charset="0"/>
              <a:buChar char="•"/>
            </a:pPr>
            <a:r>
              <a:rPr lang="en-US" altLang="en-US" sz="2800" dirty="0"/>
              <a:t>Reliability theory is concerned with determining the probability, that a system, possibly consisting of many components will function.</a:t>
            </a:r>
          </a:p>
          <a:p>
            <a:pPr>
              <a:buFont typeface="Arial" panose="020B0604020202020204" pitchFamily="34" charset="0"/>
              <a:buChar char="•"/>
            </a:pPr>
            <a:r>
              <a:rPr lang="en-US" altLang="en-US" sz="2800" dirty="0"/>
              <a:t>Overall, System components can be treated in configurations</a:t>
            </a:r>
          </a:p>
          <a:p>
            <a:pPr lvl="2"/>
            <a:r>
              <a:rPr lang="en-US" altLang="en-US" sz="2600" dirty="0"/>
              <a:t>Series System: System will function if all components are functioning</a:t>
            </a:r>
          </a:p>
          <a:p>
            <a:pPr lvl="2"/>
            <a:r>
              <a:rPr lang="en-US" altLang="en-US" sz="2600" dirty="0"/>
              <a:t>Parallel System: System will function if one of the component is functioning. (Provided the ultimate aim is to have the same component working).</a:t>
            </a:r>
          </a:p>
          <a:p>
            <a:pPr lvl="2"/>
            <a:r>
              <a:rPr lang="en-US" altLang="en-US" sz="2600" dirty="0"/>
              <a:t>Composite System: (Series + Parallel) in varying configurations </a:t>
            </a:r>
          </a:p>
          <a:p>
            <a:endParaRPr lang="en-US" dirty="0"/>
          </a:p>
        </p:txBody>
      </p:sp>
      <p:sp>
        <p:nvSpPr>
          <p:cNvPr id="3" name="Content Placeholder 2"/>
          <p:cNvSpPr>
            <a:spLocks noGrp="1"/>
          </p:cNvSpPr>
          <p:nvPr>
            <p:ph sz="quarter" idx="10"/>
          </p:nvPr>
        </p:nvSpPr>
        <p:spPr/>
        <p:txBody>
          <a:bodyPr/>
          <a:lstStyle/>
          <a:p>
            <a:r>
              <a:rPr lang="en-US" altLang="en-US" dirty="0"/>
              <a:t>Reliability Analysis</a:t>
            </a:r>
            <a:endParaRPr lang="en-US" dirty="0"/>
          </a:p>
        </p:txBody>
      </p:sp>
    </p:spTree>
    <p:extLst>
      <p:ext uri="{BB962C8B-B14F-4D97-AF65-F5344CB8AC3E}">
        <p14:creationId xmlns:p14="http://schemas.microsoft.com/office/powerpoint/2010/main" val="406990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110000"/>
              </a:lnSpc>
              <a:buFont typeface="Arial" panose="020B0604020202020204" pitchFamily="34" charset="0"/>
              <a:buChar char="•"/>
            </a:pPr>
            <a:r>
              <a:rPr lang="en-US" altLang="en-US" dirty="0"/>
              <a:t>Each component will function with some known probability (independent of each other)</a:t>
            </a:r>
          </a:p>
          <a:p>
            <a:pPr>
              <a:lnSpc>
                <a:spcPct val="110000"/>
              </a:lnSpc>
              <a:buFont typeface="Arial" panose="020B0604020202020204" pitchFamily="34" charset="0"/>
              <a:buChar char="•"/>
            </a:pPr>
            <a:r>
              <a:rPr lang="en-US" altLang="en-US" dirty="0"/>
              <a:t>Upper and lower bounds of probability</a:t>
            </a:r>
          </a:p>
          <a:p>
            <a:pPr>
              <a:lnSpc>
                <a:spcPct val="110000"/>
              </a:lnSpc>
              <a:buFont typeface="Arial" panose="020B0604020202020204" pitchFamily="34" charset="0"/>
              <a:buChar char="•"/>
            </a:pPr>
            <a:r>
              <a:rPr lang="en-US" altLang="en-US" dirty="0"/>
              <a:t>A component may show a dynamic </a:t>
            </a:r>
            <a:r>
              <a:rPr lang="en-US" altLang="en-US" dirty="0" err="1"/>
              <a:t>behaviour</a:t>
            </a:r>
            <a:r>
              <a:rPr lang="en-US" altLang="en-US" dirty="0"/>
              <a:t> over time i.e. it functions for a random length of time and after which it fails</a:t>
            </a:r>
          </a:p>
          <a:p>
            <a:pPr>
              <a:lnSpc>
                <a:spcPct val="110000"/>
              </a:lnSpc>
              <a:buFont typeface="Arial" panose="020B0604020202020204" pitchFamily="34" charset="0"/>
              <a:buChar char="•"/>
            </a:pPr>
            <a:r>
              <a:rPr lang="en-US" altLang="en-US" dirty="0"/>
              <a:t>Amount of time a system functions is related to the distribution of a component lifetimes</a:t>
            </a:r>
          </a:p>
          <a:p>
            <a:pPr>
              <a:lnSpc>
                <a:spcPct val="110000"/>
              </a:lnSpc>
              <a:buFont typeface="Arial" panose="020B0604020202020204" pitchFamily="34" charset="0"/>
              <a:buChar char="•"/>
            </a:pPr>
            <a:r>
              <a:rPr lang="en-US" altLang="en-US" dirty="0"/>
              <a:t>In particular, it turns out that if the amount of time that a component functions has an increasing failure rate on average distribution, then so does the distribution of system lifetimes</a:t>
            </a:r>
          </a:p>
          <a:p>
            <a:endParaRPr lang="en-US" dirty="0"/>
          </a:p>
        </p:txBody>
      </p:sp>
      <p:sp>
        <p:nvSpPr>
          <p:cNvPr id="3" name="Content Placeholder 2"/>
          <p:cNvSpPr>
            <a:spLocks noGrp="1"/>
          </p:cNvSpPr>
          <p:nvPr>
            <p:ph sz="quarter" idx="10"/>
          </p:nvPr>
        </p:nvSpPr>
        <p:spPr/>
        <p:txBody>
          <a:bodyPr/>
          <a:lstStyle/>
          <a:p>
            <a:r>
              <a:rPr lang="en-US" altLang="en-US" dirty="0"/>
              <a:t>Reliability Analysis</a:t>
            </a:r>
            <a:endParaRPr lang="en-US" dirty="0"/>
          </a:p>
        </p:txBody>
      </p:sp>
    </p:spTree>
    <p:extLst>
      <p:ext uri="{BB962C8B-B14F-4D97-AF65-F5344CB8AC3E}">
        <p14:creationId xmlns:p14="http://schemas.microsoft.com/office/powerpoint/2010/main" val="116191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a:t>This study gives us the mean life time of a system</a:t>
            </a:r>
          </a:p>
          <a:p>
            <a:pPr>
              <a:buFont typeface="Arial" panose="020B0604020202020204" pitchFamily="34" charset="0"/>
              <a:buChar char="•"/>
            </a:pPr>
            <a:r>
              <a:rPr lang="en-US" altLang="en-US" dirty="0"/>
              <a:t>Analysis requires us to look at the system when failed components are subjected to repair</a:t>
            </a:r>
          </a:p>
          <a:p>
            <a:endParaRPr lang="en-US" dirty="0"/>
          </a:p>
        </p:txBody>
      </p:sp>
      <p:sp>
        <p:nvSpPr>
          <p:cNvPr id="3" name="Content Placeholder 2"/>
          <p:cNvSpPr>
            <a:spLocks noGrp="1"/>
          </p:cNvSpPr>
          <p:nvPr>
            <p:ph sz="quarter" idx="10"/>
          </p:nvPr>
        </p:nvSpPr>
        <p:spPr/>
        <p:txBody>
          <a:bodyPr/>
          <a:lstStyle/>
          <a:p>
            <a:r>
              <a:rPr lang="en-US" altLang="en-US" dirty="0"/>
              <a:t>Reliability Analysis</a:t>
            </a:r>
            <a:endParaRPr lang="en-US" dirty="0"/>
          </a:p>
        </p:txBody>
      </p:sp>
      <p:grpSp>
        <p:nvGrpSpPr>
          <p:cNvPr id="4" name="Group 3"/>
          <p:cNvGrpSpPr/>
          <p:nvPr/>
        </p:nvGrpSpPr>
        <p:grpSpPr>
          <a:xfrm>
            <a:off x="768350" y="2780928"/>
            <a:ext cx="6318250" cy="3429000"/>
            <a:chOff x="768350" y="3024336"/>
            <a:chExt cx="6318250" cy="3429000"/>
          </a:xfrm>
        </p:grpSpPr>
        <p:sp>
          <p:nvSpPr>
            <p:cNvPr id="5" name="Line 5"/>
            <p:cNvSpPr>
              <a:spLocks noChangeShapeType="1"/>
            </p:cNvSpPr>
            <p:nvPr/>
          </p:nvSpPr>
          <p:spPr bwMode="auto">
            <a:xfrm flipV="1">
              <a:off x="2286000" y="3024336"/>
              <a:ext cx="0" cy="3429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6"/>
            <p:cNvSpPr>
              <a:spLocks noChangeShapeType="1"/>
            </p:cNvSpPr>
            <p:nvPr/>
          </p:nvSpPr>
          <p:spPr bwMode="auto">
            <a:xfrm>
              <a:off x="1600200" y="5843736"/>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Freeform 9"/>
            <p:cNvSpPr>
              <a:spLocks/>
            </p:cNvSpPr>
            <p:nvPr/>
          </p:nvSpPr>
          <p:spPr bwMode="auto">
            <a:xfrm>
              <a:off x="2630488" y="3221186"/>
              <a:ext cx="4137025" cy="2392363"/>
            </a:xfrm>
            <a:custGeom>
              <a:avLst/>
              <a:gdLst>
                <a:gd name="T0" fmla="*/ 0 w 2606"/>
                <a:gd name="T1" fmla="*/ 0 h 1507"/>
                <a:gd name="T2" fmla="*/ 132 w 2606"/>
                <a:gd name="T3" fmla="*/ 226 h 1507"/>
                <a:gd name="T4" fmla="*/ 198 w 2606"/>
                <a:gd name="T5" fmla="*/ 368 h 1507"/>
                <a:gd name="T6" fmla="*/ 255 w 2606"/>
                <a:gd name="T7" fmla="*/ 424 h 1507"/>
                <a:gd name="T8" fmla="*/ 387 w 2606"/>
                <a:gd name="T9" fmla="*/ 585 h 1507"/>
                <a:gd name="T10" fmla="*/ 595 w 2606"/>
                <a:gd name="T11" fmla="*/ 774 h 1507"/>
                <a:gd name="T12" fmla="*/ 708 w 2606"/>
                <a:gd name="T13" fmla="*/ 849 h 1507"/>
                <a:gd name="T14" fmla="*/ 756 w 2606"/>
                <a:gd name="T15" fmla="*/ 887 h 1507"/>
                <a:gd name="T16" fmla="*/ 774 w 2606"/>
                <a:gd name="T17" fmla="*/ 915 h 1507"/>
                <a:gd name="T18" fmla="*/ 850 w 2606"/>
                <a:gd name="T19" fmla="*/ 944 h 1507"/>
                <a:gd name="T20" fmla="*/ 954 w 2606"/>
                <a:gd name="T21" fmla="*/ 1029 h 1507"/>
                <a:gd name="T22" fmla="*/ 982 w 2606"/>
                <a:gd name="T23" fmla="*/ 1057 h 1507"/>
                <a:gd name="T24" fmla="*/ 1011 w 2606"/>
                <a:gd name="T25" fmla="*/ 1076 h 1507"/>
                <a:gd name="T26" fmla="*/ 1096 w 2606"/>
                <a:gd name="T27" fmla="*/ 1142 h 1507"/>
                <a:gd name="T28" fmla="*/ 1332 w 2606"/>
                <a:gd name="T29" fmla="*/ 1274 h 1507"/>
                <a:gd name="T30" fmla="*/ 1502 w 2606"/>
                <a:gd name="T31" fmla="*/ 1340 h 1507"/>
                <a:gd name="T32" fmla="*/ 1738 w 2606"/>
                <a:gd name="T33" fmla="*/ 1406 h 1507"/>
                <a:gd name="T34" fmla="*/ 2011 w 2606"/>
                <a:gd name="T35" fmla="*/ 1444 h 1507"/>
                <a:gd name="T36" fmla="*/ 2606 w 2606"/>
                <a:gd name="T37" fmla="*/ 1491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6" h="1507">
                  <a:moveTo>
                    <a:pt x="0" y="0"/>
                  </a:moveTo>
                  <a:cubicBezTo>
                    <a:pt x="34" y="95"/>
                    <a:pt x="59" y="153"/>
                    <a:pt x="132" y="226"/>
                  </a:cubicBezTo>
                  <a:cubicBezTo>
                    <a:pt x="151" y="280"/>
                    <a:pt x="166" y="318"/>
                    <a:pt x="198" y="368"/>
                  </a:cubicBezTo>
                  <a:cubicBezTo>
                    <a:pt x="213" y="390"/>
                    <a:pt x="255" y="424"/>
                    <a:pt x="255" y="424"/>
                  </a:cubicBezTo>
                  <a:cubicBezTo>
                    <a:pt x="272" y="472"/>
                    <a:pt x="344" y="556"/>
                    <a:pt x="387" y="585"/>
                  </a:cubicBezTo>
                  <a:cubicBezTo>
                    <a:pt x="440" y="663"/>
                    <a:pt x="516" y="722"/>
                    <a:pt x="595" y="774"/>
                  </a:cubicBezTo>
                  <a:cubicBezTo>
                    <a:pt x="634" y="800"/>
                    <a:pt x="661" y="834"/>
                    <a:pt x="708" y="849"/>
                  </a:cubicBezTo>
                  <a:cubicBezTo>
                    <a:pt x="762" y="931"/>
                    <a:pt x="690" y="835"/>
                    <a:pt x="756" y="887"/>
                  </a:cubicBezTo>
                  <a:cubicBezTo>
                    <a:pt x="765" y="894"/>
                    <a:pt x="766" y="908"/>
                    <a:pt x="774" y="915"/>
                  </a:cubicBezTo>
                  <a:cubicBezTo>
                    <a:pt x="794" y="932"/>
                    <a:pt x="825" y="938"/>
                    <a:pt x="850" y="944"/>
                  </a:cubicBezTo>
                  <a:cubicBezTo>
                    <a:pt x="887" y="981"/>
                    <a:pt x="904" y="1011"/>
                    <a:pt x="954" y="1029"/>
                  </a:cubicBezTo>
                  <a:cubicBezTo>
                    <a:pt x="963" y="1038"/>
                    <a:pt x="972" y="1049"/>
                    <a:pt x="982" y="1057"/>
                  </a:cubicBezTo>
                  <a:cubicBezTo>
                    <a:pt x="991" y="1064"/>
                    <a:pt x="1002" y="1068"/>
                    <a:pt x="1011" y="1076"/>
                  </a:cubicBezTo>
                  <a:cubicBezTo>
                    <a:pt x="1087" y="1144"/>
                    <a:pt x="1036" y="1124"/>
                    <a:pt x="1096" y="1142"/>
                  </a:cubicBezTo>
                  <a:cubicBezTo>
                    <a:pt x="1174" y="1195"/>
                    <a:pt x="1242" y="1246"/>
                    <a:pt x="1332" y="1274"/>
                  </a:cubicBezTo>
                  <a:cubicBezTo>
                    <a:pt x="1383" y="1308"/>
                    <a:pt x="1444" y="1320"/>
                    <a:pt x="1502" y="1340"/>
                  </a:cubicBezTo>
                  <a:cubicBezTo>
                    <a:pt x="1581" y="1367"/>
                    <a:pt x="1655" y="1393"/>
                    <a:pt x="1738" y="1406"/>
                  </a:cubicBezTo>
                  <a:cubicBezTo>
                    <a:pt x="1805" y="1452"/>
                    <a:pt x="1938" y="1440"/>
                    <a:pt x="2011" y="1444"/>
                  </a:cubicBezTo>
                  <a:cubicBezTo>
                    <a:pt x="2201" y="1507"/>
                    <a:pt x="2409" y="1491"/>
                    <a:pt x="2606" y="149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ext Box 10"/>
            <p:cNvSpPr txBox="1">
              <a:spLocks noChangeArrowheads="1"/>
            </p:cNvSpPr>
            <p:nvPr/>
          </p:nvSpPr>
          <p:spPr bwMode="auto">
            <a:xfrm>
              <a:off x="4870450" y="5996136"/>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Test Cycles</a:t>
              </a:r>
            </a:p>
          </p:txBody>
        </p:sp>
        <p:sp>
          <p:nvSpPr>
            <p:cNvPr id="9" name="Text Box 11"/>
            <p:cNvSpPr txBox="1">
              <a:spLocks noChangeArrowheads="1"/>
            </p:cNvSpPr>
            <p:nvPr/>
          </p:nvSpPr>
          <p:spPr bwMode="auto">
            <a:xfrm>
              <a:off x="768350" y="3822849"/>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of defects</a:t>
              </a:r>
            </a:p>
          </p:txBody>
        </p:sp>
      </p:grpSp>
    </p:spTree>
    <p:extLst>
      <p:ext uri="{BB962C8B-B14F-4D97-AF65-F5344CB8AC3E}">
        <p14:creationId xmlns:p14="http://schemas.microsoft.com/office/powerpoint/2010/main" val="2982681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a:bodyPr>
              <a:lstStyle/>
              <a:p>
                <a:pPr>
                  <a:buFont typeface="Arial" panose="020B0604020202020204" pitchFamily="34" charset="0"/>
                  <a:buChar char="•"/>
                </a:pPr>
                <a:r>
                  <a:rPr lang="en-US" altLang="en-US" dirty="0"/>
                  <a:t>Mean Time to Failure (MTTF) = Total Testing time/# of defects</a:t>
                </a:r>
              </a:p>
              <a:p>
                <a:pPr marL="0" indent="0"/>
                <a14:m>
                  <m:oMathPara xmlns:m="http://schemas.openxmlformats.org/officeDocument/2006/math">
                    <m:oMathParaPr>
                      <m:jc m:val="centerGroup"/>
                    </m:oMathParaPr>
                    <m:oMath xmlns:m="http://schemas.openxmlformats.org/officeDocument/2006/math">
                      <m:r>
                        <a:rPr lang="en-IN" altLang="en-US" i="1">
                          <a:latin typeface="Cambria Math"/>
                        </a:rPr>
                        <m:t>𝑀𝑇𝑇𝐹</m:t>
                      </m:r>
                      <m:r>
                        <a:rPr lang="en-IN" altLang="en-US" i="1">
                          <a:latin typeface="Cambria Math"/>
                        </a:rPr>
                        <m:t>=</m:t>
                      </m:r>
                      <m:f>
                        <m:fPr>
                          <m:type m:val="lin"/>
                          <m:ctrlPr>
                            <a:rPr lang="en-IN" altLang="en-US" i="1">
                              <a:latin typeface="Cambria Math" panose="02040503050406030204" pitchFamily="18" charset="0"/>
                            </a:rPr>
                          </m:ctrlPr>
                        </m:fPr>
                        <m:num>
                          <m:r>
                            <a:rPr lang="en-IN" altLang="en-US" i="1">
                              <a:latin typeface="Cambria Math"/>
                            </a:rPr>
                            <m:t>𝑇</m:t>
                          </m:r>
                        </m:num>
                        <m:den>
                          <m:r>
                            <a:rPr lang="en-IN" altLang="en-US" i="1">
                              <a:latin typeface="Cambria Math"/>
                            </a:rPr>
                            <m:t>𝑑</m:t>
                          </m:r>
                        </m:den>
                      </m:f>
                    </m:oMath>
                  </m:oMathPara>
                </a14:m>
                <a:endParaRPr lang="en-US" altLang="en-US" dirty="0"/>
              </a:p>
              <a:p>
                <a:pPr>
                  <a:buFont typeface="Arial" panose="020B0604020202020204" pitchFamily="34" charset="0"/>
                  <a:buChar char="•"/>
                </a:pPr>
                <a:r>
                  <a:rPr lang="en-US" altLang="en-US" dirty="0"/>
                  <a:t>Failure Rate</a:t>
                </a:r>
              </a:p>
              <a:p>
                <a:pPr marL="0" indent="0"/>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IN" altLang="en-US" i="1">
                              <a:latin typeface="Cambria Math"/>
                            </a:rPr>
                            <m:t>𝐹</m:t>
                          </m:r>
                        </m:e>
                        <m:sub>
                          <m:r>
                            <a:rPr lang="en-IN" altLang="en-US" i="1">
                              <a:latin typeface="Cambria Math"/>
                            </a:rPr>
                            <m:t>𝑎</m:t>
                          </m:r>
                        </m:sub>
                      </m:sSub>
                      <m:r>
                        <a:rPr lang="en-IN" altLang="en-US" i="1">
                          <a:latin typeface="Cambria Math"/>
                        </a:rPr>
                        <m:t>=</m:t>
                      </m:r>
                      <m:f>
                        <m:fPr>
                          <m:ctrlPr>
                            <a:rPr lang="en-IN" altLang="en-US" i="1">
                              <a:latin typeface="Cambria Math" panose="02040503050406030204" pitchFamily="18" charset="0"/>
                            </a:rPr>
                          </m:ctrlPr>
                        </m:fPr>
                        <m:num>
                          <m:r>
                            <a:rPr lang="en-IN" altLang="en-US" i="1">
                              <a:latin typeface="Cambria Math"/>
                            </a:rPr>
                            <m:t>1</m:t>
                          </m:r>
                        </m:num>
                        <m:den>
                          <m:r>
                            <a:rPr lang="en-IN" altLang="en-US" i="1">
                              <a:latin typeface="Cambria Math"/>
                            </a:rPr>
                            <m:t>𝑀𝑇𝑇𝐹</m:t>
                          </m:r>
                        </m:den>
                      </m:f>
                    </m:oMath>
                  </m:oMathPara>
                </a14:m>
                <a:endParaRPr lang="en-IN" altLang="en-US" dirty="0"/>
              </a:p>
              <a:p>
                <a:pPr marL="0" indent="0"/>
                <a:endParaRPr lang="en-US" altLang="en-US" dirty="0"/>
              </a:p>
              <a:p>
                <a:pPr>
                  <a:buFont typeface="Arial" panose="020B0604020202020204" pitchFamily="34" charset="0"/>
                  <a:buChar char="•"/>
                </a:pPr>
                <a:r>
                  <a:rPr lang="en-US" altLang="en-US" dirty="0"/>
                  <a:t>Mean Time to Repair (MTTR) = Sum(|Time of detection of fault – time of closure|)/Total # of </a:t>
                </a:r>
                <a:r>
                  <a:rPr lang="en-US" altLang="en-US" dirty="0"/>
                  <a:t>defects</a:t>
                </a:r>
              </a:p>
              <a:p>
                <a:pPr marL="0" indent="0"/>
                <a14:m>
                  <m:oMathPara xmlns:m="http://schemas.openxmlformats.org/officeDocument/2006/math">
                    <m:oMathParaPr>
                      <m:jc m:val="centerGroup"/>
                    </m:oMathParaPr>
                    <m:oMath xmlns:m="http://schemas.openxmlformats.org/officeDocument/2006/math">
                      <m:r>
                        <a:rPr lang="en-IN" altLang="en-US" i="1">
                          <a:latin typeface="Cambria Math"/>
                        </a:rPr>
                        <m:t>𝑀𝑇𝑇𝑅</m:t>
                      </m:r>
                      <m:r>
                        <a:rPr lang="en-IN" altLang="en-US" i="1">
                          <a:latin typeface="Cambria Math"/>
                        </a:rPr>
                        <m:t>=</m:t>
                      </m:r>
                      <m:nary>
                        <m:naryPr>
                          <m:chr m:val="∑"/>
                          <m:subHide m:val="on"/>
                          <m:supHide m:val="on"/>
                          <m:ctrlPr>
                            <a:rPr lang="en-IN" altLang="en-US" i="1">
                              <a:latin typeface="Cambria Math" panose="02040503050406030204" pitchFamily="18" charset="0"/>
                            </a:rPr>
                          </m:ctrlPr>
                        </m:naryPr>
                        <m:sub/>
                        <m:sup/>
                        <m:e>
                          <m:r>
                            <a:rPr lang="en-IN" altLang="en-US" i="1">
                              <a:latin typeface="Cambria Math"/>
                            </a:rPr>
                            <m:t>(</m:t>
                          </m:r>
                          <m:sSub>
                            <m:sSubPr>
                              <m:ctrlPr>
                                <a:rPr lang="en-IN" altLang="en-US" i="1">
                                  <a:latin typeface="Cambria Math" panose="02040503050406030204" pitchFamily="18" charset="0"/>
                                </a:rPr>
                              </m:ctrlPr>
                            </m:sSubPr>
                            <m:e>
                              <m:r>
                                <a:rPr lang="en-IN" altLang="en-US" i="1">
                                  <a:latin typeface="Cambria Math"/>
                                </a:rPr>
                                <m:t>𝑇</m:t>
                              </m:r>
                            </m:e>
                            <m:sub>
                              <m:r>
                                <a:rPr lang="en-IN" altLang="en-US" i="1">
                                  <a:latin typeface="Cambria Math"/>
                                </a:rPr>
                                <m:t>𝑑</m:t>
                              </m:r>
                            </m:sub>
                          </m:sSub>
                          <m:r>
                            <a:rPr lang="en-IN" altLang="en-US" i="1">
                              <a:latin typeface="Cambria Math"/>
                            </a:rPr>
                            <m:t>−</m:t>
                          </m:r>
                          <m:sSub>
                            <m:sSubPr>
                              <m:ctrlPr>
                                <a:rPr lang="en-IN" altLang="en-US" i="1">
                                  <a:latin typeface="Cambria Math" panose="02040503050406030204" pitchFamily="18" charset="0"/>
                                </a:rPr>
                              </m:ctrlPr>
                            </m:sSubPr>
                            <m:e>
                              <m:r>
                                <a:rPr lang="en-IN" altLang="en-US" i="1">
                                  <a:latin typeface="Cambria Math"/>
                                </a:rPr>
                                <m:t>𝑇</m:t>
                              </m:r>
                            </m:e>
                            <m:sub>
                              <m:r>
                                <a:rPr lang="en-IN" altLang="en-US" i="1">
                                  <a:latin typeface="Cambria Math"/>
                                </a:rPr>
                                <m:t>𝑐</m:t>
                              </m:r>
                            </m:sub>
                          </m:sSub>
                          <m:r>
                            <a:rPr lang="en-IN" altLang="en-US" i="1">
                              <a:latin typeface="Cambria Math"/>
                            </a:rPr>
                            <m:t>)/</m:t>
                          </m:r>
                          <m:r>
                            <a:rPr lang="en-IN" altLang="en-US" i="1">
                              <a:latin typeface="Cambria Math"/>
                            </a:rPr>
                            <m:t>𝑑</m:t>
                          </m:r>
                        </m:e>
                      </m:nary>
                    </m:oMath>
                  </m:oMathPara>
                </a14:m>
                <a:endParaRPr lang="en-US" altLang="en-US" dirty="0"/>
              </a:p>
              <a:p>
                <a:pPr>
                  <a:buFont typeface="Arial" panose="020B0604020202020204" pitchFamily="34" charset="0"/>
                  <a:buChar char="•"/>
                </a:pPr>
                <a:r>
                  <a:rPr lang="en-US" altLang="en-US" dirty="0"/>
                  <a:t>Availability</a:t>
                </a:r>
              </a:p>
              <a:p>
                <a:pPr marL="0" indent="0"/>
                <a14:m>
                  <m:oMathPara xmlns:m="http://schemas.openxmlformats.org/officeDocument/2006/math">
                    <m:oMathParaPr>
                      <m:jc m:val="centerGroup"/>
                    </m:oMathParaPr>
                    <m:oMath xmlns:m="http://schemas.openxmlformats.org/officeDocument/2006/math">
                      <m:r>
                        <a:rPr lang="en-IN" altLang="en-US" i="1">
                          <a:latin typeface="Cambria Math"/>
                        </a:rPr>
                        <m:t>𝐴</m:t>
                      </m:r>
                      <m:r>
                        <a:rPr lang="en-IN" altLang="en-US" i="1">
                          <a:latin typeface="Cambria Math"/>
                        </a:rPr>
                        <m:t>=</m:t>
                      </m:r>
                      <m:r>
                        <a:rPr lang="en-IN" altLang="en-US" i="1">
                          <a:latin typeface="Cambria Math"/>
                        </a:rPr>
                        <m:t>𝑀𝑇𝑇𝐹</m:t>
                      </m:r>
                      <m:r>
                        <a:rPr lang="en-IN" altLang="en-US" i="1">
                          <a:latin typeface="Cambria Math"/>
                        </a:rPr>
                        <m:t>/(</m:t>
                      </m:r>
                      <m:r>
                        <a:rPr lang="en-IN" altLang="en-US" i="1">
                          <a:latin typeface="Cambria Math"/>
                        </a:rPr>
                        <m:t>𝑀𝑇𝑇𝑅</m:t>
                      </m:r>
                      <m:r>
                        <a:rPr lang="en-IN" altLang="en-US" i="1">
                          <a:latin typeface="Cambria Math"/>
                        </a:rPr>
                        <m:t>+</m:t>
                      </m:r>
                      <m:r>
                        <a:rPr lang="en-IN" altLang="en-US" i="1">
                          <a:latin typeface="Cambria Math"/>
                        </a:rPr>
                        <m:t>𝑀𝑇𝑇𝐹</m:t>
                      </m:r>
                      <m:r>
                        <a:rPr lang="en-IN" altLang="en-US" i="1">
                          <a:latin typeface="Cambria Math"/>
                        </a:rPr>
                        <m:t>)</m:t>
                      </m:r>
                    </m:oMath>
                  </m:oMathPara>
                </a14:m>
                <a:endParaRPr lang="en-US" alt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15" t="-3903" r="-370" b="-808"/>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altLang="en-US" dirty="0"/>
              <a:t>Reliability Analysis</a:t>
            </a:r>
            <a:endParaRPr lang="en-US" dirty="0"/>
          </a:p>
        </p:txBody>
      </p:sp>
    </p:spTree>
    <p:extLst>
      <p:ext uri="{BB962C8B-B14F-4D97-AF65-F5344CB8AC3E}">
        <p14:creationId xmlns:p14="http://schemas.microsoft.com/office/powerpoint/2010/main" val="4293324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12: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12.1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System Testing- Introduction, Overview &amp; Issues</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12.2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System Testing – Types, Techniques &amp; Strategies</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12.3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Examples</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a:t>
            </a:r>
            <a:r>
              <a:rPr lang="en-IN" sz="2400" b="1" dirty="0" smtClean="0"/>
              <a:t>12: </a:t>
            </a:r>
            <a:r>
              <a:rPr lang="en-IN" sz="2400" b="1" dirty="0" smtClean="0"/>
              <a:t>System Testing</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pPr>
                  <a:buFont typeface="Arial" panose="020B0604020202020204" pitchFamily="34" charset="0"/>
                  <a:buChar char="•"/>
                </a:pPr>
                <a:r>
                  <a:rPr lang="en-US" altLang="en-US" u="sng" dirty="0"/>
                  <a:t>Problem:</a:t>
                </a:r>
                <a:r>
                  <a:rPr lang="en-US" altLang="en-US" dirty="0"/>
                  <a:t> A SW component was tested for a period of 3 months. The total number of defects found were 300. On an average the time required to fix the defect was 2.5 days. Find the availability of the system</a:t>
                </a:r>
              </a:p>
              <a:p>
                <a:pPr>
                  <a:buFont typeface="Arial" panose="020B0604020202020204" pitchFamily="34" charset="0"/>
                  <a:buChar char="•"/>
                </a:pPr>
                <a:r>
                  <a:rPr lang="en-US" altLang="en-US" u="sng" dirty="0"/>
                  <a:t>Solution:</a:t>
                </a:r>
                <a:endParaRPr lang="en-US" altLang="en-US" i="1" dirty="0">
                  <a:latin typeface="Cambria Math"/>
                </a:endParaRPr>
              </a:p>
              <a:p>
                <a:pPr marL="914400" lvl="2" indent="0">
                  <a:buNone/>
                </a:pPr>
                <a14:m>
                  <m:oMathPara xmlns:m="http://schemas.openxmlformats.org/officeDocument/2006/math">
                    <m:oMathParaPr>
                      <m:jc m:val="centerGroup"/>
                    </m:oMathParaPr>
                    <m:oMath xmlns:m="http://schemas.openxmlformats.org/officeDocument/2006/math">
                      <m:r>
                        <a:rPr lang="en-US" altLang="en-US" i="1" dirty="0">
                          <a:latin typeface="Cambria Math"/>
                        </a:rPr>
                        <m:t>𝑀𝑇𝑇𝐹</m:t>
                      </m:r>
                      <m:r>
                        <a:rPr lang="en-US" altLang="en-US" i="1" dirty="0">
                          <a:latin typeface="Cambria Math"/>
                        </a:rPr>
                        <m:t> = (3∗30∗8)/300= 2.4</m:t>
                      </m:r>
                    </m:oMath>
                  </m:oMathPara>
                </a14:m>
                <a:endParaRPr lang="en-US" altLang="en-US" dirty="0"/>
              </a:p>
              <a:p>
                <a:pPr marL="914400" lvl="2" indent="0">
                  <a:buNone/>
                </a:pPr>
                <a14:m>
                  <m:oMathPara xmlns:m="http://schemas.openxmlformats.org/officeDocument/2006/math">
                    <m:oMathParaPr>
                      <m:jc m:val="centerGroup"/>
                    </m:oMathParaPr>
                    <m:oMath xmlns:m="http://schemas.openxmlformats.org/officeDocument/2006/math">
                      <m:sSub>
                        <m:sSubPr>
                          <m:ctrlPr>
                            <a:rPr lang="en-US" altLang="en-US" i="1" dirty="0">
                              <a:latin typeface="Cambria Math" panose="02040503050406030204" pitchFamily="18" charset="0"/>
                            </a:rPr>
                          </m:ctrlPr>
                        </m:sSubPr>
                        <m:e>
                          <m:r>
                            <a:rPr lang="en-IN" altLang="en-US" i="1" dirty="0">
                              <a:latin typeface="Cambria Math"/>
                            </a:rPr>
                            <m:t>𝐹</m:t>
                          </m:r>
                        </m:e>
                        <m:sub>
                          <m:r>
                            <a:rPr lang="en-IN" altLang="en-US" i="1" dirty="0">
                              <a:latin typeface="Cambria Math"/>
                            </a:rPr>
                            <m:t>𝑎</m:t>
                          </m:r>
                        </m:sub>
                      </m:sSub>
                      <m:r>
                        <a:rPr lang="en-US" altLang="en-US" i="1" dirty="0">
                          <a:latin typeface="Cambria Math"/>
                        </a:rPr>
                        <m:t>=1/2.4 = 0.4166</m:t>
                      </m:r>
                    </m:oMath>
                  </m:oMathPara>
                </a14:m>
                <a:endParaRPr lang="en-US" altLang="en-US" dirty="0"/>
              </a:p>
              <a:p>
                <a:pPr marL="914400" lvl="2" indent="0">
                  <a:buNone/>
                </a:pPr>
                <a14:m>
                  <m:oMathPara xmlns:m="http://schemas.openxmlformats.org/officeDocument/2006/math">
                    <m:oMathParaPr>
                      <m:jc m:val="centerGroup"/>
                    </m:oMathParaPr>
                    <m:oMath xmlns:m="http://schemas.openxmlformats.org/officeDocument/2006/math">
                      <m:r>
                        <a:rPr lang="en-US" altLang="en-US" i="1" dirty="0">
                          <a:latin typeface="Cambria Math"/>
                        </a:rPr>
                        <m:t>𝑀𝑇𝑇𝑅</m:t>
                      </m:r>
                      <m:r>
                        <a:rPr lang="en-US" altLang="en-US" i="1" dirty="0">
                          <a:latin typeface="Cambria Math"/>
                        </a:rPr>
                        <m:t>=(2.5∗8)=20</m:t>
                      </m:r>
                    </m:oMath>
                  </m:oMathPara>
                </a14:m>
                <a:endParaRPr lang="en-US" altLang="en-US" dirty="0"/>
              </a:p>
              <a:p>
                <a:pPr marL="914400" lvl="2" indent="0">
                  <a:buNone/>
                </a:pPr>
                <a:r>
                  <a:rPr lang="en-US" altLang="en-US" dirty="0"/>
                  <a:t>Availability </a:t>
                </a:r>
                <a14:m>
                  <m:oMath xmlns:m="http://schemas.openxmlformats.org/officeDocument/2006/math">
                    <m:r>
                      <a:rPr lang="en-US" altLang="en-US" i="1" dirty="0">
                        <a:latin typeface="Cambria Math"/>
                      </a:rPr>
                      <m:t>𝐴</m:t>
                    </m:r>
                    <m:r>
                      <a:rPr lang="en-US" altLang="en-US" i="1" dirty="0">
                        <a:latin typeface="Cambria Math"/>
                      </a:rPr>
                      <m:t> = </m:t>
                    </m:r>
                    <m:r>
                      <a:rPr lang="en-US" altLang="en-US" i="1" dirty="0">
                        <a:latin typeface="Cambria Math"/>
                      </a:rPr>
                      <m:t>𝑀𝑇𝑇𝐹</m:t>
                    </m:r>
                    <m:r>
                      <a:rPr lang="en-US" altLang="en-US" i="1" dirty="0">
                        <a:latin typeface="Cambria Math"/>
                      </a:rPr>
                      <m:t>/(</m:t>
                    </m:r>
                    <m:r>
                      <a:rPr lang="en-US" altLang="en-US" i="1" dirty="0">
                        <a:latin typeface="Cambria Math"/>
                      </a:rPr>
                      <m:t>𝑀𝑇𝑇𝐹</m:t>
                    </m:r>
                    <m:r>
                      <a:rPr lang="en-US" altLang="en-US" i="1" dirty="0">
                        <a:latin typeface="Cambria Math"/>
                      </a:rPr>
                      <m:t>+</m:t>
                    </m:r>
                    <m:r>
                      <a:rPr lang="en-US" altLang="en-US" i="1" dirty="0">
                        <a:latin typeface="Cambria Math"/>
                      </a:rPr>
                      <m:t>𝑀𝑇𝑇𝑅</m:t>
                    </m:r>
                    <m:r>
                      <a:rPr lang="en-US" altLang="en-US" i="1" dirty="0">
                        <a:latin typeface="Cambria Math"/>
                      </a:rPr>
                      <m:t>) = 0.107 ~ 10.7 %</m:t>
                    </m:r>
                  </m:oMath>
                </a14:m>
                <a:endParaRPr lang="en-US" alt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63" t="-942" r="-1259"/>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r>
              <a:rPr lang="en-US" altLang="en-US" dirty="0"/>
              <a:t>Reliability Analysis</a:t>
            </a:r>
            <a:endParaRPr lang="en-US" dirty="0"/>
          </a:p>
        </p:txBody>
      </p:sp>
    </p:spTree>
    <p:extLst>
      <p:ext uri="{BB962C8B-B14F-4D97-AF65-F5344CB8AC3E}">
        <p14:creationId xmlns:p14="http://schemas.microsoft.com/office/powerpoint/2010/main" val="3301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Petri Nets </a:t>
            </a:r>
            <a:r>
              <a:rPr lang="en-IN" sz="4000" b="1" dirty="0" smtClean="0"/>
              <a:t>&amp; System </a:t>
            </a:r>
            <a:r>
              <a:rPr lang="en-IN" sz="4000" b="1" dirty="0" smtClean="0"/>
              <a:t>Test</a:t>
            </a:r>
            <a:endParaRPr lang="en-IN" sz="4000" b="1" dirty="0"/>
          </a:p>
        </p:txBody>
      </p:sp>
    </p:spTree>
    <p:extLst>
      <p:ext uri="{BB962C8B-B14F-4D97-AF65-F5344CB8AC3E}">
        <p14:creationId xmlns:p14="http://schemas.microsoft.com/office/powerpoint/2010/main" val="349516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Carl Adam Petri 1963</a:t>
            </a:r>
          </a:p>
          <a:p>
            <a:pPr>
              <a:buFont typeface="Arial" panose="020B0604020202020204" pitchFamily="34" charset="0"/>
              <a:buChar char="•"/>
            </a:pPr>
            <a:r>
              <a:rPr lang="en-IN" dirty="0"/>
              <a:t>Accepted Model for protocol and other application involving concurrency and distributed processing</a:t>
            </a:r>
          </a:p>
          <a:p>
            <a:pPr>
              <a:buFont typeface="Arial" panose="020B0604020202020204" pitchFamily="34" charset="0"/>
              <a:buChar char="•"/>
            </a:pPr>
            <a:r>
              <a:rPr lang="en-IN" dirty="0"/>
              <a:t>Form of directed graph: a bipartite directed graph</a:t>
            </a:r>
          </a:p>
          <a:p>
            <a:pPr>
              <a:buFont typeface="Arial" panose="020B0604020202020204" pitchFamily="34" charset="0"/>
              <a:buChar char="•"/>
            </a:pPr>
            <a:r>
              <a:rPr lang="en-IN" dirty="0"/>
              <a:t>A bipartite graph has two sets of nodes V1 and V2 and a set of edges E, with the restriction that every edge has its initial node on one of the sets V1, V2 and its terminal node in the other set</a:t>
            </a:r>
          </a:p>
          <a:p>
            <a:pPr>
              <a:buFont typeface="Arial" panose="020B0604020202020204" pitchFamily="34" charset="0"/>
              <a:buChar char="•"/>
            </a:pPr>
            <a:r>
              <a:rPr lang="en-IN" dirty="0"/>
              <a:t>In Petri net one set is Places and the other is Transitions</a:t>
            </a:r>
          </a:p>
          <a:p>
            <a:endParaRPr lang="en-US" dirty="0"/>
          </a:p>
        </p:txBody>
      </p:sp>
      <p:sp>
        <p:nvSpPr>
          <p:cNvPr id="3" name="Content Placeholder 2"/>
          <p:cNvSpPr>
            <a:spLocks noGrp="1"/>
          </p:cNvSpPr>
          <p:nvPr>
            <p:ph sz="quarter" idx="10"/>
          </p:nvPr>
        </p:nvSpPr>
        <p:spPr/>
        <p:txBody>
          <a:bodyPr/>
          <a:lstStyle/>
          <a:p>
            <a:r>
              <a:rPr lang="en-IN" dirty="0"/>
              <a:t>Petri Net</a:t>
            </a:r>
            <a:endParaRPr lang="en-US" dirty="0"/>
          </a:p>
        </p:txBody>
      </p:sp>
    </p:spTree>
    <p:extLst>
      <p:ext uri="{BB962C8B-B14F-4D97-AF65-F5344CB8AC3E}">
        <p14:creationId xmlns:p14="http://schemas.microsoft.com/office/powerpoint/2010/main" val="4040499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 Marked Petri Net</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412776"/>
            <a:ext cx="5544616" cy="487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373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Event Driven Petri Net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6331"/>
            <a:ext cx="3528392" cy="4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16832"/>
            <a:ext cx="4446265" cy="284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81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System Testing Currency Converter Program</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90786"/>
            <a:ext cx="34671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41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EPDN Composition of Four ASFs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4988595" cy="408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84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IN" dirty="0"/>
              <a:t>Directed Graph of ASF sequences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46101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13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195471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12.3: Examples</a:t>
            </a:r>
            <a:endParaRPr lang="en-IN" dirty="0"/>
          </a:p>
        </p:txBody>
      </p:sp>
    </p:spTree>
    <p:extLst>
      <p:ext uri="{BB962C8B-B14F-4D97-AF65-F5344CB8AC3E}">
        <p14:creationId xmlns:p14="http://schemas.microsoft.com/office/powerpoint/2010/main" val="371305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12.1: </a:t>
            </a:r>
            <a:r>
              <a:rPr lang="en-IN" dirty="0"/>
              <a:t>System Testing- Introduction, Overview &amp; Issues</a:t>
            </a:r>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r>
              <a:rPr lang="en-IN" dirty="0" smtClean="0"/>
              <a:t>Automated Teller Machine</a:t>
            </a:r>
            <a:endParaRPr lang="en-IN" dirty="0"/>
          </a:p>
        </p:txBody>
      </p:sp>
      <p:sp>
        <p:nvSpPr>
          <p:cNvPr id="4" name="Rounded Rectangle 3"/>
          <p:cNvSpPr/>
          <p:nvPr/>
        </p:nvSpPr>
        <p:spPr>
          <a:xfrm>
            <a:off x="3592463" y="1556792"/>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ATM System</a:t>
            </a:r>
            <a:endParaRPr lang="en-IN" sz="2000" b="1" dirty="0">
              <a:latin typeface="Arial" panose="020B0604020202020204" pitchFamily="34" charset="0"/>
              <a:cs typeface="Arial" panose="020B0604020202020204" pitchFamily="34" charset="0"/>
            </a:endParaRPr>
          </a:p>
        </p:txBody>
      </p:sp>
      <p:sp>
        <p:nvSpPr>
          <p:cNvPr id="5" name="Rounded Rectangle 4"/>
          <p:cNvSpPr/>
          <p:nvPr/>
        </p:nvSpPr>
        <p:spPr>
          <a:xfrm>
            <a:off x="539552"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Terminal I/O</a:t>
            </a:r>
            <a:endParaRPr lang="en-IN" sz="2000" b="1" dirty="0">
              <a:latin typeface="Arial" panose="020B0604020202020204" pitchFamily="34" charset="0"/>
              <a:cs typeface="Arial" panose="020B0604020202020204" pitchFamily="34" charset="0"/>
            </a:endParaRPr>
          </a:p>
        </p:txBody>
      </p:sp>
      <p:sp>
        <p:nvSpPr>
          <p:cNvPr id="6" name="Rounded Rectangle 5"/>
          <p:cNvSpPr/>
          <p:nvPr/>
        </p:nvSpPr>
        <p:spPr>
          <a:xfrm>
            <a:off x="3595638" y="3032956"/>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Manage Sessions</a:t>
            </a:r>
            <a:endParaRPr lang="en-IN" sz="2000" b="1" dirty="0">
              <a:latin typeface="Arial" panose="020B0604020202020204" pitchFamily="34" charset="0"/>
              <a:cs typeface="Arial" panose="020B0604020202020204" pitchFamily="34" charset="0"/>
            </a:endParaRPr>
          </a:p>
        </p:txBody>
      </p:sp>
      <p:sp>
        <p:nvSpPr>
          <p:cNvPr id="7" name="Rounded Rectangle 6"/>
          <p:cNvSpPr/>
          <p:nvPr/>
        </p:nvSpPr>
        <p:spPr>
          <a:xfrm>
            <a:off x="6444208"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Conduct Transactions</a:t>
            </a:r>
            <a:endParaRPr lang="en-IN" sz="2000" b="1" dirty="0">
              <a:latin typeface="Arial" panose="020B0604020202020204" pitchFamily="34" charset="0"/>
              <a:cs typeface="Arial" panose="020B0604020202020204" pitchFamily="34" charset="0"/>
            </a:endParaRPr>
          </a:p>
        </p:txBody>
      </p:sp>
      <p:sp>
        <p:nvSpPr>
          <p:cNvPr id="8" name="Rounded Rectangle 7"/>
          <p:cNvSpPr/>
          <p:nvPr/>
        </p:nvSpPr>
        <p:spPr>
          <a:xfrm>
            <a:off x="1331640" y="4751943"/>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Card Entry</a:t>
            </a:r>
            <a:endParaRPr lang="en-IN" sz="2000" b="1" dirty="0">
              <a:latin typeface="Arial" panose="020B0604020202020204" pitchFamily="34" charset="0"/>
              <a:cs typeface="Arial" panose="020B0604020202020204" pitchFamily="34" charset="0"/>
            </a:endParaRPr>
          </a:p>
        </p:txBody>
      </p:sp>
      <p:sp>
        <p:nvSpPr>
          <p:cNvPr id="9" name="Rounded Rectangle 8"/>
          <p:cNvSpPr/>
          <p:nvPr/>
        </p:nvSpPr>
        <p:spPr>
          <a:xfrm>
            <a:off x="3563888" y="4731705"/>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PIN Entry</a:t>
            </a:r>
            <a:endParaRPr lang="en-IN" sz="2000" b="1" dirty="0">
              <a:latin typeface="Arial" panose="020B0604020202020204" pitchFamily="34" charset="0"/>
              <a:cs typeface="Arial" panose="020B0604020202020204" pitchFamily="34" charset="0"/>
            </a:endParaRPr>
          </a:p>
        </p:txBody>
      </p:sp>
      <p:sp>
        <p:nvSpPr>
          <p:cNvPr id="10" name="Rounded Rectangle 9"/>
          <p:cNvSpPr/>
          <p:nvPr/>
        </p:nvSpPr>
        <p:spPr>
          <a:xfrm>
            <a:off x="5796136" y="4722577"/>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Select Transactions</a:t>
            </a:r>
            <a:endParaRPr lang="en-IN" sz="2000" b="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1511660" y="2348880"/>
            <a:ext cx="3060340"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6" idx="0"/>
          </p:cNvCxnSpPr>
          <p:nvPr/>
        </p:nvCxnSpPr>
        <p:spPr>
          <a:xfrm>
            <a:off x="4567746" y="2348880"/>
            <a:ext cx="0" cy="6840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2"/>
            <a:endCxn id="7" idx="0"/>
          </p:cNvCxnSpPr>
          <p:nvPr/>
        </p:nvCxnSpPr>
        <p:spPr>
          <a:xfrm>
            <a:off x="4564571" y="2348880"/>
            <a:ext cx="2851745"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6" idx="2"/>
            <a:endCxn id="10" idx="0"/>
          </p:cNvCxnSpPr>
          <p:nvPr/>
        </p:nvCxnSpPr>
        <p:spPr>
          <a:xfrm>
            <a:off x="4567746" y="3825044"/>
            <a:ext cx="2200498"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2"/>
            <a:endCxn id="8" idx="0"/>
          </p:cNvCxnSpPr>
          <p:nvPr/>
        </p:nvCxnSpPr>
        <p:spPr>
          <a:xfrm flipH="1">
            <a:off x="2303748" y="3825044"/>
            <a:ext cx="2263998" cy="9268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6" idx="2"/>
          </p:cNvCxnSpPr>
          <p:nvPr/>
        </p:nvCxnSpPr>
        <p:spPr>
          <a:xfrm>
            <a:off x="4567746" y="3825044"/>
            <a:ext cx="4254"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67544" y="6093296"/>
            <a:ext cx="2327881" cy="369332"/>
          </a:xfrm>
          <a:prstGeom prst="rect">
            <a:avLst/>
          </a:prstGeom>
          <a:noFill/>
        </p:spPr>
        <p:txBody>
          <a:bodyPr wrap="none" rtlCol="0">
            <a:spAutoFit/>
          </a:bodyPr>
          <a:lstStyle/>
          <a:p>
            <a:r>
              <a:rPr lang="en-IN" dirty="0" smtClean="0"/>
              <a:t>Source: T1: Figure 12.2</a:t>
            </a:r>
            <a:endParaRPr lang="en-IN" dirty="0"/>
          </a:p>
        </p:txBody>
      </p:sp>
    </p:spTree>
    <p:extLst>
      <p:ext uri="{BB962C8B-B14F-4D97-AF65-F5344CB8AC3E}">
        <p14:creationId xmlns:p14="http://schemas.microsoft.com/office/powerpoint/2010/main" val="2796700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Char char="•"/>
            </a:pPr>
            <a:r>
              <a:rPr lang="en-US" dirty="0"/>
              <a:t>The device controls for opening and closing the door are different for the various product lines. They may include controls from within a home information system. The product architecture for a specific set of controls should be directly derivable from the product line architecture</a:t>
            </a:r>
          </a:p>
          <a:p>
            <a:pPr>
              <a:buChar char="•"/>
            </a:pPr>
            <a:r>
              <a:rPr lang="en-US" dirty="0"/>
              <a:t>The processor used in different processes will differ. The product architecture for each specific processor should be directly derivable from the product line architecture</a:t>
            </a:r>
          </a:p>
          <a:p>
            <a:pPr>
              <a:buChar char="•"/>
            </a:pPr>
            <a:r>
              <a:rPr lang="en-US" dirty="0"/>
              <a:t>If an obstacle (person or object) is detected by the garage door during descent, it must halt (alternately re-open) within 0.1 second</a:t>
            </a:r>
          </a:p>
          <a:p>
            <a:pPr>
              <a:buChar char="•"/>
            </a:pPr>
            <a:r>
              <a:rPr lang="en-US" dirty="0"/>
              <a:t>The garage door opener should be accessible for diagnosis and administration from within the home information system using product specific diagnosis protocol. It should be possible to directly product an architecture that reflects this protocol</a:t>
            </a:r>
            <a:endParaRPr lang="en-IN" dirty="0"/>
          </a:p>
          <a:p>
            <a:endParaRPr lang="en-IN" dirty="0"/>
          </a:p>
        </p:txBody>
      </p:sp>
      <p:sp>
        <p:nvSpPr>
          <p:cNvPr id="3" name="Content Placeholder 2"/>
          <p:cNvSpPr>
            <a:spLocks noGrp="1"/>
          </p:cNvSpPr>
          <p:nvPr>
            <p:ph sz="quarter" idx="10"/>
          </p:nvPr>
        </p:nvSpPr>
        <p:spPr/>
        <p:txBody>
          <a:bodyPr/>
          <a:lstStyle/>
          <a:p>
            <a:r>
              <a:rPr lang="en-US" dirty="0"/>
              <a:t>Garage Door</a:t>
            </a:r>
            <a:endParaRPr lang="en-IN" dirty="0"/>
          </a:p>
        </p:txBody>
      </p:sp>
    </p:spTree>
    <p:extLst>
      <p:ext uri="{BB962C8B-B14F-4D97-AF65-F5344CB8AC3E}">
        <p14:creationId xmlns:p14="http://schemas.microsoft.com/office/powerpoint/2010/main" val="3360024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Garage Door</a:t>
            </a:r>
            <a:endParaRPr lang="en-IN" dirty="0"/>
          </a:p>
        </p:txBody>
      </p:sp>
      <p:sp>
        <p:nvSpPr>
          <p:cNvPr id="4" name="Rectangle 3"/>
          <p:cNvSpPr/>
          <p:nvPr/>
        </p:nvSpPr>
        <p:spPr>
          <a:xfrm>
            <a:off x="3786182" y="1643050"/>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User Interface</a:t>
            </a:r>
            <a:endParaRPr lang="en-IN" dirty="0"/>
          </a:p>
        </p:txBody>
      </p:sp>
      <p:sp>
        <p:nvSpPr>
          <p:cNvPr id="5" name="Rectangle 4"/>
          <p:cNvSpPr/>
          <p:nvPr/>
        </p:nvSpPr>
        <p:spPr>
          <a:xfrm>
            <a:off x="3786182"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Raising/Lowering Door</a:t>
            </a:r>
            <a:endParaRPr lang="en-IN" sz="1400" dirty="0"/>
          </a:p>
        </p:txBody>
      </p:sp>
      <p:sp>
        <p:nvSpPr>
          <p:cNvPr id="6" name="Rectangle 5"/>
          <p:cNvSpPr/>
          <p:nvPr/>
        </p:nvSpPr>
        <p:spPr>
          <a:xfrm>
            <a:off x="421481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Sensor/Actuator Virtual Machine</a:t>
            </a:r>
            <a:endParaRPr lang="en-IN" sz="1400" dirty="0"/>
          </a:p>
        </p:txBody>
      </p:sp>
      <p:sp>
        <p:nvSpPr>
          <p:cNvPr id="7" name="Rectangle 6"/>
          <p:cNvSpPr/>
          <p:nvPr/>
        </p:nvSpPr>
        <p:spPr>
          <a:xfrm>
            <a:off x="5857884"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Obstacle detection</a:t>
            </a:r>
            <a:endParaRPr lang="en-IN" sz="1400" dirty="0"/>
          </a:p>
        </p:txBody>
      </p:sp>
      <p:sp>
        <p:nvSpPr>
          <p:cNvPr id="8" name="Rectangle 7"/>
          <p:cNvSpPr/>
          <p:nvPr/>
        </p:nvSpPr>
        <p:spPr>
          <a:xfrm>
            <a:off x="6215074"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t>Scheduler That guarantees deadlines</a:t>
            </a:r>
            <a:endParaRPr lang="en-IN" sz="1600" dirty="0"/>
          </a:p>
        </p:txBody>
      </p:sp>
      <p:cxnSp>
        <p:nvCxnSpPr>
          <p:cNvPr id="9" name="Straight Arrow Connector 8"/>
          <p:cNvCxnSpPr/>
          <p:nvPr/>
        </p:nvCxnSpPr>
        <p:spPr>
          <a:xfrm rot="5400000" flipH="1" flipV="1">
            <a:off x="4357688" y="2678113"/>
            <a:ext cx="3571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flipH="1" flipV="1">
            <a:off x="4322763" y="3892550"/>
            <a:ext cx="357188"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flipH="1" flipV="1">
            <a:off x="6251575" y="4035425"/>
            <a:ext cx="64293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rot="10800000">
            <a:off x="5286375" y="3286125"/>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1714480"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Diagnosis</a:t>
            </a:r>
            <a:endParaRPr lang="en-IN" dirty="0"/>
          </a:p>
        </p:txBody>
      </p:sp>
      <p:sp>
        <p:nvSpPr>
          <p:cNvPr id="14" name="Rectangle 13"/>
          <p:cNvSpPr/>
          <p:nvPr/>
        </p:nvSpPr>
        <p:spPr>
          <a:xfrm>
            <a:off x="171448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Communication Virtual Machine</a:t>
            </a:r>
            <a:endParaRPr lang="en-IN" sz="1400" dirty="0"/>
          </a:p>
        </p:txBody>
      </p:sp>
      <p:cxnSp>
        <p:nvCxnSpPr>
          <p:cNvPr id="15" name="Straight Arrow Connector 14"/>
          <p:cNvCxnSpPr/>
          <p:nvPr/>
        </p:nvCxnSpPr>
        <p:spPr>
          <a:xfrm rot="5400000" flipH="1" flipV="1">
            <a:off x="2536825" y="3892550"/>
            <a:ext cx="3571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2285207" y="4215606"/>
            <a:ext cx="2857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10800000">
            <a:off x="2428875" y="4071938"/>
            <a:ext cx="2143125"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4429919" y="4214019"/>
            <a:ext cx="285750" cy="1588"/>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500688" y="3500438"/>
            <a:ext cx="358775"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5072857" y="3928269"/>
            <a:ext cx="8572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94963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Lighting control system for a apartment complex</a:t>
            </a:r>
          </a:p>
          <a:p>
            <a:pPr>
              <a:buFont typeface="Arial" panose="020B0604020202020204" pitchFamily="34" charset="0"/>
              <a:buChar char="•"/>
            </a:pPr>
            <a:r>
              <a:rPr lang="en-US" dirty="0"/>
              <a:t>Emergency lights are UPS powered</a:t>
            </a:r>
          </a:p>
          <a:p>
            <a:pPr>
              <a:buFont typeface="Arial" panose="020B0604020202020204" pitchFamily="34" charset="0"/>
              <a:buChar char="•"/>
            </a:pPr>
            <a:r>
              <a:rPr lang="en-US" dirty="0"/>
              <a:t>Corridor lights are timed and based on ambient light</a:t>
            </a:r>
          </a:p>
          <a:p>
            <a:pPr>
              <a:buFont typeface="Arial" panose="020B0604020202020204" pitchFamily="34" charset="0"/>
              <a:buChar char="•"/>
            </a:pPr>
            <a:r>
              <a:rPr lang="en-US" dirty="0"/>
              <a:t>Garden and Architectural lights are timed</a:t>
            </a:r>
          </a:p>
          <a:p>
            <a:endParaRPr lang="en-IN" dirty="0"/>
          </a:p>
        </p:txBody>
      </p:sp>
      <p:sp>
        <p:nvSpPr>
          <p:cNvPr id="3" name="Content Placeholder 2"/>
          <p:cNvSpPr>
            <a:spLocks noGrp="1"/>
          </p:cNvSpPr>
          <p:nvPr>
            <p:ph sz="quarter" idx="10"/>
          </p:nvPr>
        </p:nvSpPr>
        <p:spPr/>
        <p:txBody>
          <a:bodyPr/>
          <a:lstStyle/>
          <a:p>
            <a:r>
              <a:rPr lang="en-US" dirty="0"/>
              <a:t>Building Lighting Control System</a:t>
            </a:r>
            <a:endParaRPr lang="en-IN" dirty="0"/>
          </a:p>
        </p:txBody>
      </p:sp>
    </p:spTree>
    <p:extLst>
      <p:ext uri="{BB962C8B-B14F-4D97-AF65-F5344CB8AC3E}">
        <p14:creationId xmlns:p14="http://schemas.microsoft.com/office/powerpoint/2010/main" val="1480387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Lighting System</a:t>
            </a:r>
            <a:endParaRPr lang="en-IN" dirty="0"/>
          </a:p>
        </p:txBody>
      </p:sp>
      <p:cxnSp>
        <p:nvCxnSpPr>
          <p:cNvPr id="4" name="Straight Arrow Connector 3"/>
          <p:cNvCxnSpPr/>
          <p:nvPr/>
        </p:nvCxnSpPr>
        <p:spPr>
          <a:xfrm rot="5400000" flipH="1" flipV="1">
            <a:off x="6062699" y="3197777"/>
            <a:ext cx="1500198"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26518" y="2019050"/>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Interface</a:t>
            </a:r>
            <a:endParaRPr lang="en-IN" sz="1400" dirty="0">
              <a:solidFill>
                <a:schemeClr val="tx1"/>
              </a:solidFill>
            </a:endParaRPr>
          </a:p>
        </p:txBody>
      </p:sp>
      <p:sp>
        <p:nvSpPr>
          <p:cNvPr id="6" name="Rectangle 5"/>
          <p:cNvSpPr/>
          <p:nvPr/>
        </p:nvSpPr>
        <p:spPr>
          <a:xfrm>
            <a:off x="827584" y="2947744"/>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Inputs</a:t>
            </a:r>
            <a:endParaRPr lang="en-IN" sz="1400" dirty="0">
              <a:solidFill>
                <a:schemeClr val="tx1"/>
              </a:solidFill>
            </a:endParaRPr>
          </a:p>
        </p:txBody>
      </p:sp>
      <p:sp>
        <p:nvSpPr>
          <p:cNvPr id="7" name="Rectangle 6"/>
          <p:cNvSpPr/>
          <p:nvPr/>
        </p:nvSpPr>
        <p:spPr>
          <a:xfrm>
            <a:off x="674136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UI</a:t>
            </a:r>
            <a:endParaRPr lang="en-IN" sz="1400" dirty="0">
              <a:solidFill>
                <a:schemeClr val="tx1"/>
              </a:solidFill>
            </a:endParaRPr>
          </a:p>
        </p:txBody>
      </p:sp>
      <p:sp>
        <p:nvSpPr>
          <p:cNvPr id="8" name="Rectangle 7"/>
          <p:cNvSpPr/>
          <p:nvPr/>
        </p:nvSpPr>
        <p:spPr>
          <a:xfrm>
            <a:off x="516972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2</a:t>
            </a:r>
            <a:endParaRPr lang="en-IN" sz="1400" dirty="0">
              <a:solidFill>
                <a:schemeClr val="tx1"/>
              </a:solidFill>
            </a:endParaRPr>
          </a:p>
        </p:txBody>
      </p:sp>
      <p:sp>
        <p:nvSpPr>
          <p:cNvPr id="9" name="Rectangle 8"/>
          <p:cNvSpPr/>
          <p:nvPr/>
        </p:nvSpPr>
        <p:spPr>
          <a:xfrm>
            <a:off x="827584" y="3805000"/>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Configuration</a:t>
            </a:r>
          </a:p>
        </p:txBody>
      </p:sp>
      <p:sp>
        <p:nvSpPr>
          <p:cNvPr id="10" name="Rectangle 9"/>
          <p:cNvSpPr/>
          <p:nvPr/>
        </p:nvSpPr>
        <p:spPr>
          <a:xfrm>
            <a:off x="2383642" y="2947744"/>
            <a:ext cx="1143008"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Main Control Logic</a:t>
            </a:r>
          </a:p>
        </p:txBody>
      </p:sp>
      <p:sp>
        <p:nvSpPr>
          <p:cNvPr id="11" name="Rectangle 10"/>
          <p:cNvSpPr/>
          <p:nvPr/>
        </p:nvSpPr>
        <p:spPr>
          <a:xfrm>
            <a:off x="3812402"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1)</a:t>
            </a:r>
          </a:p>
        </p:txBody>
      </p:sp>
      <p:sp>
        <p:nvSpPr>
          <p:cNvPr id="12" name="Rectangle 11"/>
          <p:cNvSpPr/>
          <p:nvPr/>
        </p:nvSpPr>
        <p:spPr>
          <a:xfrm>
            <a:off x="5312600"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2)</a:t>
            </a:r>
          </a:p>
        </p:txBody>
      </p:sp>
      <p:sp>
        <p:nvSpPr>
          <p:cNvPr id="13" name="Rectangle 12"/>
          <p:cNvSpPr/>
          <p:nvPr/>
        </p:nvSpPr>
        <p:spPr>
          <a:xfrm>
            <a:off x="6241294" y="409075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VM for various inputs</a:t>
            </a:r>
            <a:endParaRPr lang="en-IN" sz="1400" dirty="0">
              <a:solidFill>
                <a:schemeClr val="tx1"/>
              </a:solidFill>
            </a:endParaRPr>
          </a:p>
        </p:txBody>
      </p:sp>
      <p:sp>
        <p:nvSpPr>
          <p:cNvPr id="14" name="Rectangle 13"/>
          <p:cNvSpPr/>
          <p:nvPr/>
        </p:nvSpPr>
        <p:spPr>
          <a:xfrm>
            <a:off x="659848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3</a:t>
            </a:r>
            <a:endParaRPr lang="en-IN" sz="1400" dirty="0">
              <a:solidFill>
                <a:schemeClr val="tx1"/>
              </a:solidFill>
            </a:endParaRPr>
          </a:p>
        </p:txBody>
      </p:sp>
      <p:cxnSp>
        <p:nvCxnSpPr>
          <p:cNvPr id="15" name="Straight Arrow Connector 14"/>
          <p:cNvCxnSpPr>
            <a:stCxn id="8" idx="0"/>
          </p:cNvCxnSpPr>
          <p:nvPr/>
        </p:nvCxnSpPr>
        <p:spPr>
          <a:xfrm rot="5400000" flipH="1" flipV="1">
            <a:off x="5884104" y="4590818"/>
            <a:ext cx="428628" cy="71438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a:endCxn id="13" idx="2"/>
          </p:cNvCxnSpPr>
          <p:nvPr/>
        </p:nvCxnSpPr>
        <p:spPr>
          <a:xfrm rot="16200000" flipV="1">
            <a:off x="6777079" y="4769413"/>
            <a:ext cx="428628" cy="357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2" idx="1"/>
          </p:cNvCxnSpPr>
          <p:nvPr/>
        </p:nvCxnSpPr>
        <p:spPr>
          <a:xfrm>
            <a:off x="4955410" y="3269215"/>
            <a:ext cx="35719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9" idx="1"/>
          </p:cNvCxnSpPr>
          <p:nvPr/>
        </p:nvCxnSpPr>
        <p:spPr>
          <a:xfrm flipV="1">
            <a:off x="6455608" y="3260928"/>
            <a:ext cx="285752" cy="82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41360" y="2903738"/>
            <a:ext cx="1143008"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Command Receiver and Processor</a:t>
            </a:r>
            <a:endParaRPr lang="en-IN" sz="1400" dirty="0">
              <a:solidFill>
                <a:schemeClr val="tx1"/>
              </a:solidFill>
            </a:endParaRPr>
          </a:p>
        </p:txBody>
      </p:sp>
      <p:cxnSp>
        <p:nvCxnSpPr>
          <p:cNvPr id="20" name="Straight Arrow Connector 19"/>
          <p:cNvCxnSpPr/>
          <p:nvPr/>
        </p:nvCxnSpPr>
        <p:spPr>
          <a:xfrm>
            <a:off x="209789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26008" y="4090752"/>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0"/>
            <a:endCxn id="5" idx="2"/>
          </p:cNvCxnSpPr>
          <p:nvPr/>
        </p:nvCxnSpPr>
        <p:spPr>
          <a:xfrm rot="5400000" flipH="1" flipV="1">
            <a:off x="2883708" y="2733430"/>
            <a:ext cx="285752"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2665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1260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Input</a:t>
            </a:r>
            <a:endParaRPr lang="en-IN" sz="1400" dirty="0">
              <a:solidFill>
                <a:schemeClr val="tx1"/>
              </a:solidFill>
            </a:endParaRPr>
          </a:p>
        </p:txBody>
      </p:sp>
      <p:cxnSp>
        <p:nvCxnSpPr>
          <p:cNvPr id="25" name="Straight Arrow Connector 24"/>
          <p:cNvCxnSpPr/>
          <p:nvPr/>
        </p:nvCxnSpPr>
        <p:spPr>
          <a:xfrm>
            <a:off x="5812666" y="2590554"/>
            <a:ext cx="928694"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83840"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1</a:t>
            </a:r>
            <a:endParaRPr lang="en-IN" sz="1400" dirty="0">
              <a:solidFill>
                <a:schemeClr val="tx1"/>
              </a:solidFill>
            </a:endParaRPr>
          </a:p>
        </p:txBody>
      </p:sp>
      <p:cxnSp>
        <p:nvCxnSpPr>
          <p:cNvPr id="27" name="Straight Arrow Connector 26"/>
          <p:cNvCxnSpPr>
            <a:endCxn id="13" idx="1"/>
          </p:cNvCxnSpPr>
          <p:nvPr/>
        </p:nvCxnSpPr>
        <p:spPr>
          <a:xfrm flipV="1">
            <a:off x="4383906" y="4412223"/>
            <a:ext cx="1857388" cy="7500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9" idx="2"/>
          </p:cNvCxnSpPr>
          <p:nvPr/>
        </p:nvCxnSpPr>
        <p:spPr>
          <a:xfrm rot="5400000" flipH="1" flipV="1">
            <a:off x="6826514" y="3604402"/>
            <a:ext cx="472634" cy="50006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178355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0000"/>
              </a:lnSpc>
              <a:buFont typeface="Arial" panose="020B0604020202020204" pitchFamily="34" charset="0"/>
              <a:buChar char="•"/>
            </a:pPr>
            <a:r>
              <a:rPr lang="en-IN" dirty="0"/>
              <a:t>System testing is concerned with the behaviour of a whole system. The majority of the functional failures should already have been identified during unit and integration testing</a:t>
            </a:r>
          </a:p>
          <a:p>
            <a:pPr>
              <a:lnSpc>
                <a:spcPct val="110000"/>
              </a:lnSpc>
              <a:buFont typeface="Arial" panose="020B0604020202020204" pitchFamily="34" charset="0"/>
              <a:buChar char="•"/>
            </a:pPr>
            <a:r>
              <a:rPr lang="en-IN" dirty="0"/>
              <a:t>System testing is usually considered appropriate for comparing the system to the non-functional system requirements, such as security, speed, accuracy, and reliability. External interfaces to other applications, utilities, hardware devices, or the operating environment are also evaluated at this level</a:t>
            </a:r>
            <a:r>
              <a:rPr lang="en-IN" dirty="0" smtClean="0"/>
              <a:t>.</a:t>
            </a:r>
            <a:endParaRPr lang="en-IN" dirty="0"/>
          </a:p>
        </p:txBody>
      </p:sp>
      <p:sp>
        <p:nvSpPr>
          <p:cNvPr id="3" name="Content Placeholder 2"/>
          <p:cNvSpPr>
            <a:spLocks noGrp="1"/>
          </p:cNvSpPr>
          <p:nvPr>
            <p:ph sz="quarter" idx="10"/>
          </p:nvPr>
        </p:nvSpPr>
        <p:spPr/>
        <p:txBody>
          <a:bodyPr/>
          <a:lstStyle/>
          <a:p>
            <a:r>
              <a:rPr lang="en-IN" dirty="0"/>
              <a:t>System Testing</a:t>
            </a:r>
            <a:endParaRPr lang="en-US" dirty="0"/>
          </a:p>
        </p:txBody>
      </p:sp>
    </p:spTree>
    <p:extLst>
      <p:ext uri="{BB962C8B-B14F-4D97-AF65-F5344CB8AC3E}">
        <p14:creationId xmlns:p14="http://schemas.microsoft.com/office/powerpoint/2010/main" val="238748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10000"/>
              </a:lnSpc>
              <a:buFont typeface="Arial" panose="020B0604020202020204" pitchFamily="34" charset="0"/>
              <a:buChar char="•"/>
            </a:pPr>
            <a:r>
              <a:rPr lang="en-US" altLang="en-US" dirty="0"/>
              <a:t>It is essential to define what the “system” is made up of</a:t>
            </a:r>
          </a:p>
          <a:p>
            <a:pPr lvl="2">
              <a:lnSpc>
                <a:spcPct val="110000"/>
              </a:lnSpc>
            </a:pPr>
            <a:r>
              <a:rPr lang="en-US" altLang="en-US" dirty="0"/>
              <a:t>A system for one team/</a:t>
            </a:r>
            <a:r>
              <a:rPr lang="en-US" altLang="en-US" dirty="0" err="1"/>
              <a:t>organisation</a:t>
            </a:r>
            <a:r>
              <a:rPr lang="en-US" altLang="en-US" dirty="0"/>
              <a:t> may mean a module/part of a larger system</a:t>
            </a:r>
          </a:p>
          <a:p>
            <a:pPr>
              <a:lnSpc>
                <a:spcPct val="110000"/>
              </a:lnSpc>
              <a:buFont typeface="Arial" panose="020B0604020202020204" pitchFamily="34" charset="0"/>
              <a:buChar char="•"/>
            </a:pPr>
            <a:r>
              <a:rPr lang="en-US" altLang="en-US" dirty="0"/>
              <a:t>Generally system level is treated as closest to everyday experience i.e. system (Product) as seen in the hands of the user</a:t>
            </a:r>
          </a:p>
          <a:p>
            <a:pPr>
              <a:lnSpc>
                <a:spcPct val="110000"/>
              </a:lnSpc>
              <a:buFont typeface="Arial" panose="020B0604020202020204" pitchFamily="34" charset="0"/>
              <a:buChar char="•"/>
            </a:pPr>
            <a:r>
              <a:rPr lang="en-US" altLang="en-US" dirty="0"/>
              <a:t>In system testing apart from finding faults the goal is to demonstrate</a:t>
            </a:r>
          </a:p>
          <a:p>
            <a:pPr lvl="1">
              <a:lnSpc>
                <a:spcPct val="110000"/>
              </a:lnSpc>
            </a:pPr>
            <a:r>
              <a:rPr lang="en-US" altLang="en-US" dirty="0"/>
              <a:t>System works</a:t>
            </a:r>
          </a:p>
          <a:p>
            <a:pPr lvl="1">
              <a:lnSpc>
                <a:spcPct val="110000"/>
              </a:lnSpc>
            </a:pPr>
            <a:r>
              <a:rPr lang="en-US" altLang="en-US" dirty="0"/>
              <a:t>System is reliable</a:t>
            </a:r>
          </a:p>
          <a:p>
            <a:pPr lvl="1">
              <a:lnSpc>
                <a:spcPct val="110000"/>
              </a:lnSpc>
            </a:pPr>
            <a:r>
              <a:rPr lang="en-US" altLang="en-US" dirty="0"/>
              <a:t>System is durable</a:t>
            </a:r>
          </a:p>
          <a:p>
            <a:pPr lvl="1">
              <a:lnSpc>
                <a:spcPct val="110000"/>
              </a:lnSpc>
            </a:pPr>
            <a:r>
              <a:rPr lang="en-US" altLang="en-US" dirty="0"/>
              <a:t>Quality of system for defined parameters</a:t>
            </a:r>
          </a:p>
          <a:p>
            <a:pPr>
              <a:lnSpc>
                <a:spcPct val="110000"/>
              </a:lnSpc>
              <a:buFont typeface="Arial" panose="020B0604020202020204" pitchFamily="34" charset="0"/>
              <a:buChar char="•"/>
            </a:pPr>
            <a:r>
              <a:rPr lang="en-US" altLang="en-US" dirty="0"/>
              <a:t>Use of specification based testing techniques to design test </a:t>
            </a:r>
            <a:r>
              <a:rPr lang="en-US" altLang="en-US" dirty="0" smtClean="0"/>
              <a:t>cases</a:t>
            </a:r>
            <a:endParaRPr lang="en-US" altLang="en-US" dirty="0"/>
          </a:p>
        </p:txBody>
      </p:sp>
      <p:sp>
        <p:nvSpPr>
          <p:cNvPr id="3" name="Content Placeholder 2"/>
          <p:cNvSpPr>
            <a:spLocks noGrp="1"/>
          </p:cNvSpPr>
          <p:nvPr>
            <p:ph sz="quarter" idx="10"/>
          </p:nvPr>
        </p:nvSpPr>
        <p:spPr/>
        <p:txBody>
          <a:bodyPr/>
          <a:lstStyle/>
          <a:p>
            <a:r>
              <a:rPr lang="en-IN" dirty="0"/>
              <a:t>System Testing</a:t>
            </a:r>
            <a:endParaRPr lang="en-US" dirty="0"/>
          </a:p>
        </p:txBody>
      </p:sp>
    </p:spTree>
    <p:extLst>
      <p:ext uri="{BB962C8B-B14F-4D97-AF65-F5344CB8AC3E}">
        <p14:creationId xmlns:p14="http://schemas.microsoft.com/office/powerpoint/2010/main" val="1615744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800" dirty="0"/>
              <a:t>Thread</a:t>
            </a:r>
          </a:p>
          <a:p>
            <a:pPr lvl="2"/>
            <a:r>
              <a:rPr lang="en-IN" sz="2800" dirty="0"/>
              <a:t>Thread Possibilities</a:t>
            </a:r>
            <a:endParaRPr lang="en-IN" dirty="0"/>
          </a:p>
          <a:p>
            <a:pPr lvl="2"/>
            <a:r>
              <a:rPr lang="en-IN" sz="2800" dirty="0"/>
              <a:t>Thread Definitions</a:t>
            </a:r>
          </a:p>
          <a:p>
            <a:pPr lvl="3"/>
            <a:r>
              <a:rPr lang="en-IN" dirty="0"/>
              <a:t>Atomic Thread Function</a:t>
            </a:r>
          </a:p>
          <a:p>
            <a:endParaRPr lang="en-US" dirty="0"/>
          </a:p>
        </p:txBody>
      </p:sp>
      <p:sp>
        <p:nvSpPr>
          <p:cNvPr id="3" name="Content Placeholder 2"/>
          <p:cNvSpPr>
            <a:spLocks noGrp="1"/>
          </p:cNvSpPr>
          <p:nvPr>
            <p:ph sz="quarter" idx="10"/>
          </p:nvPr>
        </p:nvSpPr>
        <p:spPr/>
        <p:txBody>
          <a:bodyPr/>
          <a:lstStyle/>
          <a:p>
            <a:r>
              <a:rPr lang="en-IN" dirty="0"/>
              <a:t>System Testing – Aspects</a:t>
            </a:r>
            <a:endParaRPr lang="en-US" dirty="0"/>
          </a:p>
        </p:txBody>
      </p:sp>
    </p:spTree>
    <p:extLst>
      <p:ext uri="{BB962C8B-B14F-4D97-AF65-F5344CB8AC3E}">
        <p14:creationId xmlns:p14="http://schemas.microsoft.com/office/powerpoint/2010/main" val="322047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Font typeface="Arial" panose="020B0604020202020204" pitchFamily="34" charset="0"/>
              <a:buChar char="•"/>
            </a:pPr>
            <a:r>
              <a:rPr lang="en-IN" sz="4000" dirty="0"/>
              <a:t>Data</a:t>
            </a:r>
          </a:p>
          <a:p>
            <a:pPr lvl="1">
              <a:buFont typeface="Arial" panose="020B0604020202020204" pitchFamily="34" charset="0"/>
              <a:buChar char="•"/>
            </a:pPr>
            <a:r>
              <a:rPr lang="en-IN" sz="3200" dirty="0"/>
              <a:t>Information used and created by the system</a:t>
            </a:r>
          </a:p>
          <a:p>
            <a:pPr>
              <a:buFont typeface="Arial" panose="020B0604020202020204" pitchFamily="34" charset="0"/>
              <a:buChar char="•"/>
            </a:pPr>
            <a:r>
              <a:rPr lang="en-IN" sz="4000" dirty="0"/>
              <a:t>Actions</a:t>
            </a:r>
          </a:p>
          <a:p>
            <a:pPr lvl="1">
              <a:buFont typeface="Arial" panose="020B0604020202020204" pitchFamily="34" charset="0"/>
              <a:buChar char="•"/>
            </a:pPr>
            <a:r>
              <a:rPr lang="en-IN" sz="3200" dirty="0"/>
              <a:t>Transform, data transform, control transform, process, activity, task, method, service</a:t>
            </a:r>
          </a:p>
          <a:p>
            <a:pPr>
              <a:buFont typeface="Arial" panose="020B0604020202020204" pitchFamily="34" charset="0"/>
              <a:buChar char="•"/>
            </a:pPr>
            <a:r>
              <a:rPr lang="en-IN" sz="4000" dirty="0"/>
              <a:t>Devices</a:t>
            </a:r>
          </a:p>
          <a:p>
            <a:pPr lvl="1">
              <a:buFont typeface="Arial" panose="020B0604020202020204" pitchFamily="34" charset="0"/>
              <a:buChar char="•"/>
            </a:pPr>
            <a:r>
              <a:rPr lang="en-IN" sz="3200" dirty="0"/>
              <a:t>Source and destination of system level inputs and outputs</a:t>
            </a:r>
          </a:p>
          <a:p>
            <a:pPr>
              <a:buFont typeface="Arial" panose="020B0604020202020204" pitchFamily="34" charset="0"/>
              <a:buChar char="•"/>
            </a:pPr>
            <a:r>
              <a:rPr lang="en-IN" sz="4000" dirty="0"/>
              <a:t>Events</a:t>
            </a:r>
          </a:p>
          <a:p>
            <a:pPr lvl="1">
              <a:buFont typeface="Arial" panose="020B0604020202020204" pitchFamily="34" charset="0"/>
              <a:buChar char="•"/>
            </a:pPr>
            <a:r>
              <a:rPr lang="en-IN" sz="3200" dirty="0"/>
              <a:t>System level I/O; occurs on port device; inputs and outputs of actions</a:t>
            </a:r>
          </a:p>
          <a:p>
            <a:pPr>
              <a:buFont typeface="Arial" panose="020B0604020202020204" pitchFamily="34" charset="0"/>
              <a:buChar char="•"/>
            </a:pPr>
            <a:r>
              <a:rPr lang="en-IN" sz="4000" dirty="0"/>
              <a:t>Threads</a:t>
            </a:r>
          </a:p>
          <a:p>
            <a:pPr lvl="1">
              <a:buFont typeface="Arial" panose="020B0604020202020204" pitchFamily="34" charset="0"/>
              <a:buChar char="•"/>
            </a:pPr>
            <a:r>
              <a:rPr lang="en-IN" sz="3200" dirty="0"/>
              <a:t>Model of a system – interactions among data, events and action</a:t>
            </a:r>
          </a:p>
          <a:p>
            <a:endParaRPr lang="en-US" dirty="0"/>
          </a:p>
        </p:txBody>
      </p:sp>
      <p:sp>
        <p:nvSpPr>
          <p:cNvPr id="3" name="Content Placeholder 2"/>
          <p:cNvSpPr>
            <a:spLocks noGrp="1"/>
          </p:cNvSpPr>
          <p:nvPr>
            <p:ph sz="quarter" idx="10"/>
          </p:nvPr>
        </p:nvSpPr>
        <p:spPr/>
        <p:txBody>
          <a:bodyPr/>
          <a:lstStyle/>
          <a:p>
            <a:r>
              <a:rPr lang="en-IN" dirty="0"/>
              <a:t>System Requirements – Basic Concepts</a:t>
            </a:r>
            <a:endParaRPr lang="en-US" dirty="0"/>
          </a:p>
        </p:txBody>
      </p:sp>
    </p:spTree>
    <p:extLst>
      <p:ext uri="{BB962C8B-B14F-4D97-AF65-F5344CB8AC3E}">
        <p14:creationId xmlns:p14="http://schemas.microsoft.com/office/powerpoint/2010/main" val="7946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961398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12.2: </a:t>
            </a:r>
            <a:r>
              <a:rPr lang="en-IN" dirty="0"/>
              <a:t>System Testing – Types, Techniques &amp; Strategies</a:t>
            </a:r>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8A9CD1-E758-4874-9657-EFCAA6F904EB}"/>
</file>

<file path=customXml/itemProps2.xml><?xml version="1.0" encoding="utf-8"?>
<ds:datastoreItem xmlns:ds="http://schemas.openxmlformats.org/officeDocument/2006/customXml" ds:itemID="{F7FC647E-E151-4FFD-9069-16B99D75A7E5}"/>
</file>

<file path=customXml/itemProps3.xml><?xml version="1.0" encoding="utf-8"?>
<ds:datastoreItem xmlns:ds="http://schemas.openxmlformats.org/officeDocument/2006/customXml" ds:itemID="{ADF12FF9-2CBC-40C1-9B64-263BD0CB5BF4}"/>
</file>

<file path=docProps/app.xml><?xml version="1.0" encoding="utf-8"?>
<Properties xmlns="http://schemas.openxmlformats.org/officeDocument/2006/extended-properties" xmlns:vt="http://schemas.openxmlformats.org/officeDocument/2006/docPropsVTypes">
  <Template>AAOC ZC222-L1</Template>
  <TotalTime>1017</TotalTime>
  <Words>1058</Words>
  <Application>Microsoft Office PowerPoint</Application>
  <PresentationFormat>On-screen Show (4:3)</PresentationFormat>
  <Paragraphs>163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Cambria Math</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Petri Nets &amp; System Test</vt:lpstr>
      <vt:lpstr>PowerPoint Presentation</vt:lpstr>
      <vt:lpstr>A Marked Petri Net</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214</cp:revision>
  <cp:lastPrinted>2015-01-11T07:33:27Z</cp:lastPrinted>
  <dcterms:created xsi:type="dcterms:W3CDTF">2014-01-11T00:18:07Z</dcterms:created>
  <dcterms:modified xsi:type="dcterms:W3CDTF">2015-11-06T05:05:02Z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