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30.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colors1.xml" ContentType="application/vnd.openxmlformats-officedocument.drawingml.diagramColors+xml"/>
  <Override PartName="/ppt/diagrams/layout1.xml" ContentType="application/vnd.openxmlformats-officedocument.drawingml.diagramLayout+xml"/>
  <Override PartName="/ppt/diagrams/quickStyle1.xml" ContentType="application/vnd.openxmlformats-officedocument.drawingml.diagramStyl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60" r:id="rId2"/>
    <p:sldId id="510" r:id="rId3"/>
    <p:sldId id="511" r:id="rId4"/>
    <p:sldId id="512" r:id="rId5"/>
    <p:sldId id="513" r:id="rId6"/>
    <p:sldId id="514" r:id="rId7"/>
    <p:sldId id="515" r:id="rId8"/>
    <p:sldId id="539" r:id="rId9"/>
    <p:sldId id="516" r:id="rId10"/>
    <p:sldId id="537" r:id="rId11"/>
    <p:sldId id="538" r:id="rId12"/>
    <p:sldId id="517" r:id="rId13"/>
    <p:sldId id="519" r:id="rId14"/>
    <p:sldId id="520" r:id="rId15"/>
    <p:sldId id="521" r:id="rId16"/>
    <p:sldId id="546" r:id="rId17"/>
    <p:sldId id="522" r:id="rId18"/>
    <p:sldId id="523" r:id="rId19"/>
    <p:sldId id="540" r:id="rId20"/>
    <p:sldId id="524" r:id="rId21"/>
    <p:sldId id="525" r:id="rId22"/>
    <p:sldId id="526" r:id="rId23"/>
    <p:sldId id="527" r:id="rId24"/>
    <p:sldId id="547" r:id="rId25"/>
    <p:sldId id="528" r:id="rId26"/>
    <p:sldId id="529" r:id="rId27"/>
    <p:sldId id="541" r:id="rId28"/>
    <p:sldId id="542" r:id="rId29"/>
    <p:sldId id="543" r:id="rId30"/>
    <p:sldId id="544" r:id="rId31"/>
    <p:sldId id="545" r:id="rId32"/>
    <p:sldId id="531" r:id="rId33"/>
    <p:sldId id="532" r:id="rId34"/>
    <p:sldId id="533" r:id="rId35"/>
    <p:sldId id="534" r:id="rId36"/>
    <p:sldId id="535" r:id="rId37"/>
    <p:sldId id="475" r:id="rId38"/>
  </p:sldIdLst>
  <p:sldSz cx="9144000" cy="6858000" type="screen4x3"/>
  <p:notesSz cx="7099300" cy="1022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94660"/>
  </p:normalViewPr>
  <p:slideViewPr>
    <p:cSldViewPr>
      <p:cViewPr varScale="1">
        <p:scale>
          <a:sx n="82" d="100"/>
          <a:sy n="82" d="100"/>
        </p:scale>
        <p:origin x="1488"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8988B3-EA9B-49A0-9F5C-368650EDEB59}" type="doc">
      <dgm:prSet loTypeId="urn:microsoft.com/office/officeart/2005/8/layout/cycle5" loCatId="cycle" qsTypeId="urn:microsoft.com/office/officeart/2005/8/quickstyle/3d1" qsCatId="3D" csTypeId="urn:microsoft.com/office/officeart/2005/8/colors/accent1_2" csCatId="accent1" phldr="1"/>
      <dgm:spPr/>
      <dgm:t>
        <a:bodyPr/>
        <a:lstStyle/>
        <a:p>
          <a:endParaRPr lang="en-IN"/>
        </a:p>
      </dgm:t>
    </dgm:pt>
    <dgm:pt modelId="{44141126-7714-4E32-B085-AEC8D991A5B1}">
      <dgm:prSet phldrT="[Text]" custT="1"/>
      <dgm:spPr/>
      <dgm:t>
        <a:bodyPr/>
        <a:lstStyle/>
        <a:p>
          <a:r>
            <a:rPr lang="en-IN" sz="2000" b="1" dirty="0" smtClean="0">
              <a:solidFill>
                <a:srgbClr val="FF0000"/>
              </a:solidFill>
            </a:rPr>
            <a:t>Arch</a:t>
          </a:r>
          <a:endParaRPr lang="en-IN" sz="2000" b="1" dirty="0">
            <a:solidFill>
              <a:srgbClr val="FF0000"/>
            </a:solidFill>
          </a:endParaRPr>
        </a:p>
      </dgm:t>
    </dgm:pt>
    <dgm:pt modelId="{26BEA0B9-ED3B-4E3E-B114-134BFE73AC11}" type="parTrans" cxnId="{D0CB5699-0D72-4F37-9CC8-8D5EE7DE6561}">
      <dgm:prSet/>
      <dgm:spPr/>
      <dgm:t>
        <a:bodyPr/>
        <a:lstStyle/>
        <a:p>
          <a:endParaRPr lang="en-IN"/>
        </a:p>
      </dgm:t>
    </dgm:pt>
    <dgm:pt modelId="{90885FC4-C91B-430E-BC71-67AA34E0E2D1}" type="sibTrans" cxnId="{D0CB5699-0D72-4F37-9CC8-8D5EE7DE6561}">
      <dgm:prSet/>
      <dgm:spPr/>
      <dgm:t>
        <a:bodyPr/>
        <a:lstStyle/>
        <a:p>
          <a:endParaRPr lang="en-IN"/>
        </a:p>
      </dgm:t>
    </dgm:pt>
    <dgm:pt modelId="{5E317EC3-542F-4C87-B434-9340B8123133}">
      <dgm:prSet phldrT="[Text]" custT="1"/>
      <dgm:spPr/>
      <dgm:t>
        <a:bodyPr/>
        <a:lstStyle/>
        <a:p>
          <a:r>
            <a:rPr lang="en-IN" sz="2000" b="1" dirty="0" smtClean="0">
              <a:solidFill>
                <a:srgbClr val="FF0000"/>
              </a:solidFill>
            </a:rPr>
            <a:t>Design</a:t>
          </a:r>
          <a:endParaRPr lang="en-IN" sz="2000" b="1" dirty="0">
            <a:solidFill>
              <a:srgbClr val="FF0000"/>
            </a:solidFill>
          </a:endParaRPr>
        </a:p>
      </dgm:t>
    </dgm:pt>
    <dgm:pt modelId="{A8B82FB6-AE99-4F1C-A850-476713DA77DE}" type="parTrans" cxnId="{CCF156BF-7988-4C9B-9D56-6E2E401DF09D}">
      <dgm:prSet/>
      <dgm:spPr/>
      <dgm:t>
        <a:bodyPr/>
        <a:lstStyle/>
        <a:p>
          <a:endParaRPr lang="en-IN"/>
        </a:p>
      </dgm:t>
    </dgm:pt>
    <dgm:pt modelId="{BD2C80BD-9E11-4727-96CE-6BBD798540DA}" type="sibTrans" cxnId="{CCF156BF-7988-4C9B-9D56-6E2E401DF09D}">
      <dgm:prSet/>
      <dgm:spPr/>
      <dgm:t>
        <a:bodyPr/>
        <a:lstStyle/>
        <a:p>
          <a:endParaRPr lang="en-IN"/>
        </a:p>
      </dgm:t>
    </dgm:pt>
    <dgm:pt modelId="{B09D3895-BCA2-4047-BD52-D1E29E6B4BEE}">
      <dgm:prSet phldrT="[Text]" custT="1"/>
      <dgm:spPr/>
      <dgm:t>
        <a:bodyPr/>
        <a:lstStyle/>
        <a:p>
          <a:r>
            <a:rPr lang="en-IN" sz="2000" b="1" dirty="0" smtClean="0">
              <a:solidFill>
                <a:srgbClr val="FF0000"/>
              </a:solidFill>
            </a:rPr>
            <a:t>Development</a:t>
          </a:r>
          <a:endParaRPr lang="en-IN" sz="2000" b="1" dirty="0">
            <a:solidFill>
              <a:srgbClr val="FF0000"/>
            </a:solidFill>
          </a:endParaRPr>
        </a:p>
      </dgm:t>
    </dgm:pt>
    <dgm:pt modelId="{4E8CD221-13D4-4396-8CFF-515C579CE7C4}" type="parTrans" cxnId="{81849651-55CF-4D72-AD2F-4B4FC84E932B}">
      <dgm:prSet/>
      <dgm:spPr/>
      <dgm:t>
        <a:bodyPr/>
        <a:lstStyle/>
        <a:p>
          <a:endParaRPr lang="en-IN"/>
        </a:p>
      </dgm:t>
    </dgm:pt>
    <dgm:pt modelId="{EF2988FA-BACA-4F8E-BA82-A702A86BCDD9}" type="sibTrans" cxnId="{81849651-55CF-4D72-AD2F-4B4FC84E932B}">
      <dgm:prSet/>
      <dgm:spPr/>
      <dgm:t>
        <a:bodyPr/>
        <a:lstStyle/>
        <a:p>
          <a:endParaRPr lang="en-IN"/>
        </a:p>
      </dgm:t>
    </dgm:pt>
    <dgm:pt modelId="{E7A67A5D-8AC9-4EF4-879C-9AAED2E3E3D1}">
      <dgm:prSet phldrT="[Text]" custT="1"/>
      <dgm:spPr/>
      <dgm:t>
        <a:bodyPr/>
        <a:lstStyle/>
        <a:p>
          <a:r>
            <a:rPr lang="en-IN" sz="2000" b="1" dirty="0" smtClean="0">
              <a:solidFill>
                <a:srgbClr val="FF0000"/>
              </a:solidFill>
            </a:rPr>
            <a:t>Integration &amp; IT</a:t>
          </a:r>
          <a:endParaRPr lang="en-IN" sz="2000" b="1" dirty="0">
            <a:solidFill>
              <a:srgbClr val="FF0000"/>
            </a:solidFill>
          </a:endParaRPr>
        </a:p>
      </dgm:t>
    </dgm:pt>
    <dgm:pt modelId="{991D66D1-7E00-4D5E-8AE1-AB650BC5A133}" type="parTrans" cxnId="{F549BE72-E2A2-4268-A6E9-4DF44738642F}">
      <dgm:prSet/>
      <dgm:spPr/>
      <dgm:t>
        <a:bodyPr/>
        <a:lstStyle/>
        <a:p>
          <a:endParaRPr lang="en-IN"/>
        </a:p>
      </dgm:t>
    </dgm:pt>
    <dgm:pt modelId="{667CC996-4CC5-4D69-B24C-1111B25B198E}" type="sibTrans" cxnId="{F549BE72-E2A2-4268-A6E9-4DF44738642F}">
      <dgm:prSet/>
      <dgm:spPr/>
      <dgm:t>
        <a:bodyPr/>
        <a:lstStyle/>
        <a:p>
          <a:endParaRPr lang="en-IN"/>
        </a:p>
      </dgm:t>
    </dgm:pt>
    <dgm:pt modelId="{1487187D-CC37-42C6-8E6F-641E2E31E9B1}">
      <dgm:prSet phldrT="[Text]" custT="1"/>
      <dgm:spPr/>
      <dgm:t>
        <a:bodyPr/>
        <a:lstStyle/>
        <a:p>
          <a:r>
            <a:rPr lang="en-IN" sz="2000" b="1" dirty="0" smtClean="0">
              <a:solidFill>
                <a:srgbClr val="FF0000"/>
              </a:solidFill>
            </a:rPr>
            <a:t>System Test</a:t>
          </a:r>
          <a:endParaRPr lang="en-IN" sz="2000" b="1" dirty="0">
            <a:solidFill>
              <a:srgbClr val="FF0000"/>
            </a:solidFill>
          </a:endParaRPr>
        </a:p>
      </dgm:t>
    </dgm:pt>
    <dgm:pt modelId="{E0468FF0-D3CA-422A-AFC4-2B7D6FA56414}" type="parTrans" cxnId="{0430964F-D34F-4F65-8767-3A640C2D817F}">
      <dgm:prSet/>
      <dgm:spPr/>
      <dgm:t>
        <a:bodyPr/>
        <a:lstStyle/>
        <a:p>
          <a:endParaRPr lang="en-IN"/>
        </a:p>
      </dgm:t>
    </dgm:pt>
    <dgm:pt modelId="{ABF50C0F-A084-47BF-8FA2-88EE83ABFF3B}" type="sibTrans" cxnId="{0430964F-D34F-4F65-8767-3A640C2D817F}">
      <dgm:prSet/>
      <dgm:spPr/>
      <dgm:t>
        <a:bodyPr/>
        <a:lstStyle/>
        <a:p>
          <a:endParaRPr lang="en-IN"/>
        </a:p>
      </dgm:t>
    </dgm:pt>
    <dgm:pt modelId="{1E13D1A2-6CE5-4779-97EB-2840A3962CFD}" type="pres">
      <dgm:prSet presAssocID="{AA8988B3-EA9B-49A0-9F5C-368650EDEB59}" presName="cycle" presStyleCnt="0">
        <dgm:presLayoutVars>
          <dgm:dir/>
          <dgm:resizeHandles val="exact"/>
        </dgm:presLayoutVars>
      </dgm:prSet>
      <dgm:spPr/>
      <dgm:t>
        <a:bodyPr/>
        <a:lstStyle/>
        <a:p>
          <a:endParaRPr lang="en-IN"/>
        </a:p>
      </dgm:t>
    </dgm:pt>
    <dgm:pt modelId="{EDE391ED-4C1D-4DBB-BA13-74274CE0D869}" type="pres">
      <dgm:prSet presAssocID="{44141126-7714-4E32-B085-AEC8D991A5B1}" presName="node" presStyleLbl="node1" presStyleIdx="0" presStyleCnt="5">
        <dgm:presLayoutVars>
          <dgm:bulletEnabled val="1"/>
        </dgm:presLayoutVars>
      </dgm:prSet>
      <dgm:spPr/>
      <dgm:t>
        <a:bodyPr/>
        <a:lstStyle/>
        <a:p>
          <a:endParaRPr lang="en-IN"/>
        </a:p>
      </dgm:t>
    </dgm:pt>
    <dgm:pt modelId="{3732933D-0F81-4B0E-B431-259D06442812}" type="pres">
      <dgm:prSet presAssocID="{44141126-7714-4E32-B085-AEC8D991A5B1}" presName="spNode" presStyleCnt="0"/>
      <dgm:spPr/>
    </dgm:pt>
    <dgm:pt modelId="{4BE53D28-44DF-4513-BED9-FB58EF0843EE}" type="pres">
      <dgm:prSet presAssocID="{90885FC4-C91B-430E-BC71-67AA34E0E2D1}" presName="sibTrans" presStyleLbl="sibTrans1D1" presStyleIdx="0" presStyleCnt="5"/>
      <dgm:spPr/>
      <dgm:t>
        <a:bodyPr/>
        <a:lstStyle/>
        <a:p>
          <a:endParaRPr lang="en-IN"/>
        </a:p>
      </dgm:t>
    </dgm:pt>
    <dgm:pt modelId="{F85DFA37-D018-4CEB-8E01-E5BD7926A2EB}" type="pres">
      <dgm:prSet presAssocID="{5E317EC3-542F-4C87-B434-9340B8123133}" presName="node" presStyleLbl="node1" presStyleIdx="1" presStyleCnt="5">
        <dgm:presLayoutVars>
          <dgm:bulletEnabled val="1"/>
        </dgm:presLayoutVars>
      </dgm:prSet>
      <dgm:spPr/>
      <dgm:t>
        <a:bodyPr/>
        <a:lstStyle/>
        <a:p>
          <a:endParaRPr lang="en-IN"/>
        </a:p>
      </dgm:t>
    </dgm:pt>
    <dgm:pt modelId="{FA284FCA-ED21-43E7-AD44-3AFC5E3BD2A0}" type="pres">
      <dgm:prSet presAssocID="{5E317EC3-542F-4C87-B434-9340B8123133}" presName="spNode" presStyleCnt="0"/>
      <dgm:spPr/>
    </dgm:pt>
    <dgm:pt modelId="{CDCE9E4B-AD3C-4712-A70D-037FAD9F5D89}" type="pres">
      <dgm:prSet presAssocID="{BD2C80BD-9E11-4727-96CE-6BBD798540DA}" presName="sibTrans" presStyleLbl="sibTrans1D1" presStyleIdx="1" presStyleCnt="5"/>
      <dgm:spPr/>
      <dgm:t>
        <a:bodyPr/>
        <a:lstStyle/>
        <a:p>
          <a:endParaRPr lang="en-IN"/>
        </a:p>
      </dgm:t>
    </dgm:pt>
    <dgm:pt modelId="{028121DF-83BD-4C3E-8643-305482B04015}" type="pres">
      <dgm:prSet presAssocID="{B09D3895-BCA2-4047-BD52-D1E29E6B4BEE}" presName="node" presStyleLbl="node1" presStyleIdx="2" presStyleCnt="5">
        <dgm:presLayoutVars>
          <dgm:bulletEnabled val="1"/>
        </dgm:presLayoutVars>
      </dgm:prSet>
      <dgm:spPr/>
      <dgm:t>
        <a:bodyPr/>
        <a:lstStyle/>
        <a:p>
          <a:endParaRPr lang="en-IN"/>
        </a:p>
      </dgm:t>
    </dgm:pt>
    <dgm:pt modelId="{02591570-0B5A-4BCA-A70B-10D7A899E1BE}" type="pres">
      <dgm:prSet presAssocID="{B09D3895-BCA2-4047-BD52-D1E29E6B4BEE}" presName="spNode" presStyleCnt="0"/>
      <dgm:spPr/>
    </dgm:pt>
    <dgm:pt modelId="{2D96F5CA-679B-4182-BB89-71A15E4CC008}" type="pres">
      <dgm:prSet presAssocID="{EF2988FA-BACA-4F8E-BA82-A702A86BCDD9}" presName="sibTrans" presStyleLbl="sibTrans1D1" presStyleIdx="2" presStyleCnt="5"/>
      <dgm:spPr/>
      <dgm:t>
        <a:bodyPr/>
        <a:lstStyle/>
        <a:p>
          <a:endParaRPr lang="en-IN"/>
        </a:p>
      </dgm:t>
    </dgm:pt>
    <dgm:pt modelId="{945D26F9-ED21-45D1-9A84-8DE35315BB19}" type="pres">
      <dgm:prSet presAssocID="{E7A67A5D-8AC9-4EF4-879C-9AAED2E3E3D1}" presName="node" presStyleLbl="node1" presStyleIdx="3" presStyleCnt="5">
        <dgm:presLayoutVars>
          <dgm:bulletEnabled val="1"/>
        </dgm:presLayoutVars>
      </dgm:prSet>
      <dgm:spPr/>
      <dgm:t>
        <a:bodyPr/>
        <a:lstStyle/>
        <a:p>
          <a:endParaRPr lang="en-IN"/>
        </a:p>
      </dgm:t>
    </dgm:pt>
    <dgm:pt modelId="{03C76182-962B-4D1F-8879-A77F58C16388}" type="pres">
      <dgm:prSet presAssocID="{E7A67A5D-8AC9-4EF4-879C-9AAED2E3E3D1}" presName="spNode" presStyleCnt="0"/>
      <dgm:spPr/>
    </dgm:pt>
    <dgm:pt modelId="{808B7E2C-FB68-40B4-9AFF-B22C030B2F15}" type="pres">
      <dgm:prSet presAssocID="{667CC996-4CC5-4D69-B24C-1111B25B198E}" presName="sibTrans" presStyleLbl="sibTrans1D1" presStyleIdx="3" presStyleCnt="5"/>
      <dgm:spPr/>
      <dgm:t>
        <a:bodyPr/>
        <a:lstStyle/>
        <a:p>
          <a:endParaRPr lang="en-IN"/>
        </a:p>
      </dgm:t>
    </dgm:pt>
    <dgm:pt modelId="{A6AFAF85-9F90-411A-B17F-4971F42EDA03}" type="pres">
      <dgm:prSet presAssocID="{1487187D-CC37-42C6-8E6F-641E2E31E9B1}" presName="node" presStyleLbl="node1" presStyleIdx="4" presStyleCnt="5">
        <dgm:presLayoutVars>
          <dgm:bulletEnabled val="1"/>
        </dgm:presLayoutVars>
      </dgm:prSet>
      <dgm:spPr/>
      <dgm:t>
        <a:bodyPr/>
        <a:lstStyle/>
        <a:p>
          <a:endParaRPr lang="en-IN"/>
        </a:p>
      </dgm:t>
    </dgm:pt>
    <dgm:pt modelId="{626C0B2D-ACB7-41E0-B5A3-E347C9238A1A}" type="pres">
      <dgm:prSet presAssocID="{1487187D-CC37-42C6-8E6F-641E2E31E9B1}" presName="spNode" presStyleCnt="0"/>
      <dgm:spPr/>
    </dgm:pt>
    <dgm:pt modelId="{BD1063AC-6ACA-47EC-A4D8-8C3E85AB363C}" type="pres">
      <dgm:prSet presAssocID="{ABF50C0F-A084-47BF-8FA2-88EE83ABFF3B}" presName="sibTrans" presStyleLbl="sibTrans1D1" presStyleIdx="4" presStyleCnt="5"/>
      <dgm:spPr/>
      <dgm:t>
        <a:bodyPr/>
        <a:lstStyle/>
        <a:p>
          <a:endParaRPr lang="en-IN"/>
        </a:p>
      </dgm:t>
    </dgm:pt>
  </dgm:ptLst>
  <dgm:cxnLst>
    <dgm:cxn modelId="{01861E39-26C5-4D4D-8A4F-FDC13E73C88C}" type="presOf" srcId="{EF2988FA-BACA-4F8E-BA82-A702A86BCDD9}" destId="{2D96F5CA-679B-4182-BB89-71A15E4CC008}" srcOrd="0" destOrd="0" presId="urn:microsoft.com/office/officeart/2005/8/layout/cycle5"/>
    <dgm:cxn modelId="{47DA7582-FEFC-4DDA-89DA-2C7E14CA52B4}" type="presOf" srcId="{BD2C80BD-9E11-4727-96CE-6BBD798540DA}" destId="{CDCE9E4B-AD3C-4712-A70D-037FAD9F5D89}" srcOrd="0" destOrd="0" presId="urn:microsoft.com/office/officeart/2005/8/layout/cycle5"/>
    <dgm:cxn modelId="{0C7A3B5F-AFC0-4EAA-9BE0-E63EBF340CD0}" type="presOf" srcId="{667CC996-4CC5-4D69-B24C-1111B25B198E}" destId="{808B7E2C-FB68-40B4-9AFF-B22C030B2F15}" srcOrd="0" destOrd="0" presId="urn:microsoft.com/office/officeart/2005/8/layout/cycle5"/>
    <dgm:cxn modelId="{D2B0A9B5-87C7-47EF-9E4F-023ABCD743CF}" type="presOf" srcId="{90885FC4-C91B-430E-BC71-67AA34E0E2D1}" destId="{4BE53D28-44DF-4513-BED9-FB58EF0843EE}" srcOrd="0" destOrd="0" presId="urn:microsoft.com/office/officeart/2005/8/layout/cycle5"/>
    <dgm:cxn modelId="{B83BB524-0627-4D86-8F05-4C87EAFA6DB0}" type="presOf" srcId="{B09D3895-BCA2-4047-BD52-D1E29E6B4BEE}" destId="{028121DF-83BD-4C3E-8643-305482B04015}" srcOrd="0" destOrd="0" presId="urn:microsoft.com/office/officeart/2005/8/layout/cycle5"/>
    <dgm:cxn modelId="{0430964F-D34F-4F65-8767-3A640C2D817F}" srcId="{AA8988B3-EA9B-49A0-9F5C-368650EDEB59}" destId="{1487187D-CC37-42C6-8E6F-641E2E31E9B1}" srcOrd="4" destOrd="0" parTransId="{E0468FF0-D3CA-422A-AFC4-2B7D6FA56414}" sibTransId="{ABF50C0F-A084-47BF-8FA2-88EE83ABFF3B}"/>
    <dgm:cxn modelId="{CCF156BF-7988-4C9B-9D56-6E2E401DF09D}" srcId="{AA8988B3-EA9B-49A0-9F5C-368650EDEB59}" destId="{5E317EC3-542F-4C87-B434-9340B8123133}" srcOrd="1" destOrd="0" parTransId="{A8B82FB6-AE99-4F1C-A850-476713DA77DE}" sibTransId="{BD2C80BD-9E11-4727-96CE-6BBD798540DA}"/>
    <dgm:cxn modelId="{42FB62AB-AAAE-452C-9B2E-7B376084A964}" type="presOf" srcId="{AA8988B3-EA9B-49A0-9F5C-368650EDEB59}" destId="{1E13D1A2-6CE5-4779-97EB-2840A3962CFD}" srcOrd="0" destOrd="0" presId="urn:microsoft.com/office/officeart/2005/8/layout/cycle5"/>
    <dgm:cxn modelId="{A5E3AA2F-A1E3-4C15-A22E-73BA4118DC94}" type="presOf" srcId="{ABF50C0F-A084-47BF-8FA2-88EE83ABFF3B}" destId="{BD1063AC-6ACA-47EC-A4D8-8C3E85AB363C}" srcOrd="0" destOrd="0" presId="urn:microsoft.com/office/officeart/2005/8/layout/cycle5"/>
    <dgm:cxn modelId="{81849651-55CF-4D72-AD2F-4B4FC84E932B}" srcId="{AA8988B3-EA9B-49A0-9F5C-368650EDEB59}" destId="{B09D3895-BCA2-4047-BD52-D1E29E6B4BEE}" srcOrd="2" destOrd="0" parTransId="{4E8CD221-13D4-4396-8CFF-515C579CE7C4}" sibTransId="{EF2988FA-BACA-4F8E-BA82-A702A86BCDD9}"/>
    <dgm:cxn modelId="{F549BE72-E2A2-4268-A6E9-4DF44738642F}" srcId="{AA8988B3-EA9B-49A0-9F5C-368650EDEB59}" destId="{E7A67A5D-8AC9-4EF4-879C-9AAED2E3E3D1}" srcOrd="3" destOrd="0" parTransId="{991D66D1-7E00-4D5E-8AE1-AB650BC5A133}" sibTransId="{667CC996-4CC5-4D69-B24C-1111B25B198E}"/>
    <dgm:cxn modelId="{D0CB5699-0D72-4F37-9CC8-8D5EE7DE6561}" srcId="{AA8988B3-EA9B-49A0-9F5C-368650EDEB59}" destId="{44141126-7714-4E32-B085-AEC8D991A5B1}" srcOrd="0" destOrd="0" parTransId="{26BEA0B9-ED3B-4E3E-B114-134BFE73AC11}" sibTransId="{90885FC4-C91B-430E-BC71-67AA34E0E2D1}"/>
    <dgm:cxn modelId="{939C64AA-BF3C-4559-9F87-3DEA8E155968}" type="presOf" srcId="{E7A67A5D-8AC9-4EF4-879C-9AAED2E3E3D1}" destId="{945D26F9-ED21-45D1-9A84-8DE35315BB19}" srcOrd="0" destOrd="0" presId="urn:microsoft.com/office/officeart/2005/8/layout/cycle5"/>
    <dgm:cxn modelId="{D3CA8B97-6F76-40CF-AC3A-92B17C88CA98}" type="presOf" srcId="{5E317EC3-542F-4C87-B434-9340B8123133}" destId="{F85DFA37-D018-4CEB-8E01-E5BD7926A2EB}" srcOrd="0" destOrd="0" presId="urn:microsoft.com/office/officeart/2005/8/layout/cycle5"/>
    <dgm:cxn modelId="{CD0E32F1-93A4-47C8-902A-C1CD9AA09A4F}" type="presOf" srcId="{44141126-7714-4E32-B085-AEC8D991A5B1}" destId="{EDE391ED-4C1D-4DBB-BA13-74274CE0D869}" srcOrd="0" destOrd="0" presId="urn:microsoft.com/office/officeart/2005/8/layout/cycle5"/>
    <dgm:cxn modelId="{8160DB25-9E10-49CC-AC71-B7375CCAF485}" type="presOf" srcId="{1487187D-CC37-42C6-8E6F-641E2E31E9B1}" destId="{A6AFAF85-9F90-411A-B17F-4971F42EDA03}" srcOrd="0" destOrd="0" presId="urn:microsoft.com/office/officeart/2005/8/layout/cycle5"/>
    <dgm:cxn modelId="{F1F2E0C6-FEE2-42ED-BB07-7EEC0DD39653}" type="presParOf" srcId="{1E13D1A2-6CE5-4779-97EB-2840A3962CFD}" destId="{EDE391ED-4C1D-4DBB-BA13-74274CE0D869}" srcOrd="0" destOrd="0" presId="urn:microsoft.com/office/officeart/2005/8/layout/cycle5"/>
    <dgm:cxn modelId="{A3A938D7-E6C5-45F3-8F06-C83D2361E4AF}" type="presParOf" srcId="{1E13D1A2-6CE5-4779-97EB-2840A3962CFD}" destId="{3732933D-0F81-4B0E-B431-259D06442812}" srcOrd="1" destOrd="0" presId="urn:microsoft.com/office/officeart/2005/8/layout/cycle5"/>
    <dgm:cxn modelId="{A5702C8F-46FD-4E01-89FB-CC3EBDC9D45B}" type="presParOf" srcId="{1E13D1A2-6CE5-4779-97EB-2840A3962CFD}" destId="{4BE53D28-44DF-4513-BED9-FB58EF0843EE}" srcOrd="2" destOrd="0" presId="urn:microsoft.com/office/officeart/2005/8/layout/cycle5"/>
    <dgm:cxn modelId="{6188E9BF-3C6D-4B21-BA7D-DD37E29C7E3D}" type="presParOf" srcId="{1E13D1A2-6CE5-4779-97EB-2840A3962CFD}" destId="{F85DFA37-D018-4CEB-8E01-E5BD7926A2EB}" srcOrd="3" destOrd="0" presId="urn:microsoft.com/office/officeart/2005/8/layout/cycle5"/>
    <dgm:cxn modelId="{92544A78-3FDC-4A5E-A106-8BEDD2F9FBA9}" type="presParOf" srcId="{1E13D1A2-6CE5-4779-97EB-2840A3962CFD}" destId="{FA284FCA-ED21-43E7-AD44-3AFC5E3BD2A0}" srcOrd="4" destOrd="0" presId="urn:microsoft.com/office/officeart/2005/8/layout/cycle5"/>
    <dgm:cxn modelId="{A4BD91E7-B97F-41ED-9EAE-4104970611E4}" type="presParOf" srcId="{1E13D1A2-6CE5-4779-97EB-2840A3962CFD}" destId="{CDCE9E4B-AD3C-4712-A70D-037FAD9F5D89}" srcOrd="5" destOrd="0" presId="urn:microsoft.com/office/officeart/2005/8/layout/cycle5"/>
    <dgm:cxn modelId="{952CB585-41C7-45EF-B8E1-0E2AC615D6B6}" type="presParOf" srcId="{1E13D1A2-6CE5-4779-97EB-2840A3962CFD}" destId="{028121DF-83BD-4C3E-8643-305482B04015}" srcOrd="6" destOrd="0" presId="urn:microsoft.com/office/officeart/2005/8/layout/cycle5"/>
    <dgm:cxn modelId="{A76C76E9-EB4B-47D6-A0FC-A5F9733838FF}" type="presParOf" srcId="{1E13D1A2-6CE5-4779-97EB-2840A3962CFD}" destId="{02591570-0B5A-4BCA-A70B-10D7A899E1BE}" srcOrd="7" destOrd="0" presId="urn:microsoft.com/office/officeart/2005/8/layout/cycle5"/>
    <dgm:cxn modelId="{A5433B65-464F-4B6A-8C75-5FB6FBC121A4}" type="presParOf" srcId="{1E13D1A2-6CE5-4779-97EB-2840A3962CFD}" destId="{2D96F5CA-679B-4182-BB89-71A15E4CC008}" srcOrd="8" destOrd="0" presId="urn:microsoft.com/office/officeart/2005/8/layout/cycle5"/>
    <dgm:cxn modelId="{8B7B5105-907A-4311-A0AE-306A867F182B}" type="presParOf" srcId="{1E13D1A2-6CE5-4779-97EB-2840A3962CFD}" destId="{945D26F9-ED21-45D1-9A84-8DE35315BB19}" srcOrd="9" destOrd="0" presId="urn:microsoft.com/office/officeart/2005/8/layout/cycle5"/>
    <dgm:cxn modelId="{8FCF223B-596A-4F8D-84DE-0EBF092A7614}" type="presParOf" srcId="{1E13D1A2-6CE5-4779-97EB-2840A3962CFD}" destId="{03C76182-962B-4D1F-8879-A77F58C16388}" srcOrd="10" destOrd="0" presId="urn:microsoft.com/office/officeart/2005/8/layout/cycle5"/>
    <dgm:cxn modelId="{C31B5D9F-46C5-4CFC-B64A-955C0988A4C4}" type="presParOf" srcId="{1E13D1A2-6CE5-4779-97EB-2840A3962CFD}" destId="{808B7E2C-FB68-40B4-9AFF-B22C030B2F15}" srcOrd="11" destOrd="0" presId="urn:microsoft.com/office/officeart/2005/8/layout/cycle5"/>
    <dgm:cxn modelId="{2C35CDC1-017A-4D45-B14C-05478FEF6B41}" type="presParOf" srcId="{1E13D1A2-6CE5-4779-97EB-2840A3962CFD}" destId="{A6AFAF85-9F90-411A-B17F-4971F42EDA03}" srcOrd="12" destOrd="0" presId="urn:microsoft.com/office/officeart/2005/8/layout/cycle5"/>
    <dgm:cxn modelId="{3D5370A9-4A6A-41B1-A6FF-B76780A20ADC}" type="presParOf" srcId="{1E13D1A2-6CE5-4779-97EB-2840A3962CFD}" destId="{626C0B2D-ACB7-41E0-B5A3-E347C9238A1A}" srcOrd="13" destOrd="0" presId="urn:microsoft.com/office/officeart/2005/8/layout/cycle5"/>
    <dgm:cxn modelId="{BCFA9000-60CA-49DA-9C38-1FC05FF40F60}" type="presParOf" srcId="{1E13D1A2-6CE5-4779-97EB-2840A3962CFD}" destId="{BD1063AC-6ACA-47EC-A4D8-8C3E85AB363C}"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8988B3-EA9B-49A0-9F5C-368650EDEB59}" type="doc">
      <dgm:prSet loTypeId="urn:microsoft.com/office/officeart/2005/8/layout/cycle5" loCatId="cycle" qsTypeId="urn:microsoft.com/office/officeart/2005/8/quickstyle/3d1" qsCatId="3D" csTypeId="urn:microsoft.com/office/officeart/2005/8/colors/accent1_2" csCatId="accent1" phldr="1"/>
      <dgm:spPr/>
      <dgm:t>
        <a:bodyPr/>
        <a:lstStyle/>
        <a:p>
          <a:endParaRPr lang="en-IN"/>
        </a:p>
      </dgm:t>
    </dgm:pt>
    <dgm:pt modelId="{44141126-7714-4E32-B085-AEC8D991A5B1}">
      <dgm:prSet phldrT="[Text]" custT="1"/>
      <dgm:spPr/>
      <dgm:t>
        <a:bodyPr/>
        <a:lstStyle/>
        <a:p>
          <a:r>
            <a:rPr lang="en-IN" sz="2000" b="1" dirty="0" smtClean="0">
              <a:solidFill>
                <a:srgbClr val="FF0000"/>
              </a:solidFill>
            </a:rPr>
            <a:t>Arch</a:t>
          </a:r>
          <a:endParaRPr lang="en-IN" sz="2000" b="1" dirty="0">
            <a:solidFill>
              <a:srgbClr val="FF0000"/>
            </a:solidFill>
          </a:endParaRPr>
        </a:p>
      </dgm:t>
    </dgm:pt>
    <dgm:pt modelId="{26BEA0B9-ED3B-4E3E-B114-134BFE73AC11}" type="parTrans" cxnId="{D0CB5699-0D72-4F37-9CC8-8D5EE7DE6561}">
      <dgm:prSet/>
      <dgm:spPr/>
      <dgm:t>
        <a:bodyPr/>
        <a:lstStyle/>
        <a:p>
          <a:endParaRPr lang="en-IN"/>
        </a:p>
      </dgm:t>
    </dgm:pt>
    <dgm:pt modelId="{90885FC4-C91B-430E-BC71-67AA34E0E2D1}" type="sibTrans" cxnId="{D0CB5699-0D72-4F37-9CC8-8D5EE7DE6561}">
      <dgm:prSet/>
      <dgm:spPr/>
      <dgm:t>
        <a:bodyPr/>
        <a:lstStyle/>
        <a:p>
          <a:endParaRPr lang="en-IN"/>
        </a:p>
      </dgm:t>
    </dgm:pt>
    <dgm:pt modelId="{5E317EC3-542F-4C87-B434-9340B8123133}">
      <dgm:prSet phldrT="[Text]" custT="1"/>
      <dgm:spPr/>
      <dgm:t>
        <a:bodyPr/>
        <a:lstStyle/>
        <a:p>
          <a:r>
            <a:rPr lang="en-IN" sz="2000" b="1" dirty="0" smtClean="0">
              <a:solidFill>
                <a:srgbClr val="FF0000"/>
              </a:solidFill>
            </a:rPr>
            <a:t>Design</a:t>
          </a:r>
          <a:endParaRPr lang="en-IN" sz="2000" b="1" dirty="0">
            <a:solidFill>
              <a:srgbClr val="FF0000"/>
            </a:solidFill>
          </a:endParaRPr>
        </a:p>
      </dgm:t>
    </dgm:pt>
    <dgm:pt modelId="{A8B82FB6-AE99-4F1C-A850-476713DA77DE}" type="parTrans" cxnId="{CCF156BF-7988-4C9B-9D56-6E2E401DF09D}">
      <dgm:prSet/>
      <dgm:spPr/>
      <dgm:t>
        <a:bodyPr/>
        <a:lstStyle/>
        <a:p>
          <a:endParaRPr lang="en-IN"/>
        </a:p>
      </dgm:t>
    </dgm:pt>
    <dgm:pt modelId="{BD2C80BD-9E11-4727-96CE-6BBD798540DA}" type="sibTrans" cxnId="{CCF156BF-7988-4C9B-9D56-6E2E401DF09D}">
      <dgm:prSet/>
      <dgm:spPr/>
      <dgm:t>
        <a:bodyPr/>
        <a:lstStyle/>
        <a:p>
          <a:endParaRPr lang="en-IN"/>
        </a:p>
      </dgm:t>
    </dgm:pt>
    <dgm:pt modelId="{B09D3895-BCA2-4047-BD52-D1E29E6B4BEE}">
      <dgm:prSet phldrT="[Text]" custT="1"/>
      <dgm:spPr/>
      <dgm:t>
        <a:bodyPr/>
        <a:lstStyle/>
        <a:p>
          <a:r>
            <a:rPr lang="en-IN" sz="2000" b="1" dirty="0" smtClean="0">
              <a:solidFill>
                <a:srgbClr val="FF0000"/>
              </a:solidFill>
            </a:rPr>
            <a:t>Development</a:t>
          </a:r>
          <a:endParaRPr lang="en-IN" sz="2000" b="1" dirty="0">
            <a:solidFill>
              <a:srgbClr val="FF0000"/>
            </a:solidFill>
          </a:endParaRPr>
        </a:p>
      </dgm:t>
    </dgm:pt>
    <dgm:pt modelId="{4E8CD221-13D4-4396-8CFF-515C579CE7C4}" type="parTrans" cxnId="{81849651-55CF-4D72-AD2F-4B4FC84E932B}">
      <dgm:prSet/>
      <dgm:spPr/>
      <dgm:t>
        <a:bodyPr/>
        <a:lstStyle/>
        <a:p>
          <a:endParaRPr lang="en-IN"/>
        </a:p>
      </dgm:t>
    </dgm:pt>
    <dgm:pt modelId="{EF2988FA-BACA-4F8E-BA82-A702A86BCDD9}" type="sibTrans" cxnId="{81849651-55CF-4D72-AD2F-4B4FC84E932B}">
      <dgm:prSet/>
      <dgm:spPr/>
      <dgm:t>
        <a:bodyPr/>
        <a:lstStyle/>
        <a:p>
          <a:endParaRPr lang="en-IN"/>
        </a:p>
      </dgm:t>
    </dgm:pt>
    <dgm:pt modelId="{E7A67A5D-8AC9-4EF4-879C-9AAED2E3E3D1}">
      <dgm:prSet phldrT="[Text]" custT="1"/>
      <dgm:spPr/>
      <dgm:t>
        <a:bodyPr/>
        <a:lstStyle/>
        <a:p>
          <a:r>
            <a:rPr lang="en-IN" sz="2000" b="1" dirty="0" smtClean="0">
              <a:solidFill>
                <a:srgbClr val="FF0000"/>
              </a:solidFill>
            </a:rPr>
            <a:t>Integration &amp; IT</a:t>
          </a:r>
          <a:endParaRPr lang="en-IN" sz="2000" b="1" dirty="0">
            <a:solidFill>
              <a:srgbClr val="FF0000"/>
            </a:solidFill>
          </a:endParaRPr>
        </a:p>
      </dgm:t>
    </dgm:pt>
    <dgm:pt modelId="{991D66D1-7E00-4D5E-8AE1-AB650BC5A133}" type="parTrans" cxnId="{F549BE72-E2A2-4268-A6E9-4DF44738642F}">
      <dgm:prSet/>
      <dgm:spPr/>
      <dgm:t>
        <a:bodyPr/>
        <a:lstStyle/>
        <a:p>
          <a:endParaRPr lang="en-IN"/>
        </a:p>
      </dgm:t>
    </dgm:pt>
    <dgm:pt modelId="{667CC996-4CC5-4D69-B24C-1111B25B198E}" type="sibTrans" cxnId="{F549BE72-E2A2-4268-A6E9-4DF44738642F}">
      <dgm:prSet/>
      <dgm:spPr/>
      <dgm:t>
        <a:bodyPr/>
        <a:lstStyle/>
        <a:p>
          <a:endParaRPr lang="en-IN"/>
        </a:p>
      </dgm:t>
    </dgm:pt>
    <dgm:pt modelId="{1487187D-CC37-42C6-8E6F-641E2E31E9B1}">
      <dgm:prSet phldrT="[Text]" custT="1"/>
      <dgm:spPr/>
      <dgm:t>
        <a:bodyPr/>
        <a:lstStyle/>
        <a:p>
          <a:r>
            <a:rPr lang="en-IN" sz="2000" b="1" dirty="0" smtClean="0">
              <a:solidFill>
                <a:srgbClr val="FF0000"/>
              </a:solidFill>
            </a:rPr>
            <a:t>System Test</a:t>
          </a:r>
          <a:endParaRPr lang="en-IN" sz="2000" b="1" dirty="0">
            <a:solidFill>
              <a:srgbClr val="FF0000"/>
            </a:solidFill>
          </a:endParaRPr>
        </a:p>
      </dgm:t>
    </dgm:pt>
    <dgm:pt modelId="{E0468FF0-D3CA-422A-AFC4-2B7D6FA56414}" type="parTrans" cxnId="{0430964F-D34F-4F65-8767-3A640C2D817F}">
      <dgm:prSet/>
      <dgm:spPr/>
      <dgm:t>
        <a:bodyPr/>
        <a:lstStyle/>
        <a:p>
          <a:endParaRPr lang="en-IN"/>
        </a:p>
      </dgm:t>
    </dgm:pt>
    <dgm:pt modelId="{ABF50C0F-A084-47BF-8FA2-88EE83ABFF3B}" type="sibTrans" cxnId="{0430964F-D34F-4F65-8767-3A640C2D817F}">
      <dgm:prSet/>
      <dgm:spPr/>
      <dgm:t>
        <a:bodyPr/>
        <a:lstStyle/>
        <a:p>
          <a:endParaRPr lang="en-IN"/>
        </a:p>
      </dgm:t>
    </dgm:pt>
    <dgm:pt modelId="{1E13D1A2-6CE5-4779-97EB-2840A3962CFD}" type="pres">
      <dgm:prSet presAssocID="{AA8988B3-EA9B-49A0-9F5C-368650EDEB59}" presName="cycle" presStyleCnt="0">
        <dgm:presLayoutVars>
          <dgm:dir/>
          <dgm:resizeHandles val="exact"/>
        </dgm:presLayoutVars>
      </dgm:prSet>
      <dgm:spPr/>
      <dgm:t>
        <a:bodyPr/>
        <a:lstStyle/>
        <a:p>
          <a:endParaRPr lang="en-IN"/>
        </a:p>
      </dgm:t>
    </dgm:pt>
    <dgm:pt modelId="{EDE391ED-4C1D-4DBB-BA13-74274CE0D869}" type="pres">
      <dgm:prSet presAssocID="{44141126-7714-4E32-B085-AEC8D991A5B1}" presName="node" presStyleLbl="node1" presStyleIdx="0" presStyleCnt="5">
        <dgm:presLayoutVars>
          <dgm:bulletEnabled val="1"/>
        </dgm:presLayoutVars>
      </dgm:prSet>
      <dgm:spPr/>
      <dgm:t>
        <a:bodyPr/>
        <a:lstStyle/>
        <a:p>
          <a:endParaRPr lang="en-IN"/>
        </a:p>
      </dgm:t>
    </dgm:pt>
    <dgm:pt modelId="{3732933D-0F81-4B0E-B431-259D06442812}" type="pres">
      <dgm:prSet presAssocID="{44141126-7714-4E32-B085-AEC8D991A5B1}" presName="spNode" presStyleCnt="0"/>
      <dgm:spPr/>
    </dgm:pt>
    <dgm:pt modelId="{4BE53D28-44DF-4513-BED9-FB58EF0843EE}" type="pres">
      <dgm:prSet presAssocID="{90885FC4-C91B-430E-BC71-67AA34E0E2D1}" presName="sibTrans" presStyleLbl="sibTrans1D1" presStyleIdx="0" presStyleCnt="5"/>
      <dgm:spPr/>
      <dgm:t>
        <a:bodyPr/>
        <a:lstStyle/>
        <a:p>
          <a:endParaRPr lang="en-IN"/>
        </a:p>
      </dgm:t>
    </dgm:pt>
    <dgm:pt modelId="{F85DFA37-D018-4CEB-8E01-E5BD7926A2EB}" type="pres">
      <dgm:prSet presAssocID="{5E317EC3-542F-4C87-B434-9340B8123133}" presName="node" presStyleLbl="node1" presStyleIdx="1" presStyleCnt="5">
        <dgm:presLayoutVars>
          <dgm:bulletEnabled val="1"/>
        </dgm:presLayoutVars>
      </dgm:prSet>
      <dgm:spPr/>
      <dgm:t>
        <a:bodyPr/>
        <a:lstStyle/>
        <a:p>
          <a:endParaRPr lang="en-IN"/>
        </a:p>
      </dgm:t>
    </dgm:pt>
    <dgm:pt modelId="{FA284FCA-ED21-43E7-AD44-3AFC5E3BD2A0}" type="pres">
      <dgm:prSet presAssocID="{5E317EC3-542F-4C87-B434-9340B8123133}" presName="spNode" presStyleCnt="0"/>
      <dgm:spPr/>
    </dgm:pt>
    <dgm:pt modelId="{CDCE9E4B-AD3C-4712-A70D-037FAD9F5D89}" type="pres">
      <dgm:prSet presAssocID="{BD2C80BD-9E11-4727-96CE-6BBD798540DA}" presName="sibTrans" presStyleLbl="sibTrans1D1" presStyleIdx="1" presStyleCnt="5"/>
      <dgm:spPr/>
      <dgm:t>
        <a:bodyPr/>
        <a:lstStyle/>
        <a:p>
          <a:endParaRPr lang="en-IN"/>
        </a:p>
      </dgm:t>
    </dgm:pt>
    <dgm:pt modelId="{028121DF-83BD-4C3E-8643-305482B04015}" type="pres">
      <dgm:prSet presAssocID="{B09D3895-BCA2-4047-BD52-D1E29E6B4BEE}" presName="node" presStyleLbl="node1" presStyleIdx="2" presStyleCnt="5">
        <dgm:presLayoutVars>
          <dgm:bulletEnabled val="1"/>
        </dgm:presLayoutVars>
      </dgm:prSet>
      <dgm:spPr/>
      <dgm:t>
        <a:bodyPr/>
        <a:lstStyle/>
        <a:p>
          <a:endParaRPr lang="en-IN"/>
        </a:p>
      </dgm:t>
    </dgm:pt>
    <dgm:pt modelId="{02591570-0B5A-4BCA-A70B-10D7A899E1BE}" type="pres">
      <dgm:prSet presAssocID="{B09D3895-BCA2-4047-BD52-D1E29E6B4BEE}" presName="spNode" presStyleCnt="0"/>
      <dgm:spPr/>
    </dgm:pt>
    <dgm:pt modelId="{2D96F5CA-679B-4182-BB89-71A15E4CC008}" type="pres">
      <dgm:prSet presAssocID="{EF2988FA-BACA-4F8E-BA82-A702A86BCDD9}" presName="sibTrans" presStyleLbl="sibTrans1D1" presStyleIdx="2" presStyleCnt="5"/>
      <dgm:spPr/>
      <dgm:t>
        <a:bodyPr/>
        <a:lstStyle/>
        <a:p>
          <a:endParaRPr lang="en-IN"/>
        </a:p>
      </dgm:t>
    </dgm:pt>
    <dgm:pt modelId="{945D26F9-ED21-45D1-9A84-8DE35315BB19}" type="pres">
      <dgm:prSet presAssocID="{E7A67A5D-8AC9-4EF4-879C-9AAED2E3E3D1}" presName="node" presStyleLbl="node1" presStyleIdx="3" presStyleCnt="5">
        <dgm:presLayoutVars>
          <dgm:bulletEnabled val="1"/>
        </dgm:presLayoutVars>
      </dgm:prSet>
      <dgm:spPr/>
      <dgm:t>
        <a:bodyPr/>
        <a:lstStyle/>
        <a:p>
          <a:endParaRPr lang="en-IN"/>
        </a:p>
      </dgm:t>
    </dgm:pt>
    <dgm:pt modelId="{03C76182-962B-4D1F-8879-A77F58C16388}" type="pres">
      <dgm:prSet presAssocID="{E7A67A5D-8AC9-4EF4-879C-9AAED2E3E3D1}" presName="spNode" presStyleCnt="0"/>
      <dgm:spPr/>
    </dgm:pt>
    <dgm:pt modelId="{808B7E2C-FB68-40B4-9AFF-B22C030B2F15}" type="pres">
      <dgm:prSet presAssocID="{667CC996-4CC5-4D69-B24C-1111B25B198E}" presName="sibTrans" presStyleLbl="sibTrans1D1" presStyleIdx="3" presStyleCnt="5"/>
      <dgm:spPr/>
      <dgm:t>
        <a:bodyPr/>
        <a:lstStyle/>
        <a:p>
          <a:endParaRPr lang="en-IN"/>
        </a:p>
      </dgm:t>
    </dgm:pt>
    <dgm:pt modelId="{A6AFAF85-9F90-411A-B17F-4971F42EDA03}" type="pres">
      <dgm:prSet presAssocID="{1487187D-CC37-42C6-8E6F-641E2E31E9B1}" presName="node" presStyleLbl="node1" presStyleIdx="4" presStyleCnt="5">
        <dgm:presLayoutVars>
          <dgm:bulletEnabled val="1"/>
        </dgm:presLayoutVars>
      </dgm:prSet>
      <dgm:spPr/>
      <dgm:t>
        <a:bodyPr/>
        <a:lstStyle/>
        <a:p>
          <a:endParaRPr lang="en-IN"/>
        </a:p>
      </dgm:t>
    </dgm:pt>
    <dgm:pt modelId="{626C0B2D-ACB7-41E0-B5A3-E347C9238A1A}" type="pres">
      <dgm:prSet presAssocID="{1487187D-CC37-42C6-8E6F-641E2E31E9B1}" presName="spNode" presStyleCnt="0"/>
      <dgm:spPr/>
    </dgm:pt>
    <dgm:pt modelId="{BD1063AC-6ACA-47EC-A4D8-8C3E85AB363C}" type="pres">
      <dgm:prSet presAssocID="{ABF50C0F-A084-47BF-8FA2-88EE83ABFF3B}" presName="sibTrans" presStyleLbl="sibTrans1D1" presStyleIdx="4" presStyleCnt="5"/>
      <dgm:spPr/>
      <dgm:t>
        <a:bodyPr/>
        <a:lstStyle/>
        <a:p>
          <a:endParaRPr lang="en-IN"/>
        </a:p>
      </dgm:t>
    </dgm:pt>
  </dgm:ptLst>
  <dgm:cxnLst>
    <dgm:cxn modelId="{B1CBC13E-F901-4BDA-B114-1AD5F0DFB68C}" type="presOf" srcId="{B09D3895-BCA2-4047-BD52-D1E29E6B4BEE}" destId="{028121DF-83BD-4C3E-8643-305482B04015}" srcOrd="0" destOrd="0" presId="urn:microsoft.com/office/officeart/2005/8/layout/cycle5"/>
    <dgm:cxn modelId="{CC03D663-9C92-4CFF-908C-7E9CA4EBE2AF}" type="presOf" srcId="{EF2988FA-BACA-4F8E-BA82-A702A86BCDD9}" destId="{2D96F5CA-679B-4182-BB89-71A15E4CC008}" srcOrd="0" destOrd="0" presId="urn:microsoft.com/office/officeart/2005/8/layout/cycle5"/>
    <dgm:cxn modelId="{E36329B0-6168-4628-BDE5-7021288B017A}" type="presOf" srcId="{AA8988B3-EA9B-49A0-9F5C-368650EDEB59}" destId="{1E13D1A2-6CE5-4779-97EB-2840A3962CFD}" srcOrd="0" destOrd="0" presId="urn:microsoft.com/office/officeart/2005/8/layout/cycle5"/>
    <dgm:cxn modelId="{0430964F-D34F-4F65-8767-3A640C2D817F}" srcId="{AA8988B3-EA9B-49A0-9F5C-368650EDEB59}" destId="{1487187D-CC37-42C6-8E6F-641E2E31E9B1}" srcOrd="4" destOrd="0" parTransId="{E0468FF0-D3CA-422A-AFC4-2B7D6FA56414}" sibTransId="{ABF50C0F-A084-47BF-8FA2-88EE83ABFF3B}"/>
    <dgm:cxn modelId="{CCF156BF-7988-4C9B-9D56-6E2E401DF09D}" srcId="{AA8988B3-EA9B-49A0-9F5C-368650EDEB59}" destId="{5E317EC3-542F-4C87-B434-9340B8123133}" srcOrd="1" destOrd="0" parTransId="{A8B82FB6-AE99-4F1C-A850-476713DA77DE}" sibTransId="{BD2C80BD-9E11-4727-96CE-6BBD798540DA}"/>
    <dgm:cxn modelId="{7B7735E7-722D-4846-9C31-472A263729BA}" type="presOf" srcId="{90885FC4-C91B-430E-BC71-67AA34E0E2D1}" destId="{4BE53D28-44DF-4513-BED9-FB58EF0843EE}" srcOrd="0" destOrd="0" presId="urn:microsoft.com/office/officeart/2005/8/layout/cycle5"/>
    <dgm:cxn modelId="{81849651-55CF-4D72-AD2F-4B4FC84E932B}" srcId="{AA8988B3-EA9B-49A0-9F5C-368650EDEB59}" destId="{B09D3895-BCA2-4047-BD52-D1E29E6B4BEE}" srcOrd="2" destOrd="0" parTransId="{4E8CD221-13D4-4396-8CFF-515C579CE7C4}" sibTransId="{EF2988FA-BACA-4F8E-BA82-A702A86BCDD9}"/>
    <dgm:cxn modelId="{9D3EAB0C-420E-4D61-8333-0E63B37F5E48}" type="presOf" srcId="{E7A67A5D-8AC9-4EF4-879C-9AAED2E3E3D1}" destId="{945D26F9-ED21-45D1-9A84-8DE35315BB19}" srcOrd="0" destOrd="0" presId="urn:microsoft.com/office/officeart/2005/8/layout/cycle5"/>
    <dgm:cxn modelId="{F549BE72-E2A2-4268-A6E9-4DF44738642F}" srcId="{AA8988B3-EA9B-49A0-9F5C-368650EDEB59}" destId="{E7A67A5D-8AC9-4EF4-879C-9AAED2E3E3D1}" srcOrd="3" destOrd="0" parTransId="{991D66D1-7E00-4D5E-8AE1-AB650BC5A133}" sibTransId="{667CC996-4CC5-4D69-B24C-1111B25B198E}"/>
    <dgm:cxn modelId="{D0CB5699-0D72-4F37-9CC8-8D5EE7DE6561}" srcId="{AA8988B3-EA9B-49A0-9F5C-368650EDEB59}" destId="{44141126-7714-4E32-B085-AEC8D991A5B1}" srcOrd="0" destOrd="0" parTransId="{26BEA0B9-ED3B-4E3E-B114-134BFE73AC11}" sibTransId="{90885FC4-C91B-430E-BC71-67AA34E0E2D1}"/>
    <dgm:cxn modelId="{F9ECC9D1-7BBC-4F45-B45E-4C13E905A76C}" type="presOf" srcId="{44141126-7714-4E32-B085-AEC8D991A5B1}" destId="{EDE391ED-4C1D-4DBB-BA13-74274CE0D869}" srcOrd="0" destOrd="0" presId="urn:microsoft.com/office/officeart/2005/8/layout/cycle5"/>
    <dgm:cxn modelId="{02CB112E-F7EB-452F-B2BB-56B3563868DA}" type="presOf" srcId="{ABF50C0F-A084-47BF-8FA2-88EE83ABFF3B}" destId="{BD1063AC-6ACA-47EC-A4D8-8C3E85AB363C}" srcOrd="0" destOrd="0" presId="urn:microsoft.com/office/officeart/2005/8/layout/cycle5"/>
    <dgm:cxn modelId="{16CA3F4A-C853-4668-8D6E-39DE29C77951}" type="presOf" srcId="{BD2C80BD-9E11-4727-96CE-6BBD798540DA}" destId="{CDCE9E4B-AD3C-4712-A70D-037FAD9F5D89}" srcOrd="0" destOrd="0" presId="urn:microsoft.com/office/officeart/2005/8/layout/cycle5"/>
    <dgm:cxn modelId="{7B0FC612-2061-46BC-B8BD-BA658CA1A8F0}" type="presOf" srcId="{5E317EC3-542F-4C87-B434-9340B8123133}" destId="{F85DFA37-D018-4CEB-8E01-E5BD7926A2EB}" srcOrd="0" destOrd="0" presId="urn:microsoft.com/office/officeart/2005/8/layout/cycle5"/>
    <dgm:cxn modelId="{128A6701-FE4C-4078-8D12-E0A7DDCBBD46}" type="presOf" srcId="{1487187D-CC37-42C6-8E6F-641E2E31E9B1}" destId="{A6AFAF85-9F90-411A-B17F-4971F42EDA03}" srcOrd="0" destOrd="0" presId="urn:microsoft.com/office/officeart/2005/8/layout/cycle5"/>
    <dgm:cxn modelId="{D1336989-91AF-4373-8B72-CDE9E2A3CBD6}" type="presOf" srcId="{667CC996-4CC5-4D69-B24C-1111B25B198E}" destId="{808B7E2C-FB68-40B4-9AFF-B22C030B2F15}" srcOrd="0" destOrd="0" presId="urn:microsoft.com/office/officeart/2005/8/layout/cycle5"/>
    <dgm:cxn modelId="{5EA23674-2054-40D1-B716-4B3D2142C622}" type="presParOf" srcId="{1E13D1A2-6CE5-4779-97EB-2840A3962CFD}" destId="{EDE391ED-4C1D-4DBB-BA13-74274CE0D869}" srcOrd="0" destOrd="0" presId="urn:microsoft.com/office/officeart/2005/8/layout/cycle5"/>
    <dgm:cxn modelId="{1D4F6443-6013-46C8-B38B-43E450945904}" type="presParOf" srcId="{1E13D1A2-6CE5-4779-97EB-2840A3962CFD}" destId="{3732933D-0F81-4B0E-B431-259D06442812}" srcOrd="1" destOrd="0" presId="urn:microsoft.com/office/officeart/2005/8/layout/cycle5"/>
    <dgm:cxn modelId="{4B134B1C-1541-490A-9BFD-3D4E2BCFA41B}" type="presParOf" srcId="{1E13D1A2-6CE5-4779-97EB-2840A3962CFD}" destId="{4BE53D28-44DF-4513-BED9-FB58EF0843EE}" srcOrd="2" destOrd="0" presId="urn:microsoft.com/office/officeart/2005/8/layout/cycle5"/>
    <dgm:cxn modelId="{C628B095-72DB-426B-B20D-DB7C8A46EB66}" type="presParOf" srcId="{1E13D1A2-6CE5-4779-97EB-2840A3962CFD}" destId="{F85DFA37-D018-4CEB-8E01-E5BD7926A2EB}" srcOrd="3" destOrd="0" presId="urn:microsoft.com/office/officeart/2005/8/layout/cycle5"/>
    <dgm:cxn modelId="{7122E5F1-1AB7-414A-9043-A1207A9EAEFF}" type="presParOf" srcId="{1E13D1A2-6CE5-4779-97EB-2840A3962CFD}" destId="{FA284FCA-ED21-43E7-AD44-3AFC5E3BD2A0}" srcOrd="4" destOrd="0" presId="urn:microsoft.com/office/officeart/2005/8/layout/cycle5"/>
    <dgm:cxn modelId="{58A8A7EA-17D6-4224-9A56-8152E3A007AB}" type="presParOf" srcId="{1E13D1A2-6CE5-4779-97EB-2840A3962CFD}" destId="{CDCE9E4B-AD3C-4712-A70D-037FAD9F5D89}" srcOrd="5" destOrd="0" presId="urn:microsoft.com/office/officeart/2005/8/layout/cycle5"/>
    <dgm:cxn modelId="{7CEAEF1D-9095-4FD5-B087-36B923E877EC}" type="presParOf" srcId="{1E13D1A2-6CE5-4779-97EB-2840A3962CFD}" destId="{028121DF-83BD-4C3E-8643-305482B04015}" srcOrd="6" destOrd="0" presId="urn:microsoft.com/office/officeart/2005/8/layout/cycle5"/>
    <dgm:cxn modelId="{5B6390F8-C4B1-4246-824C-1685C29A496F}" type="presParOf" srcId="{1E13D1A2-6CE5-4779-97EB-2840A3962CFD}" destId="{02591570-0B5A-4BCA-A70B-10D7A899E1BE}" srcOrd="7" destOrd="0" presId="urn:microsoft.com/office/officeart/2005/8/layout/cycle5"/>
    <dgm:cxn modelId="{B25A001C-B0BE-44A1-80CF-42796E5FBBC3}" type="presParOf" srcId="{1E13D1A2-6CE5-4779-97EB-2840A3962CFD}" destId="{2D96F5CA-679B-4182-BB89-71A15E4CC008}" srcOrd="8" destOrd="0" presId="urn:microsoft.com/office/officeart/2005/8/layout/cycle5"/>
    <dgm:cxn modelId="{17017D85-B6A6-42CD-9360-517FF96F8328}" type="presParOf" srcId="{1E13D1A2-6CE5-4779-97EB-2840A3962CFD}" destId="{945D26F9-ED21-45D1-9A84-8DE35315BB19}" srcOrd="9" destOrd="0" presId="urn:microsoft.com/office/officeart/2005/8/layout/cycle5"/>
    <dgm:cxn modelId="{74021D42-9084-4104-AAFE-7C52F1E3028E}" type="presParOf" srcId="{1E13D1A2-6CE5-4779-97EB-2840A3962CFD}" destId="{03C76182-962B-4D1F-8879-A77F58C16388}" srcOrd="10" destOrd="0" presId="urn:microsoft.com/office/officeart/2005/8/layout/cycle5"/>
    <dgm:cxn modelId="{A3FA0B78-F7C9-47DD-91E8-D664AFC0F005}" type="presParOf" srcId="{1E13D1A2-6CE5-4779-97EB-2840A3962CFD}" destId="{808B7E2C-FB68-40B4-9AFF-B22C030B2F15}" srcOrd="11" destOrd="0" presId="urn:microsoft.com/office/officeart/2005/8/layout/cycle5"/>
    <dgm:cxn modelId="{94B49CCD-5DE0-4ABB-B74B-0F546B76BAD1}" type="presParOf" srcId="{1E13D1A2-6CE5-4779-97EB-2840A3962CFD}" destId="{A6AFAF85-9F90-411A-B17F-4971F42EDA03}" srcOrd="12" destOrd="0" presId="urn:microsoft.com/office/officeart/2005/8/layout/cycle5"/>
    <dgm:cxn modelId="{BE4EE524-A20F-4986-B834-04CA1EDEBEA0}" type="presParOf" srcId="{1E13D1A2-6CE5-4779-97EB-2840A3962CFD}" destId="{626C0B2D-ACB7-41E0-B5A3-E347C9238A1A}" srcOrd="13" destOrd="0" presId="urn:microsoft.com/office/officeart/2005/8/layout/cycle5"/>
    <dgm:cxn modelId="{402877F5-18C5-4DB3-8E6D-065419BDD0F7}" type="presParOf" srcId="{1E13D1A2-6CE5-4779-97EB-2840A3962CFD}" destId="{BD1063AC-6ACA-47EC-A4D8-8C3E85AB363C}"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391ED-4C1D-4DBB-BA13-74274CE0D869}">
      <dsp:nvSpPr>
        <dsp:cNvPr id="0" name=""/>
        <dsp:cNvSpPr/>
      </dsp:nvSpPr>
      <dsp:spPr>
        <a:xfrm>
          <a:off x="3371403" y="735"/>
          <a:ext cx="1486792" cy="96641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b="1" kern="1200" dirty="0" smtClean="0">
              <a:solidFill>
                <a:srgbClr val="FF0000"/>
              </a:solidFill>
            </a:rPr>
            <a:t>Arch</a:t>
          </a:r>
          <a:endParaRPr lang="en-IN" sz="2000" b="1" kern="1200" dirty="0">
            <a:solidFill>
              <a:srgbClr val="FF0000"/>
            </a:solidFill>
          </a:endParaRPr>
        </a:p>
      </dsp:txBody>
      <dsp:txXfrm>
        <a:off x="3418579" y="47911"/>
        <a:ext cx="1392440" cy="872063"/>
      </dsp:txXfrm>
    </dsp:sp>
    <dsp:sp modelId="{4BE53D28-44DF-4513-BED9-FB58EF0843EE}">
      <dsp:nvSpPr>
        <dsp:cNvPr id="0" name=""/>
        <dsp:cNvSpPr/>
      </dsp:nvSpPr>
      <dsp:spPr>
        <a:xfrm>
          <a:off x="2183366" y="483943"/>
          <a:ext cx="3862867" cy="3862867"/>
        </a:xfrm>
        <a:custGeom>
          <a:avLst/>
          <a:gdLst/>
          <a:ahLst/>
          <a:cxnLst/>
          <a:rect l="0" t="0" r="0" b="0"/>
          <a:pathLst>
            <a:path>
              <a:moveTo>
                <a:pt x="2874166" y="245702"/>
              </a:moveTo>
              <a:arcTo wR="1931433" hR="1931433" stAng="17952946" swAng="1212315"/>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F85DFA37-D018-4CEB-8E01-E5BD7926A2EB}">
      <dsp:nvSpPr>
        <dsp:cNvPr id="0" name=""/>
        <dsp:cNvSpPr/>
      </dsp:nvSpPr>
      <dsp:spPr>
        <a:xfrm>
          <a:off x="5208306" y="1335323"/>
          <a:ext cx="1486792" cy="96641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b="1" kern="1200" dirty="0" smtClean="0">
              <a:solidFill>
                <a:srgbClr val="FF0000"/>
              </a:solidFill>
            </a:rPr>
            <a:t>Design</a:t>
          </a:r>
          <a:endParaRPr lang="en-IN" sz="2000" b="1" kern="1200" dirty="0">
            <a:solidFill>
              <a:srgbClr val="FF0000"/>
            </a:solidFill>
          </a:endParaRPr>
        </a:p>
      </dsp:txBody>
      <dsp:txXfrm>
        <a:off x="5255482" y="1382499"/>
        <a:ext cx="1392440" cy="872063"/>
      </dsp:txXfrm>
    </dsp:sp>
    <dsp:sp modelId="{CDCE9E4B-AD3C-4712-A70D-037FAD9F5D89}">
      <dsp:nvSpPr>
        <dsp:cNvPr id="0" name=""/>
        <dsp:cNvSpPr/>
      </dsp:nvSpPr>
      <dsp:spPr>
        <a:xfrm>
          <a:off x="2183366" y="483943"/>
          <a:ext cx="3862867" cy="3862867"/>
        </a:xfrm>
        <a:custGeom>
          <a:avLst/>
          <a:gdLst/>
          <a:ahLst/>
          <a:cxnLst/>
          <a:rect l="0" t="0" r="0" b="0"/>
          <a:pathLst>
            <a:path>
              <a:moveTo>
                <a:pt x="3858244" y="2064990"/>
              </a:moveTo>
              <a:arcTo wR="1931433" hR="1931433" stAng="21837907" swAng="1360327"/>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028121DF-83BD-4C3E-8643-305482B04015}">
      <dsp:nvSpPr>
        <dsp:cNvPr id="0" name=""/>
        <dsp:cNvSpPr/>
      </dsp:nvSpPr>
      <dsp:spPr>
        <a:xfrm>
          <a:off x="4506671" y="3494732"/>
          <a:ext cx="1486792" cy="96641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b="1" kern="1200" dirty="0" smtClean="0">
              <a:solidFill>
                <a:srgbClr val="FF0000"/>
              </a:solidFill>
            </a:rPr>
            <a:t>Development</a:t>
          </a:r>
          <a:endParaRPr lang="en-IN" sz="2000" b="1" kern="1200" dirty="0">
            <a:solidFill>
              <a:srgbClr val="FF0000"/>
            </a:solidFill>
          </a:endParaRPr>
        </a:p>
      </dsp:txBody>
      <dsp:txXfrm>
        <a:off x="4553847" y="3541908"/>
        <a:ext cx="1392440" cy="872063"/>
      </dsp:txXfrm>
    </dsp:sp>
    <dsp:sp modelId="{2D96F5CA-679B-4182-BB89-71A15E4CC008}">
      <dsp:nvSpPr>
        <dsp:cNvPr id="0" name=""/>
        <dsp:cNvSpPr/>
      </dsp:nvSpPr>
      <dsp:spPr>
        <a:xfrm>
          <a:off x="2183366" y="483943"/>
          <a:ext cx="3862867" cy="3862867"/>
        </a:xfrm>
        <a:custGeom>
          <a:avLst/>
          <a:gdLst/>
          <a:ahLst/>
          <a:cxnLst/>
          <a:rect l="0" t="0" r="0" b="0"/>
          <a:pathLst>
            <a:path>
              <a:moveTo>
                <a:pt x="2168695" y="3848238"/>
              </a:moveTo>
              <a:arcTo wR="1931433" hR="1931433" stAng="4976630" swAng="846741"/>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945D26F9-ED21-45D1-9A84-8DE35315BB19}">
      <dsp:nvSpPr>
        <dsp:cNvPr id="0" name=""/>
        <dsp:cNvSpPr/>
      </dsp:nvSpPr>
      <dsp:spPr>
        <a:xfrm>
          <a:off x="2236135" y="3494732"/>
          <a:ext cx="1486792" cy="96641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b="1" kern="1200" dirty="0" smtClean="0">
              <a:solidFill>
                <a:srgbClr val="FF0000"/>
              </a:solidFill>
            </a:rPr>
            <a:t>Integration &amp; IT</a:t>
          </a:r>
          <a:endParaRPr lang="en-IN" sz="2000" b="1" kern="1200" dirty="0">
            <a:solidFill>
              <a:srgbClr val="FF0000"/>
            </a:solidFill>
          </a:endParaRPr>
        </a:p>
      </dsp:txBody>
      <dsp:txXfrm>
        <a:off x="2283311" y="3541908"/>
        <a:ext cx="1392440" cy="872063"/>
      </dsp:txXfrm>
    </dsp:sp>
    <dsp:sp modelId="{808B7E2C-FB68-40B4-9AFF-B22C030B2F15}">
      <dsp:nvSpPr>
        <dsp:cNvPr id="0" name=""/>
        <dsp:cNvSpPr/>
      </dsp:nvSpPr>
      <dsp:spPr>
        <a:xfrm>
          <a:off x="2183366" y="483943"/>
          <a:ext cx="3862867" cy="3862867"/>
        </a:xfrm>
        <a:custGeom>
          <a:avLst/>
          <a:gdLst/>
          <a:ahLst/>
          <a:cxnLst/>
          <a:rect l="0" t="0" r="0" b="0"/>
          <a:pathLst>
            <a:path>
              <a:moveTo>
                <a:pt x="204996" y="2797372"/>
              </a:moveTo>
              <a:arcTo wR="1931433" hR="1931433" stAng="9201767" swAng="1360327"/>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A6AFAF85-9F90-411A-B17F-4971F42EDA03}">
      <dsp:nvSpPr>
        <dsp:cNvPr id="0" name=""/>
        <dsp:cNvSpPr/>
      </dsp:nvSpPr>
      <dsp:spPr>
        <a:xfrm>
          <a:off x="1534500" y="1335323"/>
          <a:ext cx="1486792" cy="96641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b="1" kern="1200" dirty="0" smtClean="0">
              <a:solidFill>
                <a:srgbClr val="FF0000"/>
              </a:solidFill>
            </a:rPr>
            <a:t>System Test</a:t>
          </a:r>
          <a:endParaRPr lang="en-IN" sz="2000" b="1" kern="1200" dirty="0">
            <a:solidFill>
              <a:srgbClr val="FF0000"/>
            </a:solidFill>
          </a:endParaRPr>
        </a:p>
      </dsp:txBody>
      <dsp:txXfrm>
        <a:off x="1581676" y="1382499"/>
        <a:ext cx="1392440" cy="872063"/>
      </dsp:txXfrm>
    </dsp:sp>
    <dsp:sp modelId="{BD1063AC-6ACA-47EC-A4D8-8C3E85AB363C}">
      <dsp:nvSpPr>
        <dsp:cNvPr id="0" name=""/>
        <dsp:cNvSpPr/>
      </dsp:nvSpPr>
      <dsp:spPr>
        <a:xfrm>
          <a:off x="2183366" y="483943"/>
          <a:ext cx="3862867" cy="3862867"/>
        </a:xfrm>
        <a:custGeom>
          <a:avLst/>
          <a:gdLst/>
          <a:ahLst/>
          <a:cxnLst/>
          <a:rect l="0" t="0" r="0" b="0"/>
          <a:pathLst>
            <a:path>
              <a:moveTo>
                <a:pt x="464490" y="675044"/>
              </a:moveTo>
              <a:arcTo wR="1931433" hR="1931433" stAng="13234739" swAng="1212315"/>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391ED-4C1D-4DBB-BA13-74274CE0D869}">
      <dsp:nvSpPr>
        <dsp:cNvPr id="0" name=""/>
        <dsp:cNvSpPr/>
      </dsp:nvSpPr>
      <dsp:spPr>
        <a:xfrm>
          <a:off x="3371403" y="735"/>
          <a:ext cx="1486792" cy="96641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b="1" kern="1200" dirty="0" smtClean="0">
              <a:solidFill>
                <a:srgbClr val="FF0000"/>
              </a:solidFill>
            </a:rPr>
            <a:t>Arch</a:t>
          </a:r>
          <a:endParaRPr lang="en-IN" sz="2000" b="1" kern="1200" dirty="0">
            <a:solidFill>
              <a:srgbClr val="FF0000"/>
            </a:solidFill>
          </a:endParaRPr>
        </a:p>
      </dsp:txBody>
      <dsp:txXfrm>
        <a:off x="3418579" y="47911"/>
        <a:ext cx="1392440" cy="872063"/>
      </dsp:txXfrm>
    </dsp:sp>
    <dsp:sp modelId="{4BE53D28-44DF-4513-BED9-FB58EF0843EE}">
      <dsp:nvSpPr>
        <dsp:cNvPr id="0" name=""/>
        <dsp:cNvSpPr/>
      </dsp:nvSpPr>
      <dsp:spPr>
        <a:xfrm>
          <a:off x="2183366" y="483943"/>
          <a:ext cx="3862867" cy="3862867"/>
        </a:xfrm>
        <a:custGeom>
          <a:avLst/>
          <a:gdLst/>
          <a:ahLst/>
          <a:cxnLst/>
          <a:rect l="0" t="0" r="0" b="0"/>
          <a:pathLst>
            <a:path>
              <a:moveTo>
                <a:pt x="2874166" y="245702"/>
              </a:moveTo>
              <a:arcTo wR="1931433" hR="1931433" stAng="17952946" swAng="1212315"/>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F85DFA37-D018-4CEB-8E01-E5BD7926A2EB}">
      <dsp:nvSpPr>
        <dsp:cNvPr id="0" name=""/>
        <dsp:cNvSpPr/>
      </dsp:nvSpPr>
      <dsp:spPr>
        <a:xfrm>
          <a:off x="5208306" y="1335323"/>
          <a:ext cx="1486792" cy="96641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b="1" kern="1200" dirty="0" smtClean="0">
              <a:solidFill>
                <a:srgbClr val="FF0000"/>
              </a:solidFill>
            </a:rPr>
            <a:t>Design</a:t>
          </a:r>
          <a:endParaRPr lang="en-IN" sz="2000" b="1" kern="1200" dirty="0">
            <a:solidFill>
              <a:srgbClr val="FF0000"/>
            </a:solidFill>
          </a:endParaRPr>
        </a:p>
      </dsp:txBody>
      <dsp:txXfrm>
        <a:off x="5255482" y="1382499"/>
        <a:ext cx="1392440" cy="872063"/>
      </dsp:txXfrm>
    </dsp:sp>
    <dsp:sp modelId="{CDCE9E4B-AD3C-4712-A70D-037FAD9F5D89}">
      <dsp:nvSpPr>
        <dsp:cNvPr id="0" name=""/>
        <dsp:cNvSpPr/>
      </dsp:nvSpPr>
      <dsp:spPr>
        <a:xfrm>
          <a:off x="2183366" y="483943"/>
          <a:ext cx="3862867" cy="3862867"/>
        </a:xfrm>
        <a:custGeom>
          <a:avLst/>
          <a:gdLst/>
          <a:ahLst/>
          <a:cxnLst/>
          <a:rect l="0" t="0" r="0" b="0"/>
          <a:pathLst>
            <a:path>
              <a:moveTo>
                <a:pt x="3858244" y="2064990"/>
              </a:moveTo>
              <a:arcTo wR="1931433" hR="1931433" stAng="21837907" swAng="1360327"/>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028121DF-83BD-4C3E-8643-305482B04015}">
      <dsp:nvSpPr>
        <dsp:cNvPr id="0" name=""/>
        <dsp:cNvSpPr/>
      </dsp:nvSpPr>
      <dsp:spPr>
        <a:xfrm>
          <a:off x="4506671" y="3494732"/>
          <a:ext cx="1486792" cy="96641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b="1" kern="1200" dirty="0" smtClean="0">
              <a:solidFill>
                <a:srgbClr val="FF0000"/>
              </a:solidFill>
            </a:rPr>
            <a:t>Development</a:t>
          </a:r>
          <a:endParaRPr lang="en-IN" sz="2000" b="1" kern="1200" dirty="0">
            <a:solidFill>
              <a:srgbClr val="FF0000"/>
            </a:solidFill>
          </a:endParaRPr>
        </a:p>
      </dsp:txBody>
      <dsp:txXfrm>
        <a:off x="4553847" y="3541908"/>
        <a:ext cx="1392440" cy="872063"/>
      </dsp:txXfrm>
    </dsp:sp>
    <dsp:sp modelId="{2D96F5CA-679B-4182-BB89-71A15E4CC008}">
      <dsp:nvSpPr>
        <dsp:cNvPr id="0" name=""/>
        <dsp:cNvSpPr/>
      </dsp:nvSpPr>
      <dsp:spPr>
        <a:xfrm>
          <a:off x="2183366" y="483943"/>
          <a:ext cx="3862867" cy="3862867"/>
        </a:xfrm>
        <a:custGeom>
          <a:avLst/>
          <a:gdLst/>
          <a:ahLst/>
          <a:cxnLst/>
          <a:rect l="0" t="0" r="0" b="0"/>
          <a:pathLst>
            <a:path>
              <a:moveTo>
                <a:pt x="2168695" y="3848238"/>
              </a:moveTo>
              <a:arcTo wR="1931433" hR="1931433" stAng="4976630" swAng="846741"/>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945D26F9-ED21-45D1-9A84-8DE35315BB19}">
      <dsp:nvSpPr>
        <dsp:cNvPr id="0" name=""/>
        <dsp:cNvSpPr/>
      </dsp:nvSpPr>
      <dsp:spPr>
        <a:xfrm>
          <a:off x="2236135" y="3494732"/>
          <a:ext cx="1486792" cy="96641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b="1" kern="1200" dirty="0" smtClean="0">
              <a:solidFill>
                <a:srgbClr val="FF0000"/>
              </a:solidFill>
            </a:rPr>
            <a:t>Integration &amp; IT</a:t>
          </a:r>
          <a:endParaRPr lang="en-IN" sz="2000" b="1" kern="1200" dirty="0">
            <a:solidFill>
              <a:srgbClr val="FF0000"/>
            </a:solidFill>
          </a:endParaRPr>
        </a:p>
      </dsp:txBody>
      <dsp:txXfrm>
        <a:off x="2283311" y="3541908"/>
        <a:ext cx="1392440" cy="872063"/>
      </dsp:txXfrm>
    </dsp:sp>
    <dsp:sp modelId="{808B7E2C-FB68-40B4-9AFF-B22C030B2F15}">
      <dsp:nvSpPr>
        <dsp:cNvPr id="0" name=""/>
        <dsp:cNvSpPr/>
      </dsp:nvSpPr>
      <dsp:spPr>
        <a:xfrm>
          <a:off x="2183366" y="483943"/>
          <a:ext cx="3862867" cy="3862867"/>
        </a:xfrm>
        <a:custGeom>
          <a:avLst/>
          <a:gdLst/>
          <a:ahLst/>
          <a:cxnLst/>
          <a:rect l="0" t="0" r="0" b="0"/>
          <a:pathLst>
            <a:path>
              <a:moveTo>
                <a:pt x="204996" y="2797372"/>
              </a:moveTo>
              <a:arcTo wR="1931433" hR="1931433" stAng="9201767" swAng="1360327"/>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A6AFAF85-9F90-411A-B17F-4971F42EDA03}">
      <dsp:nvSpPr>
        <dsp:cNvPr id="0" name=""/>
        <dsp:cNvSpPr/>
      </dsp:nvSpPr>
      <dsp:spPr>
        <a:xfrm>
          <a:off x="1534500" y="1335323"/>
          <a:ext cx="1486792" cy="96641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b="1" kern="1200" dirty="0" smtClean="0">
              <a:solidFill>
                <a:srgbClr val="FF0000"/>
              </a:solidFill>
            </a:rPr>
            <a:t>System Test</a:t>
          </a:r>
          <a:endParaRPr lang="en-IN" sz="2000" b="1" kern="1200" dirty="0">
            <a:solidFill>
              <a:srgbClr val="FF0000"/>
            </a:solidFill>
          </a:endParaRPr>
        </a:p>
      </dsp:txBody>
      <dsp:txXfrm>
        <a:off x="1581676" y="1382499"/>
        <a:ext cx="1392440" cy="872063"/>
      </dsp:txXfrm>
    </dsp:sp>
    <dsp:sp modelId="{BD1063AC-6ACA-47EC-A4D8-8C3E85AB363C}">
      <dsp:nvSpPr>
        <dsp:cNvPr id="0" name=""/>
        <dsp:cNvSpPr/>
      </dsp:nvSpPr>
      <dsp:spPr>
        <a:xfrm>
          <a:off x="2183366" y="483943"/>
          <a:ext cx="3862867" cy="3862867"/>
        </a:xfrm>
        <a:custGeom>
          <a:avLst/>
          <a:gdLst/>
          <a:ahLst/>
          <a:cxnLst/>
          <a:rect l="0" t="0" r="0" b="0"/>
          <a:pathLst>
            <a:path>
              <a:moveTo>
                <a:pt x="464490" y="675044"/>
              </a:moveTo>
              <a:arcTo wR="1931433" hR="1931433" stAng="13234739" swAng="1212315"/>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7EEB1F83-67DF-47B8-BE4A-BD999A3D6737}" type="datetimeFigureOut">
              <a:rPr lang="en-IN" smtClean="0"/>
              <a:pPr/>
              <a:t>22-04-2023</a:t>
            </a:fld>
            <a:endParaRPr lang="en-IN"/>
          </a:p>
        </p:txBody>
      </p:sp>
      <p:sp>
        <p:nvSpPr>
          <p:cNvPr id="4" name="Slide Image Placeholder 3"/>
          <p:cNvSpPr>
            <a:spLocks noGrp="1" noRot="1" noChangeAspect="1"/>
          </p:cNvSpPr>
          <p:nvPr>
            <p:ph type="sldImg" idx="2"/>
          </p:nvPr>
        </p:nvSpPr>
        <p:spPr>
          <a:xfrm>
            <a:off x="993775" y="766763"/>
            <a:ext cx="5111750" cy="3833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9613" y="4856163"/>
            <a:ext cx="5680075" cy="46005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10738"/>
            <a:ext cx="3076575" cy="511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021138" y="9710738"/>
            <a:ext cx="3076575" cy="511175"/>
          </a:xfrm>
          <a:prstGeom prst="rect">
            <a:avLst/>
          </a:prstGeom>
        </p:spPr>
        <p:txBody>
          <a:bodyPr vert="horz" lIns="91440" tIns="45720" rIns="91440" bIns="45720" rtlCol="0" anchor="b"/>
          <a:lstStyle>
            <a:lvl1pPr algn="r">
              <a:defRPr sz="1200"/>
            </a:lvl1pPr>
          </a:lstStyle>
          <a:p>
            <a:fld id="{9C9441A7-73ED-437C-8D9F-DA4EB23D5746}" type="slidenum">
              <a:rPr lang="en-IN" smtClean="0"/>
              <a:pPr/>
              <a:t>‹#›</a:t>
            </a:fld>
            <a:endParaRPr lang="en-IN"/>
          </a:p>
        </p:txBody>
      </p:sp>
    </p:spTree>
    <p:extLst>
      <p:ext uri="{BB962C8B-B14F-4D97-AF65-F5344CB8AC3E}">
        <p14:creationId xmlns:p14="http://schemas.microsoft.com/office/powerpoint/2010/main" val="1094980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5" name="Rectangle 14"/>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2" name="Rectangle 11"/>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8" name="Title 7"/>
          <p:cNvSpPr>
            <a:spLocks noGrp="1"/>
          </p:cNvSpPr>
          <p:nvPr>
            <p:ph type="title" hasCustomPrompt="1"/>
          </p:nvPr>
        </p:nvSpPr>
        <p:spPr>
          <a:xfrm>
            <a:off x="251520" y="77405"/>
            <a:ext cx="6264696" cy="1143000"/>
          </a:xfrm>
        </p:spPr>
        <p:txBody>
          <a:bodyPr>
            <a:normAutofit/>
          </a:bodyPr>
          <a:lstStyle>
            <a:lvl1pPr>
              <a:defRPr sz="3600" spc="0" baseline="0"/>
            </a:lvl1pPr>
          </a:lstStyle>
          <a:p>
            <a:r>
              <a:rPr lang="en-US" dirty="0" smtClean="0"/>
              <a:t>Slide hearing here and it can run in two lines</a:t>
            </a:r>
            <a:endParaRPr lang="en-IN" dirty="0"/>
          </a:p>
        </p:txBody>
      </p:sp>
      <p:sp>
        <p:nvSpPr>
          <p:cNvPr id="27" name="Rectangle 26"/>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extLst>
      <p:ext uri="{BB962C8B-B14F-4D97-AF65-F5344CB8AC3E}">
        <p14:creationId xmlns:p14="http://schemas.microsoft.com/office/powerpoint/2010/main" val="1419297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8" name="Title 7"/>
          <p:cNvSpPr>
            <a:spLocks noGrp="1"/>
          </p:cNvSpPr>
          <p:nvPr>
            <p:ph type="title" hasCustomPrompt="1"/>
          </p:nvPr>
        </p:nvSpPr>
        <p:spPr>
          <a:xfrm>
            <a:off x="251520" y="77405"/>
            <a:ext cx="6264696" cy="1143000"/>
          </a:xfrm>
        </p:spPr>
        <p:txBody>
          <a:bodyPr>
            <a:normAutofit/>
          </a:bodyPr>
          <a:lstStyle>
            <a:lvl1pPr>
              <a:defRPr sz="3600" spc="0" baseline="0"/>
            </a:lvl1pPr>
          </a:lstStyle>
          <a:p>
            <a:r>
              <a:rPr lang="en-US" dirty="0" smtClean="0"/>
              <a:t>Slide hearing here and it can run in two lines</a:t>
            </a:r>
            <a:endParaRPr lang="en-IN" dirty="0"/>
          </a:p>
        </p:txBody>
      </p:sp>
      <p:sp>
        <p:nvSpPr>
          <p:cNvPr id="27" name="Rectangle 26"/>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extLst>
      <p:ext uri="{BB962C8B-B14F-4D97-AF65-F5344CB8AC3E}">
        <p14:creationId xmlns:p14="http://schemas.microsoft.com/office/powerpoint/2010/main" val="1265877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9" name="TextBox 28"/>
          <p:cNvSpPr txBox="1"/>
          <p:nvPr userDrawn="1"/>
        </p:nvSpPr>
        <p:spPr>
          <a:xfrm>
            <a:off x="5562600" y="6596390"/>
            <a:ext cx="3581400" cy="261610"/>
          </a:xfrm>
          <a:prstGeom prst="rect">
            <a:avLst/>
          </a:prstGeom>
          <a:noFill/>
        </p:spPr>
        <p:txBody>
          <a:bodyPr wrap="square" rtlCol="0">
            <a:spAutoFit/>
          </a:bodyPr>
          <a:lstStyle/>
          <a:p>
            <a:pPr algn="r"/>
            <a:r>
              <a:rPr lang="en-US" sz="1100" b="0" dirty="0" smtClean="0">
                <a:solidFill>
                  <a:srgbClr val="101141"/>
                </a:solidFill>
                <a:latin typeface="Arial"/>
                <a:cs typeface="Arial"/>
              </a:rPr>
              <a:t>Prashant Joshi, WILP</a:t>
            </a:r>
            <a:endParaRPr lang="en-US" sz="1100" b="0" dirty="0">
              <a:solidFill>
                <a:srgbClr val="101141"/>
              </a:solidFill>
              <a:latin typeface="Arial"/>
              <a:cs typeface="Arial"/>
            </a:endParaRPr>
          </a:p>
        </p:txBody>
      </p:sp>
      <p:sp>
        <p:nvSpPr>
          <p:cNvPr id="8" name="Title 7"/>
          <p:cNvSpPr>
            <a:spLocks noGrp="1"/>
          </p:cNvSpPr>
          <p:nvPr>
            <p:ph type="title" hasCustomPrompt="1"/>
          </p:nvPr>
        </p:nvSpPr>
        <p:spPr>
          <a:xfrm>
            <a:off x="251520" y="77405"/>
            <a:ext cx="6264696" cy="1143000"/>
          </a:xfrm>
        </p:spPr>
        <p:txBody>
          <a:bodyPr>
            <a:normAutofit/>
          </a:bodyPr>
          <a:lstStyle>
            <a:lvl1pPr>
              <a:defRPr sz="3600" spc="0" baseline="0"/>
            </a:lvl1pPr>
          </a:lstStyle>
          <a:p>
            <a:r>
              <a:rPr lang="en-US" dirty="0" smtClean="0"/>
              <a:t>Slide hearing here and it can run in two lines</a:t>
            </a:r>
            <a:endParaRPr lang="en-IN" dirty="0"/>
          </a:p>
        </p:txBody>
      </p:sp>
      <p:sp>
        <p:nvSpPr>
          <p:cNvPr id="27" name="Rectangle 26"/>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extLst>
      <p:ext uri="{BB962C8B-B14F-4D97-AF65-F5344CB8AC3E}">
        <p14:creationId xmlns:p14="http://schemas.microsoft.com/office/powerpoint/2010/main" val="3659266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err="1" smtClean="0">
                <a:solidFill>
                  <a:srgbClr val="FFFFFF"/>
                </a:solidFill>
                <a:latin typeface="Arial"/>
                <a:cs typeface="Arial"/>
              </a:rPr>
              <a:t>Pilani</a:t>
            </a:r>
            <a:r>
              <a:rPr lang="en-US" sz="1200" spc="0" dirty="0" smtClean="0">
                <a:solidFill>
                  <a:srgbClr val="FFFFFF"/>
                </a:solidFill>
                <a:latin typeface="Arial"/>
                <a:cs typeface="Arial"/>
              </a:rPr>
              <a:t>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28" name="Rectangle 2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Rectangle 20"/>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Rectangle 15"/>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Rectangle 18"/>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4/22/2023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image" Target="../media/image10.gif"/><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Building Blocks – A View</a:t>
            </a:r>
            <a:endParaRPr lang="en-IN" dirty="0"/>
          </a:p>
        </p:txBody>
      </p:sp>
      <p:sp>
        <p:nvSpPr>
          <p:cNvPr id="4" name="Rectangle 2"/>
          <p:cNvSpPr>
            <a:spLocks noChangeArrowheads="1"/>
          </p:cNvSpPr>
          <p:nvPr/>
        </p:nvSpPr>
        <p:spPr bwMode="auto">
          <a:xfrm>
            <a:off x="4726360" y="1432520"/>
            <a:ext cx="3825875" cy="4876800"/>
          </a:xfrm>
          <a:prstGeom prst="rect">
            <a:avLst/>
          </a:prstGeom>
          <a:ln>
            <a:solidFill>
              <a:schemeClr val="tx1">
                <a:alpha val="50000"/>
              </a:schemeClr>
            </a:solidFill>
            <a:headEnd/>
            <a:tailEnd/>
          </a:ln>
          <a:extLst/>
        </p:spPr>
        <p:style>
          <a:lnRef idx="0">
            <a:schemeClr val="accent6"/>
          </a:lnRef>
          <a:fillRef idx="3">
            <a:schemeClr val="accent6"/>
          </a:fillRef>
          <a:effectRef idx="3">
            <a:schemeClr val="accent6"/>
          </a:effectRef>
          <a:fontRef idx="minor">
            <a:schemeClr val="lt1"/>
          </a:fontRef>
        </p:style>
        <p:txBody>
          <a:bodyPr wrap="none"/>
          <a:lstStyle/>
          <a:p>
            <a:pPr algn="ctr"/>
            <a:r>
              <a:rPr lang="en-US" sz="3600" dirty="0"/>
              <a:t>Test Research</a:t>
            </a:r>
          </a:p>
        </p:txBody>
      </p:sp>
      <p:sp>
        <p:nvSpPr>
          <p:cNvPr id="5" name="Rectangle 4"/>
          <p:cNvSpPr>
            <a:spLocks noChangeArrowheads="1"/>
          </p:cNvSpPr>
          <p:nvPr/>
        </p:nvSpPr>
        <p:spPr bwMode="auto">
          <a:xfrm>
            <a:off x="611560" y="5090120"/>
            <a:ext cx="1981200" cy="1219200"/>
          </a:xfrm>
          <a:prstGeom prst="rect">
            <a:avLst/>
          </a:prstGeom>
          <a:ln>
            <a:solidFill>
              <a:schemeClr val="tx1">
                <a:alpha val="50000"/>
              </a:schemeClr>
            </a:solidFill>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pPr algn="ctr"/>
            <a:r>
              <a:rPr lang="en-US" sz="3600" dirty="0"/>
              <a:t>Math</a:t>
            </a:r>
          </a:p>
          <a:p>
            <a:pPr algn="ctr"/>
            <a:r>
              <a:rPr lang="en-US" sz="1000" dirty="0"/>
              <a:t>Set theory</a:t>
            </a:r>
          </a:p>
          <a:p>
            <a:pPr algn="ctr"/>
            <a:r>
              <a:rPr lang="en-US" sz="1000" dirty="0"/>
              <a:t>Discrete</a:t>
            </a:r>
          </a:p>
          <a:p>
            <a:pPr algn="ctr"/>
            <a:r>
              <a:rPr lang="en-US" sz="1000" dirty="0"/>
              <a:t>Combinatorial</a:t>
            </a:r>
          </a:p>
        </p:txBody>
      </p:sp>
      <p:sp>
        <p:nvSpPr>
          <p:cNvPr id="6" name="Rectangle 5"/>
          <p:cNvSpPr>
            <a:spLocks noChangeArrowheads="1"/>
          </p:cNvSpPr>
          <p:nvPr/>
        </p:nvSpPr>
        <p:spPr bwMode="auto">
          <a:xfrm>
            <a:off x="2592760" y="5090120"/>
            <a:ext cx="2438400" cy="1219200"/>
          </a:xfrm>
          <a:prstGeom prst="rect">
            <a:avLst/>
          </a:prstGeom>
          <a:ln>
            <a:solidFill>
              <a:schemeClr val="tx1">
                <a:alpha val="50000"/>
              </a:schemeClr>
            </a:solidFill>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pPr algn="ctr"/>
            <a:r>
              <a:rPr lang="en-US" sz="3600" dirty="0"/>
              <a:t>Concepts</a:t>
            </a:r>
          </a:p>
          <a:p>
            <a:pPr algn="ctr"/>
            <a:r>
              <a:rPr lang="en-US" sz="1200" dirty="0"/>
              <a:t>SW Arch, Design, Data Structures</a:t>
            </a:r>
          </a:p>
        </p:txBody>
      </p:sp>
      <p:sp>
        <p:nvSpPr>
          <p:cNvPr id="7" name="Rectangle 6"/>
          <p:cNvSpPr>
            <a:spLocks noChangeArrowheads="1"/>
          </p:cNvSpPr>
          <p:nvPr/>
        </p:nvSpPr>
        <p:spPr bwMode="auto">
          <a:xfrm>
            <a:off x="5031160" y="5090120"/>
            <a:ext cx="2438400" cy="1219200"/>
          </a:xfrm>
          <a:prstGeom prst="rect">
            <a:avLst/>
          </a:prstGeom>
          <a:ln>
            <a:solidFill>
              <a:schemeClr val="tx1">
                <a:alpha val="50000"/>
              </a:schemeClr>
            </a:solidFill>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pPr algn="ctr"/>
            <a:r>
              <a:rPr lang="en-US" sz="3600" dirty="0"/>
              <a:t>Problem</a:t>
            </a:r>
          </a:p>
          <a:p>
            <a:pPr algn="ctr"/>
            <a:r>
              <a:rPr lang="en-US" sz="1200" dirty="0"/>
              <a:t>Code coverage</a:t>
            </a:r>
          </a:p>
          <a:p>
            <a:pPr algn="ctr"/>
            <a:r>
              <a:rPr lang="en-US" sz="1200" dirty="0"/>
              <a:t>Quality</a:t>
            </a:r>
          </a:p>
          <a:p>
            <a:pPr algn="ctr"/>
            <a:r>
              <a:rPr lang="en-US" sz="1200" dirty="0"/>
              <a:t>Zero Defects</a:t>
            </a:r>
          </a:p>
        </p:txBody>
      </p:sp>
      <p:sp>
        <p:nvSpPr>
          <p:cNvPr id="8" name="Rectangle 7"/>
          <p:cNvSpPr>
            <a:spLocks noChangeArrowheads="1"/>
          </p:cNvSpPr>
          <p:nvPr/>
        </p:nvSpPr>
        <p:spPr bwMode="auto">
          <a:xfrm>
            <a:off x="611560" y="3870920"/>
            <a:ext cx="6858000" cy="1219200"/>
          </a:xfrm>
          <a:prstGeom prst="rect">
            <a:avLst/>
          </a:prstGeom>
          <a:ln>
            <a:solidFill>
              <a:schemeClr val="tx1">
                <a:alpha val="50000"/>
              </a:schemeClr>
            </a:solidFill>
            <a:headEnd/>
            <a:tailEnd/>
          </a:ln>
          <a:extLst/>
        </p:spPr>
        <p:style>
          <a:lnRef idx="0">
            <a:schemeClr val="accent3"/>
          </a:lnRef>
          <a:fillRef idx="3">
            <a:schemeClr val="accent3"/>
          </a:fillRef>
          <a:effectRef idx="3">
            <a:schemeClr val="accent3"/>
          </a:effectRef>
          <a:fontRef idx="minor">
            <a:schemeClr val="lt1"/>
          </a:fontRef>
        </p:style>
        <p:txBody>
          <a:bodyPr wrap="none" anchor="ctr"/>
          <a:lstStyle/>
          <a:p>
            <a:pPr algn="ctr"/>
            <a:r>
              <a:rPr lang="en-US" sz="3600" dirty="0">
                <a:solidFill>
                  <a:schemeClr val="bg1"/>
                </a:solidFill>
              </a:rPr>
              <a:t>Test Techniques Development</a:t>
            </a:r>
          </a:p>
          <a:p>
            <a:pPr algn="ctr"/>
            <a:r>
              <a:rPr lang="en-US" sz="1600" dirty="0">
                <a:solidFill>
                  <a:schemeClr val="bg1"/>
                </a:solidFill>
              </a:rPr>
              <a:t>EC, BVA, DT, CEG, McCabe, OATS, Data Flow, Control Flow</a:t>
            </a:r>
          </a:p>
        </p:txBody>
      </p:sp>
      <p:sp>
        <p:nvSpPr>
          <p:cNvPr id="9" name="Rectangle 8"/>
          <p:cNvSpPr>
            <a:spLocks noChangeArrowheads="1"/>
          </p:cNvSpPr>
          <p:nvPr/>
        </p:nvSpPr>
        <p:spPr bwMode="auto">
          <a:xfrm>
            <a:off x="611560" y="2651720"/>
            <a:ext cx="6858000" cy="1219200"/>
          </a:xfrm>
          <a:prstGeom prst="rect">
            <a:avLst/>
          </a:prstGeom>
          <a:ln>
            <a:solidFill>
              <a:schemeClr val="tx1">
                <a:alpha val="50000"/>
              </a:schemeClr>
            </a:solidFill>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sz="3600" dirty="0">
                <a:solidFill>
                  <a:schemeClr val="bg1"/>
                </a:solidFill>
              </a:rPr>
              <a:t>Test </a:t>
            </a:r>
            <a:r>
              <a:rPr lang="en-US" sz="3600" dirty="0" smtClean="0">
                <a:solidFill>
                  <a:schemeClr val="bg1"/>
                </a:solidFill>
              </a:rPr>
              <a:t>Techniques </a:t>
            </a:r>
            <a:r>
              <a:rPr lang="en-US" sz="3600" dirty="0">
                <a:solidFill>
                  <a:schemeClr val="bg1"/>
                </a:solidFill>
              </a:rPr>
              <a:t>Application</a:t>
            </a:r>
          </a:p>
          <a:p>
            <a:pPr algn="ctr"/>
            <a:r>
              <a:rPr lang="en-US" sz="1400" dirty="0">
                <a:solidFill>
                  <a:schemeClr val="bg1"/>
                </a:solidFill>
              </a:rPr>
              <a:t>Functional, Behavioral, IOT, Usability, Integration, Unit, Performance, Stress </a:t>
            </a:r>
          </a:p>
        </p:txBody>
      </p:sp>
      <p:sp>
        <p:nvSpPr>
          <p:cNvPr id="10" name="Rectangle 9"/>
          <p:cNvSpPr>
            <a:spLocks noChangeArrowheads="1"/>
          </p:cNvSpPr>
          <p:nvPr/>
        </p:nvSpPr>
        <p:spPr bwMode="auto">
          <a:xfrm>
            <a:off x="611560" y="1432520"/>
            <a:ext cx="4098925" cy="1219200"/>
          </a:xfrm>
          <a:prstGeom prst="rect">
            <a:avLst/>
          </a:prstGeom>
          <a:ln>
            <a:solidFill>
              <a:schemeClr val="tx1">
                <a:alpha val="50000"/>
              </a:schemeClr>
            </a:solidFill>
            <a:headEnd/>
            <a:tailEnd/>
          </a:ln>
          <a:extLst/>
        </p:spPr>
        <p:style>
          <a:lnRef idx="0">
            <a:schemeClr val="dk1"/>
          </a:lnRef>
          <a:fillRef idx="3">
            <a:schemeClr val="dk1"/>
          </a:fillRef>
          <a:effectRef idx="3">
            <a:schemeClr val="dk1"/>
          </a:effectRef>
          <a:fontRef idx="minor">
            <a:schemeClr val="lt1"/>
          </a:fontRef>
        </p:style>
        <p:txBody>
          <a:bodyPr wrap="none" anchor="ctr"/>
          <a:lstStyle/>
          <a:p>
            <a:pPr algn="ctr"/>
            <a:r>
              <a:rPr lang="en-US" sz="3600" dirty="0"/>
              <a:t>SW Products</a:t>
            </a:r>
          </a:p>
          <a:p>
            <a:pPr algn="ctr"/>
            <a:r>
              <a:rPr lang="en-US" sz="3600" dirty="0"/>
              <a:t>SW Test Tools</a:t>
            </a:r>
          </a:p>
        </p:txBody>
      </p:sp>
    </p:spTree>
    <p:extLst>
      <p:ext uri="{BB962C8B-B14F-4D97-AF65-F5344CB8AC3E}">
        <p14:creationId xmlns:p14="http://schemas.microsoft.com/office/powerpoint/2010/main" val="471643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Progression</a:t>
            </a:r>
            <a:endParaRPr lang="en-IN" dirty="0"/>
          </a:p>
        </p:txBody>
      </p:sp>
      <p:sp>
        <p:nvSpPr>
          <p:cNvPr id="4" name="Rounded Rectangle 3"/>
          <p:cNvSpPr/>
          <p:nvPr/>
        </p:nvSpPr>
        <p:spPr>
          <a:xfrm>
            <a:off x="2611760" y="1421433"/>
            <a:ext cx="1600200" cy="4959895"/>
          </a:xfrm>
          <a:prstGeom prst="roundRect">
            <a:avLst/>
          </a:prstGeom>
        </p:spPr>
        <p:style>
          <a:lnRef idx="2">
            <a:schemeClr val="dk1"/>
          </a:lnRef>
          <a:fillRef idx="1">
            <a:schemeClr val="lt1"/>
          </a:fillRef>
          <a:effectRef idx="0">
            <a:schemeClr val="dk1"/>
          </a:effectRef>
          <a:fontRef idx="minor">
            <a:schemeClr val="dk1"/>
          </a:fontRef>
        </p:style>
        <p:txBody>
          <a:bodyPr rtlCol="0" anchor="b" anchorCtr="1"/>
          <a:lstStyle/>
          <a:p>
            <a:pPr algn="ctr"/>
            <a:r>
              <a:rPr lang="en-US" dirty="0" smtClean="0"/>
              <a:t>…</a:t>
            </a:r>
            <a:endParaRPr lang="en-US" dirty="0"/>
          </a:p>
        </p:txBody>
      </p:sp>
      <p:sp>
        <p:nvSpPr>
          <p:cNvPr id="5" name="Rectangle 4"/>
          <p:cNvSpPr>
            <a:spLocks noChangeArrowheads="1"/>
          </p:cNvSpPr>
          <p:nvPr/>
        </p:nvSpPr>
        <p:spPr bwMode="auto">
          <a:xfrm>
            <a:off x="706760" y="2133600"/>
            <a:ext cx="1295400" cy="838200"/>
          </a:xfrm>
          <a:prstGeom prst="rect">
            <a:avLst/>
          </a:prstGeom>
          <a:solidFill>
            <a:srgbClr val="00B0F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b="1" dirty="0"/>
              <a:t>Concepts</a:t>
            </a:r>
          </a:p>
        </p:txBody>
      </p:sp>
      <p:sp>
        <p:nvSpPr>
          <p:cNvPr id="6" name="Rectangle 5"/>
          <p:cNvSpPr>
            <a:spLocks noChangeArrowheads="1"/>
          </p:cNvSpPr>
          <p:nvPr/>
        </p:nvSpPr>
        <p:spPr bwMode="auto">
          <a:xfrm>
            <a:off x="706760" y="3124200"/>
            <a:ext cx="1295400" cy="838200"/>
          </a:xfrm>
          <a:prstGeom prst="rect">
            <a:avLst/>
          </a:prstGeom>
          <a:solidFill>
            <a:srgbClr val="00B0F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b="1" dirty="0"/>
              <a:t>Math</a:t>
            </a:r>
          </a:p>
        </p:txBody>
      </p:sp>
      <p:sp>
        <p:nvSpPr>
          <p:cNvPr id="7" name="Rectangle 6"/>
          <p:cNvSpPr>
            <a:spLocks noChangeArrowheads="1"/>
          </p:cNvSpPr>
          <p:nvPr/>
        </p:nvSpPr>
        <p:spPr bwMode="auto">
          <a:xfrm>
            <a:off x="706760" y="4114800"/>
            <a:ext cx="1295400" cy="838200"/>
          </a:xfrm>
          <a:prstGeom prst="rect">
            <a:avLst/>
          </a:prstGeom>
          <a:solidFill>
            <a:srgbClr val="00B0F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b="1" dirty="0"/>
              <a:t>Problem</a:t>
            </a:r>
          </a:p>
        </p:txBody>
      </p:sp>
      <p:sp>
        <p:nvSpPr>
          <p:cNvPr id="8" name="Rectangle 7"/>
          <p:cNvSpPr>
            <a:spLocks noChangeArrowheads="1"/>
          </p:cNvSpPr>
          <p:nvPr/>
        </p:nvSpPr>
        <p:spPr bwMode="auto">
          <a:xfrm>
            <a:off x="2764160" y="2393617"/>
            <a:ext cx="1295400" cy="6840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b="1" dirty="0">
                <a:solidFill>
                  <a:schemeClr val="bg1"/>
                </a:solidFill>
              </a:rPr>
              <a:t>CEG/DT</a:t>
            </a:r>
          </a:p>
        </p:txBody>
      </p:sp>
      <p:sp>
        <p:nvSpPr>
          <p:cNvPr id="9" name="Rectangle 9"/>
          <p:cNvSpPr>
            <a:spLocks noChangeArrowheads="1"/>
          </p:cNvSpPr>
          <p:nvPr/>
        </p:nvSpPr>
        <p:spPr bwMode="auto">
          <a:xfrm>
            <a:off x="2764160" y="1637457"/>
            <a:ext cx="1295400" cy="6840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b="1" dirty="0">
                <a:solidFill>
                  <a:schemeClr val="bg1"/>
                </a:solidFill>
              </a:rPr>
              <a:t>EC/BVA</a:t>
            </a:r>
          </a:p>
        </p:txBody>
      </p:sp>
      <p:sp>
        <p:nvSpPr>
          <p:cNvPr id="10" name="Rectangle 10"/>
          <p:cNvSpPr>
            <a:spLocks noChangeArrowheads="1"/>
          </p:cNvSpPr>
          <p:nvPr/>
        </p:nvSpPr>
        <p:spPr bwMode="auto">
          <a:xfrm>
            <a:off x="2764160" y="3149625"/>
            <a:ext cx="1295400" cy="6840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b="1" dirty="0">
                <a:solidFill>
                  <a:schemeClr val="bg1"/>
                </a:solidFill>
              </a:rPr>
              <a:t>OATS</a:t>
            </a:r>
          </a:p>
        </p:txBody>
      </p:sp>
      <p:sp>
        <p:nvSpPr>
          <p:cNvPr id="11" name="Rectangle 11"/>
          <p:cNvSpPr>
            <a:spLocks noChangeArrowheads="1"/>
          </p:cNvSpPr>
          <p:nvPr/>
        </p:nvSpPr>
        <p:spPr bwMode="auto">
          <a:xfrm>
            <a:off x="2764160" y="4665241"/>
            <a:ext cx="1295400" cy="6840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sz="1600" b="1" dirty="0">
                <a:solidFill>
                  <a:schemeClr val="bg1"/>
                </a:solidFill>
              </a:rPr>
              <a:t>Usability</a:t>
            </a:r>
          </a:p>
        </p:txBody>
      </p:sp>
      <p:sp>
        <p:nvSpPr>
          <p:cNvPr id="12" name="Rectangle 12"/>
          <p:cNvSpPr>
            <a:spLocks noChangeArrowheads="1"/>
          </p:cNvSpPr>
          <p:nvPr/>
        </p:nvSpPr>
        <p:spPr bwMode="auto">
          <a:xfrm>
            <a:off x="2764160" y="3905785"/>
            <a:ext cx="1295400" cy="6840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sz="1400" b="1" dirty="0">
                <a:solidFill>
                  <a:schemeClr val="bg1"/>
                </a:solidFill>
              </a:rPr>
              <a:t>Data/Control</a:t>
            </a:r>
          </a:p>
          <a:p>
            <a:pPr algn="ctr"/>
            <a:r>
              <a:rPr lang="en-US" sz="1400" b="1" dirty="0">
                <a:solidFill>
                  <a:schemeClr val="bg1"/>
                </a:solidFill>
              </a:rPr>
              <a:t>Flow</a:t>
            </a:r>
          </a:p>
        </p:txBody>
      </p:sp>
      <p:sp>
        <p:nvSpPr>
          <p:cNvPr id="13" name="Rectangle 13"/>
          <p:cNvSpPr>
            <a:spLocks noChangeArrowheads="1"/>
          </p:cNvSpPr>
          <p:nvPr/>
        </p:nvSpPr>
        <p:spPr bwMode="auto">
          <a:xfrm>
            <a:off x="2764160" y="5417953"/>
            <a:ext cx="1295400" cy="6840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sz="1600" b="1" dirty="0">
                <a:solidFill>
                  <a:schemeClr val="bg1"/>
                </a:solidFill>
              </a:rPr>
              <a:t>Exploratory</a:t>
            </a:r>
          </a:p>
        </p:txBody>
      </p:sp>
      <p:sp>
        <p:nvSpPr>
          <p:cNvPr id="14" name="Rectangle 14"/>
          <p:cNvSpPr>
            <a:spLocks noChangeArrowheads="1"/>
          </p:cNvSpPr>
          <p:nvPr/>
        </p:nvSpPr>
        <p:spPr bwMode="auto">
          <a:xfrm>
            <a:off x="5169150" y="1682080"/>
            <a:ext cx="1295400" cy="838200"/>
          </a:xfrm>
          <a:prstGeom prst="rect">
            <a:avLst/>
          </a:prstGeom>
          <a:solidFill>
            <a:srgbClr val="FF000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b="1" dirty="0">
                <a:solidFill>
                  <a:schemeClr val="bg1"/>
                </a:solidFill>
              </a:rPr>
              <a:t>Product</a:t>
            </a:r>
          </a:p>
          <a:p>
            <a:pPr algn="ctr"/>
            <a:r>
              <a:rPr lang="en-US" b="1" dirty="0">
                <a:solidFill>
                  <a:schemeClr val="bg1"/>
                </a:solidFill>
              </a:rPr>
              <a:t>Testing</a:t>
            </a:r>
          </a:p>
        </p:txBody>
      </p:sp>
      <p:sp>
        <p:nvSpPr>
          <p:cNvPr id="15" name="Rectangle 15"/>
          <p:cNvSpPr>
            <a:spLocks noChangeArrowheads="1"/>
          </p:cNvSpPr>
          <p:nvPr/>
        </p:nvSpPr>
        <p:spPr bwMode="auto">
          <a:xfrm>
            <a:off x="5169150" y="3167980"/>
            <a:ext cx="1295400" cy="838200"/>
          </a:xfrm>
          <a:prstGeom prst="rect">
            <a:avLst/>
          </a:prstGeom>
          <a:solidFill>
            <a:srgbClr val="00B05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b="1" dirty="0">
                <a:solidFill>
                  <a:schemeClr val="bg1"/>
                </a:solidFill>
              </a:rPr>
              <a:t>Testing</a:t>
            </a:r>
          </a:p>
          <a:p>
            <a:pPr algn="ctr"/>
            <a:r>
              <a:rPr lang="en-US" b="1" dirty="0">
                <a:solidFill>
                  <a:schemeClr val="bg1"/>
                </a:solidFill>
              </a:rPr>
              <a:t>Tools</a:t>
            </a:r>
          </a:p>
        </p:txBody>
      </p:sp>
      <p:sp>
        <p:nvSpPr>
          <p:cNvPr id="16" name="Rectangle 16"/>
          <p:cNvSpPr>
            <a:spLocks noChangeArrowheads="1"/>
          </p:cNvSpPr>
          <p:nvPr/>
        </p:nvSpPr>
        <p:spPr bwMode="auto">
          <a:xfrm>
            <a:off x="5169150" y="4653880"/>
            <a:ext cx="1295400" cy="838200"/>
          </a:xfrm>
          <a:prstGeom prst="rect">
            <a:avLst/>
          </a:prstGeom>
          <a:solidFill>
            <a:srgbClr val="C0000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sz="1600" b="1" dirty="0">
                <a:solidFill>
                  <a:schemeClr val="bg1"/>
                </a:solidFill>
              </a:rPr>
              <a:t>Test</a:t>
            </a:r>
          </a:p>
          <a:p>
            <a:pPr algn="ctr"/>
            <a:r>
              <a:rPr lang="en-US" sz="1600" b="1" dirty="0">
                <a:solidFill>
                  <a:schemeClr val="bg1"/>
                </a:solidFill>
              </a:rPr>
              <a:t>Automation</a:t>
            </a:r>
          </a:p>
        </p:txBody>
      </p:sp>
      <p:sp>
        <p:nvSpPr>
          <p:cNvPr id="17" name="Rectangle 17"/>
          <p:cNvSpPr>
            <a:spLocks noChangeArrowheads="1"/>
          </p:cNvSpPr>
          <p:nvPr/>
        </p:nvSpPr>
        <p:spPr bwMode="auto">
          <a:xfrm>
            <a:off x="7309048" y="4120480"/>
            <a:ext cx="1295400" cy="838200"/>
          </a:xfrm>
          <a:prstGeom prst="rect">
            <a:avLst/>
          </a:prstGeom>
          <a:solidFill>
            <a:srgbClr val="00206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b="1" dirty="0"/>
              <a:t>Auto</a:t>
            </a:r>
          </a:p>
          <a:p>
            <a:pPr algn="ctr"/>
            <a:r>
              <a:rPr lang="en-US" b="1" dirty="0"/>
              <a:t>Execution</a:t>
            </a:r>
          </a:p>
        </p:txBody>
      </p:sp>
      <p:sp>
        <p:nvSpPr>
          <p:cNvPr id="18" name="Rectangle 18"/>
          <p:cNvSpPr>
            <a:spLocks noChangeArrowheads="1"/>
          </p:cNvSpPr>
          <p:nvPr/>
        </p:nvSpPr>
        <p:spPr bwMode="auto">
          <a:xfrm>
            <a:off x="7295823" y="5111080"/>
            <a:ext cx="1295400" cy="838200"/>
          </a:xfrm>
          <a:prstGeom prst="rect">
            <a:avLst/>
          </a:prstGeom>
          <a:solidFill>
            <a:srgbClr val="00206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b="1" dirty="0"/>
              <a:t>Auto</a:t>
            </a:r>
          </a:p>
          <a:p>
            <a:pPr algn="ctr"/>
            <a:r>
              <a:rPr lang="en-US" b="1" dirty="0"/>
              <a:t>Generation</a:t>
            </a:r>
          </a:p>
        </p:txBody>
      </p:sp>
      <p:sp>
        <p:nvSpPr>
          <p:cNvPr id="19" name="AutoShape 20"/>
          <p:cNvSpPr>
            <a:spLocks noChangeArrowheads="1"/>
          </p:cNvSpPr>
          <p:nvPr/>
        </p:nvSpPr>
        <p:spPr bwMode="auto">
          <a:xfrm>
            <a:off x="2173767" y="3352800"/>
            <a:ext cx="381000" cy="381000"/>
          </a:xfrm>
          <a:prstGeom prst="rightArrow">
            <a:avLst>
              <a:gd name="adj1" fmla="val 50000"/>
              <a:gd name="adj2" fmla="val 2500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en-US" dirty="0"/>
          </a:p>
        </p:txBody>
      </p:sp>
      <p:sp>
        <p:nvSpPr>
          <p:cNvPr id="20" name="AutoShape 21"/>
          <p:cNvSpPr>
            <a:spLocks noChangeArrowheads="1"/>
          </p:cNvSpPr>
          <p:nvPr/>
        </p:nvSpPr>
        <p:spPr bwMode="auto">
          <a:xfrm>
            <a:off x="4330950" y="1910680"/>
            <a:ext cx="685800" cy="381000"/>
          </a:xfrm>
          <a:prstGeom prst="rightArrow">
            <a:avLst>
              <a:gd name="adj1" fmla="val 50000"/>
              <a:gd name="adj2" fmla="val 3500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en-US" dirty="0"/>
          </a:p>
        </p:txBody>
      </p:sp>
      <p:sp>
        <p:nvSpPr>
          <p:cNvPr id="21" name="AutoShape 22"/>
          <p:cNvSpPr>
            <a:spLocks noChangeArrowheads="1"/>
          </p:cNvSpPr>
          <p:nvPr/>
        </p:nvSpPr>
        <p:spPr bwMode="auto">
          <a:xfrm>
            <a:off x="4330950" y="3434680"/>
            <a:ext cx="685800" cy="381000"/>
          </a:xfrm>
          <a:prstGeom prst="rightArrow">
            <a:avLst>
              <a:gd name="adj1" fmla="val 50000"/>
              <a:gd name="adj2" fmla="val 3500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en-US" dirty="0"/>
          </a:p>
        </p:txBody>
      </p:sp>
      <p:sp>
        <p:nvSpPr>
          <p:cNvPr id="22" name="AutoShape 23"/>
          <p:cNvSpPr>
            <a:spLocks noChangeArrowheads="1"/>
          </p:cNvSpPr>
          <p:nvPr/>
        </p:nvSpPr>
        <p:spPr bwMode="auto">
          <a:xfrm>
            <a:off x="5626350" y="2672680"/>
            <a:ext cx="381000" cy="381000"/>
          </a:xfrm>
          <a:prstGeom prst="upArrow">
            <a:avLst>
              <a:gd name="adj1" fmla="val 50000"/>
              <a:gd name="adj2" fmla="val 25000"/>
            </a:avLst>
          </a:prstGeom>
          <a:ln>
            <a:headEnd/>
            <a:tailEnd/>
          </a:ln>
        </p:spPr>
        <p:style>
          <a:lnRef idx="0">
            <a:schemeClr val="accent4"/>
          </a:lnRef>
          <a:fillRef idx="3">
            <a:schemeClr val="accent4"/>
          </a:fillRef>
          <a:effectRef idx="3">
            <a:schemeClr val="accent4"/>
          </a:effectRef>
          <a:fontRef idx="minor">
            <a:schemeClr val="lt1"/>
          </a:fontRef>
        </p:style>
        <p:txBody>
          <a:bodyPr vert="eaVert" wrap="none" anchor="ctr"/>
          <a:lstStyle/>
          <a:p>
            <a:endParaRPr lang="en-US" dirty="0"/>
          </a:p>
        </p:txBody>
      </p:sp>
      <p:sp>
        <p:nvSpPr>
          <p:cNvPr id="23" name="AutoShape 24"/>
          <p:cNvSpPr>
            <a:spLocks noChangeArrowheads="1"/>
          </p:cNvSpPr>
          <p:nvPr/>
        </p:nvSpPr>
        <p:spPr bwMode="auto">
          <a:xfrm>
            <a:off x="6616950" y="4615780"/>
            <a:ext cx="609600" cy="381000"/>
          </a:xfrm>
          <a:prstGeom prst="rightArrow">
            <a:avLst>
              <a:gd name="adj1" fmla="val 50000"/>
              <a:gd name="adj2" fmla="val 3000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en-US" dirty="0"/>
          </a:p>
        </p:txBody>
      </p:sp>
      <p:sp>
        <p:nvSpPr>
          <p:cNvPr id="24" name="AutoShape 25"/>
          <p:cNvSpPr>
            <a:spLocks noChangeArrowheads="1"/>
          </p:cNvSpPr>
          <p:nvPr/>
        </p:nvSpPr>
        <p:spPr bwMode="auto">
          <a:xfrm>
            <a:off x="5626350" y="4120480"/>
            <a:ext cx="381000" cy="457200"/>
          </a:xfrm>
          <a:prstGeom prst="downArrow">
            <a:avLst>
              <a:gd name="adj1" fmla="val 50000"/>
              <a:gd name="adj2" fmla="val 30000"/>
            </a:avLst>
          </a:prstGeom>
          <a:ln>
            <a:headEnd/>
            <a:tailEnd/>
          </a:ln>
        </p:spPr>
        <p:style>
          <a:lnRef idx="0">
            <a:schemeClr val="accent4"/>
          </a:lnRef>
          <a:fillRef idx="3">
            <a:schemeClr val="accent4"/>
          </a:fillRef>
          <a:effectRef idx="3">
            <a:schemeClr val="accent4"/>
          </a:effectRef>
          <a:fontRef idx="minor">
            <a:schemeClr val="lt1"/>
          </a:fontRef>
        </p:style>
        <p:txBody>
          <a:bodyPr vert="eaVert" wrap="none" anchor="ctr"/>
          <a:lstStyle/>
          <a:p>
            <a:endParaRPr lang="en-US" dirty="0"/>
          </a:p>
        </p:txBody>
      </p:sp>
      <p:sp>
        <p:nvSpPr>
          <p:cNvPr id="25" name="AutoShape 26"/>
          <p:cNvSpPr>
            <a:spLocks noChangeArrowheads="1"/>
          </p:cNvSpPr>
          <p:nvPr/>
        </p:nvSpPr>
        <p:spPr bwMode="auto">
          <a:xfrm>
            <a:off x="6616950" y="5111080"/>
            <a:ext cx="609600" cy="381000"/>
          </a:xfrm>
          <a:prstGeom prst="rightArrow">
            <a:avLst>
              <a:gd name="adj1" fmla="val 50000"/>
              <a:gd name="adj2" fmla="val 3000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en-US" dirty="0"/>
          </a:p>
        </p:txBody>
      </p:sp>
      <p:sp>
        <p:nvSpPr>
          <p:cNvPr id="26" name="Rectangle 25"/>
          <p:cNvSpPr>
            <a:spLocks noChangeArrowheads="1"/>
          </p:cNvSpPr>
          <p:nvPr/>
        </p:nvSpPr>
        <p:spPr bwMode="auto">
          <a:xfrm>
            <a:off x="7309048" y="1682080"/>
            <a:ext cx="1295400" cy="838200"/>
          </a:xfrm>
          <a:prstGeom prst="rect">
            <a:avLst/>
          </a:prstGeom>
          <a:solidFill>
            <a:srgbClr val="00206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sz="1600" b="1" dirty="0">
                <a:solidFill>
                  <a:schemeClr val="bg1"/>
                </a:solidFill>
              </a:rPr>
              <a:t>Test</a:t>
            </a:r>
          </a:p>
          <a:p>
            <a:pPr algn="ctr"/>
            <a:r>
              <a:rPr lang="en-US" sz="1600" b="1" dirty="0">
                <a:solidFill>
                  <a:schemeClr val="bg1"/>
                </a:solidFill>
              </a:rPr>
              <a:t>Reports</a:t>
            </a:r>
          </a:p>
        </p:txBody>
      </p:sp>
      <p:sp>
        <p:nvSpPr>
          <p:cNvPr id="27" name="AutoShape 28"/>
          <p:cNvSpPr>
            <a:spLocks noChangeArrowheads="1"/>
          </p:cNvSpPr>
          <p:nvPr/>
        </p:nvSpPr>
        <p:spPr bwMode="auto">
          <a:xfrm>
            <a:off x="6616950" y="1910680"/>
            <a:ext cx="609600" cy="381000"/>
          </a:xfrm>
          <a:prstGeom prst="rightArrow">
            <a:avLst>
              <a:gd name="adj1" fmla="val 50000"/>
              <a:gd name="adj2" fmla="val 3000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en-US" dirty="0"/>
          </a:p>
        </p:txBody>
      </p:sp>
      <p:sp>
        <p:nvSpPr>
          <p:cNvPr id="28" name="AutoShape 23"/>
          <p:cNvSpPr>
            <a:spLocks noChangeArrowheads="1"/>
          </p:cNvSpPr>
          <p:nvPr/>
        </p:nvSpPr>
        <p:spPr bwMode="auto">
          <a:xfrm>
            <a:off x="7766248" y="2855938"/>
            <a:ext cx="381000" cy="800100"/>
          </a:xfrm>
          <a:prstGeom prst="upArrow">
            <a:avLst>
              <a:gd name="adj1" fmla="val 50000"/>
              <a:gd name="adj2" fmla="val 25000"/>
            </a:avLst>
          </a:prstGeom>
          <a:ln>
            <a:headEnd/>
            <a:tailEnd/>
          </a:ln>
        </p:spPr>
        <p:style>
          <a:lnRef idx="0">
            <a:schemeClr val="accent4"/>
          </a:lnRef>
          <a:fillRef idx="3">
            <a:schemeClr val="accent4"/>
          </a:fillRef>
          <a:effectRef idx="3">
            <a:schemeClr val="accent4"/>
          </a:effectRef>
          <a:fontRef idx="minor">
            <a:schemeClr val="lt1"/>
          </a:fontRef>
        </p:style>
        <p:txBody>
          <a:bodyPr vert="eaVert" wrap="none" anchor="ctr"/>
          <a:lstStyle/>
          <a:p>
            <a:endParaRPr lang="en-US" dirty="0"/>
          </a:p>
        </p:txBody>
      </p:sp>
    </p:spTree>
    <p:extLst>
      <p:ext uri="{BB962C8B-B14F-4D97-AF65-F5344CB8AC3E}">
        <p14:creationId xmlns:p14="http://schemas.microsoft.com/office/powerpoint/2010/main" val="1181131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2800" dirty="0" smtClean="0"/>
              <a:t>Test Planning</a:t>
            </a:r>
            <a:endParaRPr lang="en-IN" sz="2800" dirty="0"/>
          </a:p>
          <a:p>
            <a:pPr>
              <a:buFont typeface="Arial" panose="020B0604020202020204" pitchFamily="34" charset="0"/>
              <a:buChar char="•"/>
            </a:pPr>
            <a:r>
              <a:rPr lang="en-IN" sz="2800" dirty="0"/>
              <a:t>Test case generation</a:t>
            </a:r>
          </a:p>
          <a:p>
            <a:pPr>
              <a:buFont typeface="Arial" panose="020B0604020202020204" pitchFamily="34" charset="0"/>
              <a:buChar char="•"/>
            </a:pPr>
            <a:r>
              <a:rPr lang="en-IN" sz="2800" dirty="0"/>
              <a:t>Test environment development</a:t>
            </a:r>
          </a:p>
          <a:p>
            <a:pPr>
              <a:buFont typeface="Arial" panose="020B0604020202020204" pitchFamily="34" charset="0"/>
              <a:buChar char="•"/>
            </a:pPr>
            <a:r>
              <a:rPr lang="en-IN" sz="2800" dirty="0" smtClean="0"/>
              <a:t>Test Execution</a:t>
            </a:r>
            <a:endParaRPr lang="en-IN" sz="2800" dirty="0"/>
          </a:p>
          <a:p>
            <a:pPr>
              <a:buFont typeface="Arial" panose="020B0604020202020204" pitchFamily="34" charset="0"/>
              <a:buChar char="•"/>
            </a:pPr>
            <a:r>
              <a:rPr lang="en-IN" sz="2800" dirty="0"/>
              <a:t>Test results evaluation</a:t>
            </a:r>
          </a:p>
          <a:p>
            <a:pPr>
              <a:buFont typeface="Arial" panose="020B0604020202020204" pitchFamily="34" charset="0"/>
              <a:buChar char="•"/>
            </a:pPr>
            <a:r>
              <a:rPr lang="en-IN" sz="2800" dirty="0"/>
              <a:t>Problem reporting/Test log</a:t>
            </a:r>
          </a:p>
          <a:p>
            <a:pPr>
              <a:buFont typeface="Arial" panose="020B0604020202020204" pitchFamily="34" charset="0"/>
              <a:buChar char="•"/>
            </a:pPr>
            <a:r>
              <a:rPr lang="en-IN" sz="2800" dirty="0"/>
              <a:t>Defect tracking</a:t>
            </a:r>
          </a:p>
          <a:p>
            <a:endParaRPr lang="en-IN" sz="2800" dirty="0"/>
          </a:p>
        </p:txBody>
      </p:sp>
      <p:sp>
        <p:nvSpPr>
          <p:cNvPr id="3" name="Content Placeholder 2"/>
          <p:cNvSpPr>
            <a:spLocks noGrp="1"/>
          </p:cNvSpPr>
          <p:nvPr>
            <p:ph sz="quarter" idx="10"/>
          </p:nvPr>
        </p:nvSpPr>
        <p:spPr/>
        <p:txBody>
          <a:bodyPr/>
          <a:lstStyle/>
          <a:p>
            <a:r>
              <a:rPr lang="en-IN" dirty="0"/>
              <a:t>Test Process – Test Activities</a:t>
            </a:r>
          </a:p>
        </p:txBody>
      </p:sp>
    </p:spTree>
    <p:extLst>
      <p:ext uri="{BB962C8B-B14F-4D97-AF65-F5344CB8AC3E}">
        <p14:creationId xmlns:p14="http://schemas.microsoft.com/office/powerpoint/2010/main" val="437833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altLang="en-US" sz="2800" b="1" u="sng" dirty="0"/>
              <a:t>Life Cycle Models</a:t>
            </a:r>
          </a:p>
          <a:p>
            <a:endParaRPr lang="en-US" altLang="en-US" sz="2800" b="1" u="sng" dirty="0"/>
          </a:p>
          <a:p>
            <a:pPr>
              <a:buFontTx/>
              <a:buChar char="•"/>
            </a:pPr>
            <a:r>
              <a:rPr lang="en-US" altLang="en-US" sz="2800" dirty="0"/>
              <a:t>Waterfall</a:t>
            </a:r>
          </a:p>
          <a:p>
            <a:pPr>
              <a:buFontTx/>
              <a:buChar char="•"/>
            </a:pPr>
            <a:r>
              <a:rPr lang="en-US" altLang="en-US" sz="2800" dirty="0"/>
              <a:t>V-model</a:t>
            </a:r>
          </a:p>
          <a:p>
            <a:pPr>
              <a:buFontTx/>
              <a:buChar char="•"/>
            </a:pPr>
            <a:r>
              <a:rPr lang="en-US" altLang="en-US" sz="2800" dirty="0"/>
              <a:t>Prototyping</a:t>
            </a:r>
          </a:p>
          <a:p>
            <a:pPr>
              <a:buFontTx/>
              <a:buChar char="•"/>
            </a:pPr>
            <a:r>
              <a:rPr lang="en-US" altLang="en-US" sz="2800" dirty="0" smtClean="0"/>
              <a:t>Waterfall – spin-offs</a:t>
            </a:r>
          </a:p>
          <a:p>
            <a:pPr lvl="1">
              <a:buFontTx/>
              <a:buChar char="•"/>
            </a:pPr>
            <a:r>
              <a:rPr lang="en-US" altLang="en-US" sz="2600" dirty="0" smtClean="0"/>
              <a:t>Evolutionary</a:t>
            </a:r>
            <a:endParaRPr lang="en-US" altLang="en-US" sz="2000" dirty="0"/>
          </a:p>
          <a:p>
            <a:pPr lvl="1">
              <a:buFontTx/>
              <a:buChar char="•"/>
            </a:pPr>
            <a:r>
              <a:rPr lang="en-US" altLang="en-US" sz="2600" dirty="0"/>
              <a:t>Incremental</a:t>
            </a:r>
            <a:r>
              <a:rPr lang="en-US" altLang="en-US" sz="2800" dirty="0"/>
              <a:t> Model</a:t>
            </a:r>
          </a:p>
          <a:p>
            <a:pPr lvl="1">
              <a:buFontTx/>
              <a:buChar char="•"/>
            </a:pPr>
            <a:r>
              <a:rPr lang="en-US" altLang="en-US" sz="2600" dirty="0" smtClean="0"/>
              <a:t>Spiral</a:t>
            </a:r>
          </a:p>
          <a:p>
            <a:pPr>
              <a:buFontTx/>
              <a:buChar char="•"/>
            </a:pPr>
            <a:endParaRPr lang="en-US" altLang="en-US" sz="3600" b="1" dirty="0"/>
          </a:p>
          <a:p>
            <a:endParaRPr lang="en-IN" dirty="0"/>
          </a:p>
        </p:txBody>
      </p:sp>
      <p:sp>
        <p:nvSpPr>
          <p:cNvPr id="3" name="Content Placeholder 2"/>
          <p:cNvSpPr>
            <a:spLocks noGrp="1"/>
          </p:cNvSpPr>
          <p:nvPr>
            <p:ph sz="quarter" idx="10"/>
          </p:nvPr>
        </p:nvSpPr>
        <p:spPr/>
        <p:txBody>
          <a:bodyPr/>
          <a:lstStyle/>
          <a:p>
            <a:r>
              <a:rPr lang="en-US" altLang="en-US" dirty="0"/>
              <a:t>Software Development Life Cycles</a:t>
            </a:r>
            <a:endParaRPr lang="en-IN" dirty="0"/>
          </a:p>
        </p:txBody>
      </p:sp>
    </p:spTree>
    <p:extLst>
      <p:ext uri="{BB962C8B-B14F-4D97-AF65-F5344CB8AC3E}">
        <p14:creationId xmlns:p14="http://schemas.microsoft.com/office/powerpoint/2010/main" val="1918615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Content Placeholder 2"/>
          <p:cNvSpPr>
            <a:spLocks noGrp="1"/>
          </p:cNvSpPr>
          <p:nvPr>
            <p:ph sz="quarter" idx="10"/>
          </p:nvPr>
        </p:nvSpPr>
        <p:spPr/>
        <p:txBody>
          <a:bodyPr/>
          <a:lstStyle/>
          <a:p>
            <a:r>
              <a:rPr lang="en-US" altLang="en-US"/>
              <a:t>The V Model</a:t>
            </a:r>
            <a:endParaRPr lang="en-IN" dirty="0"/>
          </a:p>
        </p:txBody>
      </p:sp>
      <p:sp>
        <p:nvSpPr>
          <p:cNvPr id="4" name="AutoShape 4"/>
          <p:cNvSpPr>
            <a:spLocks noChangeArrowheads="1"/>
          </p:cNvSpPr>
          <p:nvPr/>
        </p:nvSpPr>
        <p:spPr bwMode="auto">
          <a:xfrm>
            <a:off x="914400" y="1844824"/>
            <a:ext cx="1371600"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400" b="1"/>
              <a:t>Requirements Specifications</a:t>
            </a:r>
          </a:p>
        </p:txBody>
      </p:sp>
      <p:sp>
        <p:nvSpPr>
          <p:cNvPr id="5" name="AutoShape 6"/>
          <p:cNvSpPr>
            <a:spLocks noChangeArrowheads="1"/>
          </p:cNvSpPr>
          <p:nvPr/>
        </p:nvSpPr>
        <p:spPr bwMode="auto">
          <a:xfrm>
            <a:off x="1828800" y="2759224"/>
            <a:ext cx="1371600"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400" b="1" dirty="0">
                <a:solidFill>
                  <a:schemeClr val="lt1"/>
                </a:solidFill>
              </a:rPr>
              <a:t>Preliminary Design</a:t>
            </a:r>
          </a:p>
        </p:txBody>
      </p:sp>
      <p:sp>
        <p:nvSpPr>
          <p:cNvPr id="6" name="AutoShape 7"/>
          <p:cNvSpPr>
            <a:spLocks noChangeArrowheads="1"/>
          </p:cNvSpPr>
          <p:nvPr/>
        </p:nvSpPr>
        <p:spPr bwMode="auto">
          <a:xfrm>
            <a:off x="2743200" y="3673624"/>
            <a:ext cx="1371600"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400" b="1" dirty="0">
                <a:solidFill>
                  <a:schemeClr val="lt1"/>
                </a:solidFill>
              </a:rPr>
              <a:t>Detailed </a:t>
            </a:r>
          </a:p>
          <a:p>
            <a:pPr algn="ctr"/>
            <a:r>
              <a:rPr lang="en-US" altLang="en-US" sz="1400" b="1" dirty="0">
                <a:solidFill>
                  <a:schemeClr val="lt1"/>
                </a:solidFill>
              </a:rPr>
              <a:t>Design</a:t>
            </a:r>
          </a:p>
        </p:txBody>
      </p:sp>
      <p:sp>
        <p:nvSpPr>
          <p:cNvPr id="7" name="AutoShape 8"/>
          <p:cNvSpPr>
            <a:spLocks noChangeArrowheads="1"/>
          </p:cNvSpPr>
          <p:nvPr/>
        </p:nvSpPr>
        <p:spPr bwMode="auto">
          <a:xfrm>
            <a:off x="3886200" y="4588024"/>
            <a:ext cx="1371600"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400" b="1">
                <a:solidFill>
                  <a:schemeClr val="lt1"/>
                </a:solidFill>
              </a:rPr>
              <a:t>Coding</a:t>
            </a:r>
          </a:p>
        </p:txBody>
      </p:sp>
      <p:sp>
        <p:nvSpPr>
          <p:cNvPr id="8" name="AutoShape 9"/>
          <p:cNvSpPr>
            <a:spLocks noChangeArrowheads="1"/>
          </p:cNvSpPr>
          <p:nvPr/>
        </p:nvSpPr>
        <p:spPr bwMode="auto">
          <a:xfrm>
            <a:off x="6858000" y="1844824"/>
            <a:ext cx="1371600"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400" b="1" dirty="0">
                <a:solidFill>
                  <a:schemeClr val="lt1"/>
                </a:solidFill>
              </a:rPr>
              <a:t>System testing</a:t>
            </a:r>
          </a:p>
        </p:txBody>
      </p:sp>
      <p:sp>
        <p:nvSpPr>
          <p:cNvPr id="9" name="AutoShape 10"/>
          <p:cNvSpPr>
            <a:spLocks noChangeArrowheads="1"/>
          </p:cNvSpPr>
          <p:nvPr/>
        </p:nvSpPr>
        <p:spPr bwMode="auto">
          <a:xfrm>
            <a:off x="5943600" y="2759224"/>
            <a:ext cx="1371600"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400" b="1">
                <a:solidFill>
                  <a:schemeClr val="lt1"/>
                </a:solidFill>
              </a:rPr>
              <a:t>Integration Testing</a:t>
            </a:r>
          </a:p>
        </p:txBody>
      </p:sp>
      <p:sp>
        <p:nvSpPr>
          <p:cNvPr id="10" name="AutoShape 11"/>
          <p:cNvSpPr>
            <a:spLocks noChangeArrowheads="1"/>
          </p:cNvSpPr>
          <p:nvPr/>
        </p:nvSpPr>
        <p:spPr bwMode="auto">
          <a:xfrm>
            <a:off x="5029200" y="3673624"/>
            <a:ext cx="1371600"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400" b="1">
                <a:solidFill>
                  <a:schemeClr val="lt1"/>
                </a:solidFill>
              </a:rPr>
              <a:t>Unit </a:t>
            </a:r>
          </a:p>
          <a:p>
            <a:pPr algn="ctr"/>
            <a:r>
              <a:rPr lang="en-US" altLang="en-US" sz="1400" b="1">
                <a:solidFill>
                  <a:schemeClr val="lt1"/>
                </a:solidFill>
              </a:rPr>
              <a:t>testing</a:t>
            </a:r>
          </a:p>
        </p:txBody>
      </p:sp>
      <p:sp>
        <p:nvSpPr>
          <p:cNvPr id="11" name="Line 15"/>
          <p:cNvSpPr>
            <a:spLocks noChangeShapeType="1"/>
          </p:cNvSpPr>
          <p:nvPr/>
        </p:nvSpPr>
        <p:spPr bwMode="auto">
          <a:xfrm>
            <a:off x="1828800" y="2454424"/>
            <a:ext cx="30480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2" name="Line 19"/>
          <p:cNvSpPr>
            <a:spLocks noChangeShapeType="1"/>
          </p:cNvSpPr>
          <p:nvPr/>
        </p:nvSpPr>
        <p:spPr bwMode="auto">
          <a:xfrm>
            <a:off x="2819400" y="3368824"/>
            <a:ext cx="30480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3" name="Line 20"/>
          <p:cNvSpPr>
            <a:spLocks noChangeShapeType="1"/>
          </p:cNvSpPr>
          <p:nvPr/>
        </p:nvSpPr>
        <p:spPr bwMode="auto">
          <a:xfrm>
            <a:off x="3810000" y="4283224"/>
            <a:ext cx="38100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4" name="Line 21"/>
          <p:cNvSpPr>
            <a:spLocks noChangeShapeType="1"/>
          </p:cNvSpPr>
          <p:nvPr/>
        </p:nvSpPr>
        <p:spPr bwMode="auto">
          <a:xfrm flipH="1">
            <a:off x="7010400" y="2454424"/>
            <a:ext cx="304800" cy="3048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5" name="Line 22"/>
          <p:cNvSpPr>
            <a:spLocks noChangeShapeType="1"/>
          </p:cNvSpPr>
          <p:nvPr/>
        </p:nvSpPr>
        <p:spPr bwMode="auto">
          <a:xfrm flipH="1">
            <a:off x="5943600" y="3368824"/>
            <a:ext cx="381000" cy="3048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6" name="Line 23"/>
          <p:cNvSpPr>
            <a:spLocks noChangeShapeType="1"/>
          </p:cNvSpPr>
          <p:nvPr/>
        </p:nvSpPr>
        <p:spPr bwMode="auto">
          <a:xfrm flipH="1">
            <a:off x="4953000" y="4283224"/>
            <a:ext cx="304800" cy="3048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7" name="Line 24"/>
          <p:cNvSpPr>
            <a:spLocks noChangeShapeType="1"/>
          </p:cNvSpPr>
          <p:nvPr/>
        </p:nvSpPr>
        <p:spPr bwMode="auto">
          <a:xfrm>
            <a:off x="2286000" y="2149624"/>
            <a:ext cx="4572000" cy="0"/>
          </a:xfrm>
          <a:prstGeom prst="line">
            <a:avLst/>
          </a:prstGeom>
          <a:ln>
            <a:prstDash val="dash"/>
            <a:headEnd/>
            <a:tailEnd/>
          </a:ln>
        </p:spPr>
        <p:style>
          <a:lnRef idx="2">
            <a:schemeClr val="dk1"/>
          </a:lnRef>
          <a:fillRef idx="0">
            <a:schemeClr val="dk1"/>
          </a:fillRef>
          <a:effectRef idx="1">
            <a:schemeClr val="dk1"/>
          </a:effectRef>
          <a:fontRef idx="minor">
            <a:schemeClr val="tx1"/>
          </a:fontRef>
        </p:style>
        <p:txBody>
          <a:bodyPr/>
          <a:lstStyle/>
          <a:p>
            <a:endParaRPr lang="en-IN" b="1"/>
          </a:p>
        </p:txBody>
      </p:sp>
      <p:sp>
        <p:nvSpPr>
          <p:cNvPr id="18" name="Line 25"/>
          <p:cNvSpPr>
            <a:spLocks noChangeShapeType="1"/>
          </p:cNvSpPr>
          <p:nvPr/>
        </p:nvSpPr>
        <p:spPr bwMode="auto">
          <a:xfrm>
            <a:off x="3200400" y="3064024"/>
            <a:ext cx="2743200" cy="0"/>
          </a:xfrm>
          <a:prstGeom prst="line">
            <a:avLst/>
          </a:prstGeom>
          <a:ln>
            <a:prstDash val="dash"/>
            <a:headEnd/>
            <a:tailEnd/>
          </a:ln>
        </p:spPr>
        <p:style>
          <a:lnRef idx="2">
            <a:schemeClr val="dk1"/>
          </a:lnRef>
          <a:fillRef idx="0">
            <a:schemeClr val="dk1"/>
          </a:fillRef>
          <a:effectRef idx="1">
            <a:schemeClr val="dk1"/>
          </a:effectRef>
          <a:fontRef idx="minor">
            <a:schemeClr val="tx1"/>
          </a:fontRef>
        </p:style>
        <p:txBody>
          <a:bodyPr/>
          <a:lstStyle/>
          <a:p>
            <a:endParaRPr lang="en-IN" b="1"/>
          </a:p>
        </p:txBody>
      </p:sp>
      <p:sp>
        <p:nvSpPr>
          <p:cNvPr id="19" name="Line 26"/>
          <p:cNvSpPr>
            <a:spLocks noChangeShapeType="1"/>
          </p:cNvSpPr>
          <p:nvPr/>
        </p:nvSpPr>
        <p:spPr bwMode="auto">
          <a:xfrm>
            <a:off x="4114800" y="3978424"/>
            <a:ext cx="914400" cy="0"/>
          </a:xfrm>
          <a:prstGeom prst="line">
            <a:avLst/>
          </a:prstGeom>
          <a:ln>
            <a:prstDash val="dash"/>
            <a:headEnd/>
            <a:tailEnd/>
          </a:ln>
        </p:spPr>
        <p:style>
          <a:lnRef idx="2">
            <a:schemeClr val="dk1"/>
          </a:lnRef>
          <a:fillRef idx="0">
            <a:schemeClr val="dk1"/>
          </a:fillRef>
          <a:effectRef idx="1">
            <a:schemeClr val="dk1"/>
          </a:effectRef>
          <a:fontRef idx="minor">
            <a:schemeClr val="tx1"/>
          </a:fontRef>
        </p:style>
        <p:txBody>
          <a:bodyPr/>
          <a:lstStyle/>
          <a:p>
            <a:endParaRPr lang="en-IN" b="1"/>
          </a:p>
        </p:txBody>
      </p:sp>
      <p:sp>
        <p:nvSpPr>
          <p:cNvPr id="20" name="Text Box 27"/>
          <p:cNvSpPr txBox="1">
            <a:spLocks noChangeArrowheads="1"/>
          </p:cNvSpPr>
          <p:nvPr/>
        </p:nvSpPr>
        <p:spPr bwMode="auto">
          <a:xfrm>
            <a:off x="419319" y="5791200"/>
            <a:ext cx="37926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effectLst>
                  <a:outerShdw blurRad="38100" dist="38100" dir="2700000" algn="tl">
                    <a:srgbClr val="C0C0C0"/>
                  </a:outerShdw>
                </a:effectLst>
              </a:rPr>
              <a:t>Please refer to the paper on the </a:t>
            </a:r>
            <a:r>
              <a:rPr lang="en-US" altLang="en-US" dirty="0" err="1" smtClean="0">
                <a:effectLst>
                  <a:outerShdw blurRad="38100" dist="38100" dir="2700000" algn="tl">
                    <a:srgbClr val="C0C0C0"/>
                  </a:outerShdw>
                </a:effectLst>
              </a:rPr>
              <a:t>taxila</a:t>
            </a:r>
            <a:endParaRPr lang="en-US" altLang="en-US" dirty="0">
              <a:effectLst>
                <a:outerShdw blurRad="38100" dist="38100" dir="2700000" algn="tl">
                  <a:srgbClr val="C0C0C0"/>
                </a:outerShdw>
              </a:effectLst>
            </a:endParaRPr>
          </a:p>
        </p:txBody>
      </p:sp>
    </p:spTree>
    <p:extLst>
      <p:ext uri="{BB962C8B-B14F-4D97-AF65-F5344CB8AC3E}">
        <p14:creationId xmlns:p14="http://schemas.microsoft.com/office/powerpoint/2010/main" val="3961202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Focus Areas</a:t>
            </a:r>
          </a:p>
        </p:txBody>
      </p:sp>
      <p:sp>
        <p:nvSpPr>
          <p:cNvPr id="4" name="Content Placeholder 1"/>
          <p:cNvSpPr txBox="1">
            <a:spLocks/>
          </p:cNvSpPr>
          <p:nvPr/>
        </p:nvSpPr>
        <p:spPr>
          <a:xfrm>
            <a:off x="304800" y="1493837"/>
            <a:ext cx="42672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Arial" pitchFamily="34" charset="0"/>
              <a:buChar char="•"/>
            </a:pPr>
            <a:r>
              <a:rPr lang="en-IN" sz="4400" smtClean="0"/>
              <a:t>People</a:t>
            </a:r>
          </a:p>
          <a:p>
            <a:pPr marL="571500" indent="-571500">
              <a:buFont typeface="Arial" pitchFamily="34" charset="0"/>
              <a:buChar char="•"/>
            </a:pPr>
            <a:r>
              <a:rPr lang="en-IN" sz="4400" smtClean="0"/>
              <a:t>Process</a:t>
            </a:r>
          </a:p>
          <a:p>
            <a:pPr marL="571500" indent="-571500">
              <a:buFont typeface="Arial" pitchFamily="34" charset="0"/>
              <a:buChar char="•"/>
            </a:pPr>
            <a:r>
              <a:rPr lang="en-IN" sz="4400" smtClean="0"/>
              <a:t>Product</a:t>
            </a:r>
          </a:p>
          <a:p>
            <a:pPr marL="571500" indent="-571500">
              <a:buFont typeface="Arial" pitchFamily="34" charset="0"/>
              <a:buChar char="•"/>
            </a:pPr>
            <a:r>
              <a:rPr lang="en-IN" sz="4400" smtClean="0"/>
              <a:t>Technology</a:t>
            </a:r>
            <a:endParaRPr lang="en-IN" sz="4400" dirty="0"/>
          </a:p>
        </p:txBody>
      </p:sp>
      <p:sp>
        <p:nvSpPr>
          <p:cNvPr id="5" name="Content Placeholder 1"/>
          <p:cNvSpPr txBox="1">
            <a:spLocks/>
          </p:cNvSpPr>
          <p:nvPr/>
        </p:nvSpPr>
        <p:spPr>
          <a:xfrm>
            <a:off x="4625280" y="1495325"/>
            <a:ext cx="42672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Arial" pitchFamily="34" charset="0"/>
              <a:buChar char="•"/>
            </a:pPr>
            <a:r>
              <a:rPr lang="en-IN" sz="4400" dirty="0" smtClean="0"/>
              <a:t>Research</a:t>
            </a:r>
          </a:p>
          <a:p>
            <a:pPr marL="571500" indent="-571500">
              <a:buFont typeface="Arial" pitchFamily="34" charset="0"/>
              <a:buChar char="•"/>
            </a:pPr>
            <a:r>
              <a:rPr lang="en-IN" sz="4400" dirty="0" smtClean="0"/>
              <a:t>Business</a:t>
            </a:r>
          </a:p>
          <a:p>
            <a:pPr marL="571500" indent="-571500">
              <a:buFont typeface="Arial" pitchFamily="34" charset="0"/>
              <a:buChar char="•"/>
            </a:pPr>
            <a:r>
              <a:rPr lang="en-IN" sz="4400" dirty="0" smtClean="0"/>
              <a:t>Innovation</a:t>
            </a:r>
          </a:p>
          <a:p>
            <a:pPr marL="571500" indent="-571500">
              <a:buFont typeface="Arial" pitchFamily="34" charset="0"/>
              <a:buChar char="•"/>
            </a:pPr>
            <a:r>
              <a:rPr lang="en-IN" sz="4400" dirty="0" smtClean="0"/>
              <a:t>Engineering</a:t>
            </a:r>
            <a:endParaRPr lang="en-IN" sz="4400" dirty="0"/>
          </a:p>
        </p:txBody>
      </p:sp>
    </p:spTree>
    <p:extLst>
      <p:ext uri="{BB962C8B-B14F-4D97-AF65-F5344CB8AC3E}">
        <p14:creationId xmlns:p14="http://schemas.microsoft.com/office/powerpoint/2010/main" val="1188427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13.2 : </a:t>
            </a:r>
            <a:r>
              <a:rPr lang="en-IN" dirty="0"/>
              <a:t>Life-Cycles – Waterfall, Iterative &amp; Agile</a:t>
            </a:r>
          </a:p>
        </p:txBody>
      </p:sp>
    </p:spTree>
    <p:extLst>
      <p:ext uri="{BB962C8B-B14F-4D97-AF65-F5344CB8AC3E}">
        <p14:creationId xmlns:p14="http://schemas.microsoft.com/office/powerpoint/2010/main" val="555988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ight Arrow 21"/>
          <p:cNvSpPr/>
          <p:nvPr/>
        </p:nvSpPr>
        <p:spPr>
          <a:xfrm>
            <a:off x="304800" y="2257471"/>
            <a:ext cx="8731696" cy="593725"/>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sz="quarter" idx="10"/>
          </p:nvPr>
        </p:nvSpPr>
        <p:spPr/>
        <p:txBody>
          <a:bodyPr/>
          <a:lstStyle/>
          <a:p>
            <a:r>
              <a:rPr lang="en-US" altLang="en-US" dirty="0"/>
              <a:t>The </a:t>
            </a:r>
            <a:r>
              <a:rPr lang="en-US" altLang="en-US" dirty="0" smtClean="0"/>
              <a:t>Waterfal</a:t>
            </a:r>
            <a:r>
              <a:rPr lang="en-US" altLang="en-US" dirty="0"/>
              <a:t>l</a:t>
            </a:r>
            <a:endParaRPr lang="en-IN" dirty="0"/>
          </a:p>
        </p:txBody>
      </p:sp>
      <p:sp>
        <p:nvSpPr>
          <p:cNvPr id="4" name="AutoShape 4"/>
          <p:cNvSpPr>
            <a:spLocks noChangeArrowheads="1"/>
          </p:cNvSpPr>
          <p:nvPr/>
        </p:nvSpPr>
        <p:spPr bwMode="auto">
          <a:xfrm>
            <a:off x="611560" y="2259211"/>
            <a:ext cx="1170856"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200" b="1"/>
              <a:t>Requirements Specifications</a:t>
            </a:r>
          </a:p>
        </p:txBody>
      </p:sp>
      <p:sp>
        <p:nvSpPr>
          <p:cNvPr id="5" name="AutoShape 6"/>
          <p:cNvSpPr>
            <a:spLocks noChangeArrowheads="1"/>
          </p:cNvSpPr>
          <p:nvPr/>
        </p:nvSpPr>
        <p:spPr bwMode="auto">
          <a:xfrm>
            <a:off x="1926432" y="2259211"/>
            <a:ext cx="985920"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200" b="1" dirty="0">
                <a:solidFill>
                  <a:schemeClr val="lt1"/>
                </a:solidFill>
              </a:rPr>
              <a:t>Preliminary Design</a:t>
            </a:r>
          </a:p>
        </p:txBody>
      </p:sp>
      <p:sp>
        <p:nvSpPr>
          <p:cNvPr id="6" name="AutoShape 7"/>
          <p:cNvSpPr>
            <a:spLocks noChangeArrowheads="1"/>
          </p:cNvSpPr>
          <p:nvPr/>
        </p:nvSpPr>
        <p:spPr bwMode="auto">
          <a:xfrm>
            <a:off x="3078560" y="2259211"/>
            <a:ext cx="872992"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200" b="1" dirty="0">
                <a:solidFill>
                  <a:schemeClr val="lt1"/>
                </a:solidFill>
              </a:rPr>
              <a:t>Detailed </a:t>
            </a:r>
          </a:p>
          <a:p>
            <a:pPr algn="ctr"/>
            <a:r>
              <a:rPr lang="en-US" altLang="en-US" sz="1200" b="1" dirty="0">
                <a:solidFill>
                  <a:schemeClr val="lt1"/>
                </a:solidFill>
              </a:rPr>
              <a:t>Design</a:t>
            </a:r>
          </a:p>
        </p:txBody>
      </p:sp>
      <p:sp>
        <p:nvSpPr>
          <p:cNvPr id="7" name="AutoShape 8"/>
          <p:cNvSpPr>
            <a:spLocks noChangeArrowheads="1"/>
          </p:cNvSpPr>
          <p:nvPr/>
        </p:nvSpPr>
        <p:spPr bwMode="auto">
          <a:xfrm>
            <a:off x="4171256" y="2259210"/>
            <a:ext cx="779512"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200" b="1">
                <a:solidFill>
                  <a:schemeClr val="lt1"/>
                </a:solidFill>
              </a:rPr>
              <a:t>Coding</a:t>
            </a:r>
          </a:p>
        </p:txBody>
      </p:sp>
      <p:sp>
        <p:nvSpPr>
          <p:cNvPr id="8" name="AutoShape 9"/>
          <p:cNvSpPr>
            <a:spLocks noChangeArrowheads="1"/>
          </p:cNvSpPr>
          <p:nvPr/>
        </p:nvSpPr>
        <p:spPr bwMode="auto">
          <a:xfrm>
            <a:off x="7394170" y="2257471"/>
            <a:ext cx="781601"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200" b="1" dirty="0">
                <a:solidFill>
                  <a:schemeClr val="lt1"/>
                </a:solidFill>
              </a:rPr>
              <a:t>System testing</a:t>
            </a:r>
          </a:p>
        </p:txBody>
      </p:sp>
      <p:sp>
        <p:nvSpPr>
          <p:cNvPr id="9" name="AutoShape 10"/>
          <p:cNvSpPr>
            <a:spLocks noChangeArrowheads="1"/>
          </p:cNvSpPr>
          <p:nvPr/>
        </p:nvSpPr>
        <p:spPr bwMode="auto">
          <a:xfrm>
            <a:off x="6176333" y="2257472"/>
            <a:ext cx="1005152"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200" b="1">
                <a:solidFill>
                  <a:schemeClr val="lt1"/>
                </a:solidFill>
              </a:rPr>
              <a:t>Integration Testing</a:t>
            </a:r>
          </a:p>
        </p:txBody>
      </p:sp>
      <p:sp>
        <p:nvSpPr>
          <p:cNvPr id="10" name="AutoShape 11"/>
          <p:cNvSpPr>
            <a:spLocks noChangeArrowheads="1"/>
          </p:cNvSpPr>
          <p:nvPr/>
        </p:nvSpPr>
        <p:spPr bwMode="auto">
          <a:xfrm>
            <a:off x="5166792" y="2257473"/>
            <a:ext cx="784198"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200" b="1" dirty="0">
                <a:solidFill>
                  <a:schemeClr val="lt1"/>
                </a:solidFill>
              </a:rPr>
              <a:t>Unit </a:t>
            </a:r>
          </a:p>
          <a:p>
            <a:pPr algn="ctr"/>
            <a:r>
              <a:rPr lang="en-US" altLang="en-US" sz="1200" b="1" dirty="0">
                <a:solidFill>
                  <a:schemeClr val="lt1"/>
                </a:solidFill>
              </a:rPr>
              <a:t>testing</a:t>
            </a:r>
          </a:p>
        </p:txBody>
      </p:sp>
    </p:spTree>
    <p:extLst>
      <p:ext uri="{BB962C8B-B14F-4D97-AF65-F5344CB8AC3E}">
        <p14:creationId xmlns:p14="http://schemas.microsoft.com/office/powerpoint/2010/main" val="3393369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t>The </a:t>
            </a:r>
            <a:r>
              <a:rPr lang="en-US" altLang="en-US" dirty="0" smtClean="0"/>
              <a:t>V-Model</a:t>
            </a:r>
            <a:endParaRPr lang="en-IN" dirty="0"/>
          </a:p>
        </p:txBody>
      </p:sp>
      <p:sp>
        <p:nvSpPr>
          <p:cNvPr id="4" name="AutoShape 4"/>
          <p:cNvSpPr>
            <a:spLocks noChangeArrowheads="1"/>
          </p:cNvSpPr>
          <p:nvPr/>
        </p:nvSpPr>
        <p:spPr bwMode="auto">
          <a:xfrm>
            <a:off x="914400" y="1844824"/>
            <a:ext cx="1371600"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400" b="1"/>
              <a:t>Requirements Specifications</a:t>
            </a:r>
          </a:p>
        </p:txBody>
      </p:sp>
      <p:sp>
        <p:nvSpPr>
          <p:cNvPr id="5" name="AutoShape 6"/>
          <p:cNvSpPr>
            <a:spLocks noChangeArrowheads="1"/>
          </p:cNvSpPr>
          <p:nvPr/>
        </p:nvSpPr>
        <p:spPr bwMode="auto">
          <a:xfrm>
            <a:off x="1828800" y="2759224"/>
            <a:ext cx="1371600"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400" b="1" dirty="0">
                <a:solidFill>
                  <a:schemeClr val="lt1"/>
                </a:solidFill>
              </a:rPr>
              <a:t>Preliminary Design</a:t>
            </a:r>
          </a:p>
        </p:txBody>
      </p:sp>
      <p:sp>
        <p:nvSpPr>
          <p:cNvPr id="6" name="AutoShape 7"/>
          <p:cNvSpPr>
            <a:spLocks noChangeArrowheads="1"/>
          </p:cNvSpPr>
          <p:nvPr/>
        </p:nvSpPr>
        <p:spPr bwMode="auto">
          <a:xfrm>
            <a:off x="2743200" y="3673624"/>
            <a:ext cx="1371600"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400" b="1" dirty="0">
                <a:solidFill>
                  <a:schemeClr val="lt1"/>
                </a:solidFill>
              </a:rPr>
              <a:t>Detailed </a:t>
            </a:r>
          </a:p>
          <a:p>
            <a:pPr algn="ctr"/>
            <a:r>
              <a:rPr lang="en-US" altLang="en-US" sz="1400" b="1" dirty="0">
                <a:solidFill>
                  <a:schemeClr val="lt1"/>
                </a:solidFill>
              </a:rPr>
              <a:t>Design</a:t>
            </a:r>
          </a:p>
        </p:txBody>
      </p:sp>
      <p:sp>
        <p:nvSpPr>
          <p:cNvPr id="7" name="AutoShape 8"/>
          <p:cNvSpPr>
            <a:spLocks noChangeArrowheads="1"/>
          </p:cNvSpPr>
          <p:nvPr/>
        </p:nvSpPr>
        <p:spPr bwMode="auto">
          <a:xfrm>
            <a:off x="3886200" y="4588024"/>
            <a:ext cx="1371600"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400" b="1">
                <a:solidFill>
                  <a:schemeClr val="lt1"/>
                </a:solidFill>
              </a:rPr>
              <a:t>Coding</a:t>
            </a:r>
          </a:p>
        </p:txBody>
      </p:sp>
      <p:sp>
        <p:nvSpPr>
          <p:cNvPr id="8" name="AutoShape 9"/>
          <p:cNvSpPr>
            <a:spLocks noChangeArrowheads="1"/>
          </p:cNvSpPr>
          <p:nvPr/>
        </p:nvSpPr>
        <p:spPr bwMode="auto">
          <a:xfrm>
            <a:off x="6858000" y="1844824"/>
            <a:ext cx="1371600"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400" b="1" dirty="0">
                <a:solidFill>
                  <a:schemeClr val="lt1"/>
                </a:solidFill>
              </a:rPr>
              <a:t>System testing</a:t>
            </a:r>
          </a:p>
        </p:txBody>
      </p:sp>
      <p:sp>
        <p:nvSpPr>
          <p:cNvPr id="9" name="AutoShape 10"/>
          <p:cNvSpPr>
            <a:spLocks noChangeArrowheads="1"/>
          </p:cNvSpPr>
          <p:nvPr/>
        </p:nvSpPr>
        <p:spPr bwMode="auto">
          <a:xfrm>
            <a:off x="5943600" y="2759224"/>
            <a:ext cx="1371600"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400" b="1">
                <a:solidFill>
                  <a:schemeClr val="lt1"/>
                </a:solidFill>
              </a:rPr>
              <a:t>Integration Testing</a:t>
            </a:r>
          </a:p>
        </p:txBody>
      </p:sp>
      <p:sp>
        <p:nvSpPr>
          <p:cNvPr id="10" name="AutoShape 11"/>
          <p:cNvSpPr>
            <a:spLocks noChangeArrowheads="1"/>
          </p:cNvSpPr>
          <p:nvPr/>
        </p:nvSpPr>
        <p:spPr bwMode="auto">
          <a:xfrm>
            <a:off x="5029200" y="3673624"/>
            <a:ext cx="1371600"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400" b="1">
                <a:solidFill>
                  <a:schemeClr val="lt1"/>
                </a:solidFill>
              </a:rPr>
              <a:t>Unit </a:t>
            </a:r>
          </a:p>
          <a:p>
            <a:pPr algn="ctr"/>
            <a:r>
              <a:rPr lang="en-US" altLang="en-US" sz="1400" b="1">
                <a:solidFill>
                  <a:schemeClr val="lt1"/>
                </a:solidFill>
              </a:rPr>
              <a:t>testing</a:t>
            </a:r>
          </a:p>
        </p:txBody>
      </p:sp>
      <p:sp>
        <p:nvSpPr>
          <p:cNvPr id="11" name="Line 15"/>
          <p:cNvSpPr>
            <a:spLocks noChangeShapeType="1"/>
          </p:cNvSpPr>
          <p:nvPr/>
        </p:nvSpPr>
        <p:spPr bwMode="auto">
          <a:xfrm>
            <a:off x="1828800" y="2454424"/>
            <a:ext cx="30480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2" name="Line 19"/>
          <p:cNvSpPr>
            <a:spLocks noChangeShapeType="1"/>
          </p:cNvSpPr>
          <p:nvPr/>
        </p:nvSpPr>
        <p:spPr bwMode="auto">
          <a:xfrm>
            <a:off x="2819400" y="3368824"/>
            <a:ext cx="30480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3" name="Line 20"/>
          <p:cNvSpPr>
            <a:spLocks noChangeShapeType="1"/>
          </p:cNvSpPr>
          <p:nvPr/>
        </p:nvSpPr>
        <p:spPr bwMode="auto">
          <a:xfrm>
            <a:off x="3810000" y="4283224"/>
            <a:ext cx="38100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4" name="Line 21"/>
          <p:cNvSpPr>
            <a:spLocks noChangeShapeType="1"/>
          </p:cNvSpPr>
          <p:nvPr/>
        </p:nvSpPr>
        <p:spPr bwMode="auto">
          <a:xfrm flipH="1">
            <a:off x="7010400" y="2454424"/>
            <a:ext cx="304800" cy="3048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5" name="Line 22"/>
          <p:cNvSpPr>
            <a:spLocks noChangeShapeType="1"/>
          </p:cNvSpPr>
          <p:nvPr/>
        </p:nvSpPr>
        <p:spPr bwMode="auto">
          <a:xfrm flipH="1">
            <a:off x="5943600" y="3368824"/>
            <a:ext cx="381000" cy="3048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6" name="Line 23"/>
          <p:cNvSpPr>
            <a:spLocks noChangeShapeType="1"/>
          </p:cNvSpPr>
          <p:nvPr/>
        </p:nvSpPr>
        <p:spPr bwMode="auto">
          <a:xfrm flipH="1">
            <a:off x="4953000" y="4283224"/>
            <a:ext cx="304800" cy="3048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7" name="Line 24"/>
          <p:cNvSpPr>
            <a:spLocks noChangeShapeType="1"/>
          </p:cNvSpPr>
          <p:nvPr/>
        </p:nvSpPr>
        <p:spPr bwMode="auto">
          <a:xfrm>
            <a:off x="2286000" y="2149624"/>
            <a:ext cx="4572000" cy="0"/>
          </a:xfrm>
          <a:prstGeom prst="line">
            <a:avLst/>
          </a:prstGeom>
          <a:ln>
            <a:prstDash val="dash"/>
            <a:headEnd/>
            <a:tailEnd/>
          </a:ln>
        </p:spPr>
        <p:style>
          <a:lnRef idx="2">
            <a:schemeClr val="dk1"/>
          </a:lnRef>
          <a:fillRef idx="0">
            <a:schemeClr val="dk1"/>
          </a:fillRef>
          <a:effectRef idx="1">
            <a:schemeClr val="dk1"/>
          </a:effectRef>
          <a:fontRef idx="minor">
            <a:schemeClr val="tx1"/>
          </a:fontRef>
        </p:style>
        <p:txBody>
          <a:bodyPr/>
          <a:lstStyle/>
          <a:p>
            <a:endParaRPr lang="en-IN" b="1"/>
          </a:p>
        </p:txBody>
      </p:sp>
      <p:sp>
        <p:nvSpPr>
          <p:cNvPr id="18" name="Line 25"/>
          <p:cNvSpPr>
            <a:spLocks noChangeShapeType="1"/>
          </p:cNvSpPr>
          <p:nvPr/>
        </p:nvSpPr>
        <p:spPr bwMode="auto">
          <a:xfrm>
            <a:off x="3200400" y="3064024"/>
            <a:ext cx="2743200" cy="0"/>
          </a:xfrm>
          <a:prstGeom prst="line">
            <a:avLst/>
          </a:prstGeom>
          <a:ln>
            <a:prstDash val="dash"/>
            <a:headEnd/>
            <a:tailEnd/>
          </a:ln>
        </p:spPr>
        <p:style>
          <a:lnRef idx="2">
            <a:schemeClr val="dk1"/>
          </a:lnRef>
          <a:fillRef idx="0">
            <a:schemeClr val="dk1"/>
          </a:fillRef>
          <a:effectRef idx="1">
            <a:schemeClr val="dk1"/>
          </a:effectRef>
          <a:fontRef idx="minor">
            <a:schemeClr val="tx1"/>
          </a:fontRef>
        </p:style>
        <p:txBody>
          <a:bodyPr/>
          <a:lstStyle/>
          <a:p>
            <a:endParaRPr lang="en-IN" b="1"/>
          </a:p>
        </p:txBody>
      </p:sp>
      <p:sp>
        <p:nvSpPr>
          <p:cNvPr id="19" name="Line 26"/>
          <p:cNvSpPr>
            <a:spLocks noChangeShapeType="1"/>
          </p:cNvSpPr>
          <p:nvPr/>
        </p:nvSpPr>
        <p:spPr bwMode="auto">
          <a:xfrm>
            <a:off x="4114800" y="3978424"/>
            <a:ext cx="914400" cy="0"/>
          </a:xfrm>
          <a:prstGeom prst="line">
            <a:avLst/>
          </a:prstGeom>
          <a:ln>
            <a:prstDash val="dash"/>
            <a:headEnd/>
            <a:tailEnd/>
          </a:ln>
        </p:spPr>
        <p:style>
          <a:lnRef idx="2">
            <a:schemeClr val="dk1"/>
          </a:lnRef>
          <a:fillRef idx="0">
            <a:schemeClr val="dk1"/>
          </a:fillRef>
          <a:effectRef idx="1">
            <a:schemeClr val="dk1"/>
          </a:effectRef>
          <a:fontRef idx="minor">
            <a:schemeClr val="tx1"/>
          </a:fontRef>
        </p:style>
        <p:txBody>
          <a:bodyPr/>
          <a:lstStyle/>
          <a:p>
            <a:endParaRPr lang="en-IN" b="1"/>
          </a:p>
        </p:txBody>
      </p:sp>
    </p:spTree>
    <p:extLst>
      <p:ext uri="{BB962C8B-B14F-4D97-AF65-F5344CB8AC3E}">
        <p14:creationId xmlns:p14="http://schemas.microsoft.com/office/powerpoint/2010/main" val="1047719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Module 13: Agenda</a:t>
            </a:r>
            <a:endParaRPr lang="en-IN" dirty="0"/>
          </a:p>
        </p:txBody>
      </p:sp>
      <p:sp>
        <p:nvSpPr>
          <p:cNvPr id="4" name="Pentagon 3"/>
          <p:cNvSpPr/>
          <p:nvPr/>
        </p:nvSpPr>
        <p:spPr>
          <a:xfrm>
            <a:off x="395536" y="2420888"/>
            <a:ext cx="2016224" cy="720000"/>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smtClean="0"/>
              <a:t>Topic 13.1</a:t>
            </a:r>
            <a:endParaRPr lang="en-IN" sz="2400" b="1" dirty="0"/>
          </a:p>
        </p:txBody>
      </p:sp>
      <p:sp>
        <p:nvSpPr>
          <p:cNvPr id="5" name="Chevron 4"/>
          <p:cNvSpPr/>
          <p:nvPr/>
        </p:nvSpPr>
        <p:spPr>
          <a:xfrm>
            <a:off x="2267744" y="2420888"/>
            <a:ext cx="6552728" cy="720000"/>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smtClean="0"/>
              <a:t>Life-Cycle Based Testing – Overview &amp; Perspective</a:t>
            </a:r>
            <a:endParaRPr lang="en-IN" sz="2400" b="1" dirty="0"/>
          </a:p>
        </p:txBody>
      </p:sp>
      <p:sp>
        <p:nvSpPr>
          <p:cNvPr id="6" name="Pentagon 5"/>
          <p:cNvSpPr/>
          <p:nvPr/>
        </p:nvSpPr>
        <p:spPr>
          <a:xfrm>
            <a:off x="395536" y="3356992"/>
            <a:ext cx="2016224" cy="720000"/>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b="1" dirty="0" smtClean="0"/>
              <a:t>Topic 13.2</a:t>
            </a:r>
            <a:endParaRPr lang="en-IN" sz="2400" b="1" dirty="0"/>
          </a:p>
        </p:txBody>
      </p:sp>
      <p:sp>
        <p:nvSpPr>
          <p:cNvPr id="7" name="Chevron 6"/>
          <p:cNvSpPr/>
          <p:nvPr/>
        </p:nvSpPr>
        <p:spPr>
          <a:xfrm>
            <a:off x="2267744" y="3356992"/>
            <a:ext cx="6552728" cy="720000"/>
          </a:xfrm>
          <a:prstGeom prst="chevr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b="1" dirty="0" smtClean="0"/>
              <a:t>Life-Cycles – Waterfall, Iterative &amp; Agile</a:t>
            </a:r>
            <a:endParaRPr lang="en-IN" sz="2400" b="1" dirty="0"/>
          </a:p>
        </p:txBody>
      </p:sp>
      <p:sp>
        <p:nvSpPr>
          <p:cNvPr id="8" name="Pentagon 7"/>
          <p:cNvSpPr/>
          <p:nvPr/>
        </p:nvSpPr>
        <p:spPr>
          <a:xfrm>
            <a:off x="395536" y="4293176"/>
            <a:ext cx="2016224" cy="720000"/>
          </a:xfrm>
          <a:prstGeom prst="homePlat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2400" b="1" dirty="0" smtClean="0"/>
              <a:t>Topic 13.3</a:t>
            </a:r>
            <a:endParaRPr lang="en-IN" sz="2400" b="1" dirty="0"/>
          </a:p>
        </p:txBody>
      </p:sp>
      <p:sp>
        <p:nvSpPr>
          <p:cNvPr id="9" name="Chevron 8"/>
          <p:cNvSpPr/>
          <p:nvPr/>
        </p:nvSpPr>
        <p:spPr>
          <a:xfrm>
            <a:off x="2267744" y="4293176"/>
            <a:ext cx="6552728" cy="720000"/>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2400" b="1" dirty="0" smtClean="0"/>
              <a:t>Implications and Issues, Strategies &amp; models</a:t>
            </a:r>
            <a:endParaRPr lang="en-IN" sz="2400" b="1" dirty="0"/>
          </a:p>
        </p:txBody>
      </p:sp>
      <p:sp>
        <p:nvSpPr>
          <p:cNvPr id="10" name="Pentagon 9"/>
          <p:cNvSpPr/>
          <p:nvPr/>
        </p:nvSpPr>
        <p:spPr>
          <a:xfrm>
            <a:off x="395536" y="5229280"/>
            <a:ext cx="2016224" cy="720000"/>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2400" b="1" dirty="0" smtClean="0"/>
              <a:t>Topic 13.4</a:t>
            </a:r>
            <a:endParaRPr lang="en-IN" sz="2400" b="1" dirty="0"/>
          </a:p>
        </p:txBody>
      </p:sp>
      <p:sp>
        <p:nvSpPr>
          <p:cNvPr id="11" name="Chevron 10"/>
          <p:cNvSpPr/>
          <p:nvPr/>
        </p:nvSpPr>
        <p:spPr>
          <a:xfrm>
            <a:off x="2267744" y="5229280"/>
            <a:ext cx="6552728" cy="720000"/>
          </a:xfrm>
          <a:prstGeom prst="chevr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2400" b="1" dirty="0" smtClean="0"/>
              <a:t>Example and Case</a:t>
            </a:r>
          </a:p>
        </p:txBody>
      </p:sp>
      <p:sp>
        <p:nvSpPr>
          <p:cNvPr id="12" name="Pentagon 11"/>
          <p:cNvSpPr/>
          <p:nvPr/>
        </p:nvSpPr>
        <p:spPr>
          <a:xfrm>
            <a:off x="395536" y="1556872"/>
            <a:ext cx="2016224" cy="720000"/>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2400" b="1" dirty="0" smtClean="0"/>
              <a:t>Topic 13.0</a:t>
            </a:r>
            <a:endParaRPr lang="en-IN" sz="2400" b="1" dirty="0"/>
          </a:p>
        </p:txBody>
      </p:sp>
      <p:sp>
        <p:nvSpPr>
          <p:cNvPr id="13" name="Chevron 12"/>
          <p:cNvSpPr/>
          <p:nvPr/>
        </p:nvSpPr>
        <p:spPr>
          <a:xfrm>
            <a:off x="2267744" y="1556872"/>
            <a:ext cx="6552728" cy="720000"/>
          </a:xfrm>
          <a:prstGeom prst="chevr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2400" b="1" dirty="0" smtClean="0"/>
              <a:t>Life Cycle – Perspectives &amp; Focus</a:t>
            </a:r>
            <a:endParaRPr lang="en-IN" sz="2400" b="1" dirty="0"/>
          </a:p>
        </p:txBody>
      </p:sp>
    </p:spTree>
    <p:extLst>
      <p:ext uri="{BB962C8B-B14F-4D97-AF65-F5344CB8AC3E}">
        <p14:creationId xmlns:p14="http://schemas.microsoft.com/office/powerpoint/2010/main" val="14160684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0"/>
          </p:nvPr>
        </p:nvSpPr>
        <p:spPr/>
        <p:txBody>
          <a:bodyPr/>
          <a:lstStyle/>
          <a:p>
            <a:r>
              <a:rPr lang="en-IN" dirty="0" smtClean="0"/>
              <a:t>Iterative</a:t>
            </a:r>
            <a:endParaRPr lang="en-IN" dirty="0"/>
          </a:p>
        </p:txBody>
      </p:sp>
      <p:sp>
        <p:nvSpPr>
          <p:cNvPr id="5" name="TextBox 4"/>
          <p:cNvSpPr txBox="1"/>
          <p:nvPr/>
        </p:nvSpPr>
        <p:spPr>
          <a:xfrm>
            <a:off x="6948264" y="5445224"/>
            <a:ext cx="1680460" cy="830997"/>
          </a:xfrm>
          <a:prstGeom prst="rect">
            <a:avLst/>
          </a:prstGeom>
          <a:noFill/>
        </p:spPr>
        <p:txBody>
          <a:bodyPr wrap="none" rtlCol="0">
            <a:spAutoFit/>
          </a:bodyPr>
          <a:lstStyle/>
          <a:p>
            <a:pPr marL="342900" indent="-342900">
              <a:buFont typeface="Arial" panose="020B0604020202020204" pitchFamily="34" charset="0"/>
              <a:buChar char="•"/>
            </a:pPr>
            <a:r>
              <a:rPr lang="en-IN" sz="2400" dirty="0" smtClean="0"/>
              <a:t>A View</a:t>
            </a:r>
          </a:p>
          <a:p>
            <a:pPr marL="342900" indent="-342900">
              <a:buFont typeface="Arial" panose="020B0604020202020204" pitchFamily="34" charset="0"/>
              <a:buChar char="•"/>
            </a:pPr>
            <a:r>
              <a:rPr lang="en-IN" sz="2400" dirty="0" smtClean="0"/>
              <a:t>A Debate</a:t>
            </a:r>
            <a:endParaRPr lang="en-IN" sz="2400" dirty="0"/>
          </a:p>
        </p:txBody>
      </p:sp>
    </p:spTree>
    <p:extLst>
      <p:ext uri="{BB962C8B-B14F-4D97-AF65-F5344CB8AC3E}">
        <p14:creationId xmlns:p14="http://schemas.microsoft.com/office/powerpoint/2010/main" val="3789794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AGILE Manifesto</a:t>
            </a:r>
            <a:endParaRPr lang="en-IN" dirty="0"/>
          </a:p>
        </p:txBody>
      </p:sp>
      <p:sp>
        <p:nvSpPr>
          <p:cNvPr id="6" name="Content Placeholder 5"/>
          <p:cNvSpPr>
            <a:spLocks noGrp="1"/>
          </p:cNvSpPr>
          <p:nvPr>
            <p:ph idx="1"/>
          </p:nvPr>
        </p:nvSpPr>
        <p:spPr/>
        <p:txBody>
          <a:bodyPr>
            <a:noAutofit/>
          </a:bodyPr>
          <a:lstStyle/>
          <a:p>
            <a:pPr marL="0" lvl="0" indent="0" algn="ctr" fontAlgn="base">
              <a:spcBef>
                <a:spcPct val="0"/>
              </a:spcBef>
              <a:spcAft>
                <a:spcPct val="0"/>
              </a:spcAft>
              <a:buClrTx/>
            </a:pPr>
            <a:r>
              <a:rPr lang="en-US" altLang="en-US" dirty="0">
                <a:latin typeface="Arial" charset="0"/>
                <a:cs typeface="Arial" charset="0"/>
              </a:rPr>
              <a:t>We are uncovering better ways of developing</a:t>
            </a:r>
            <a:br>
              <a:rPr lang="en-US" altLang="en-US" dirty="0">
                <a:latin typeface="Arial" charset="0"/>
                <a:cs typeface="Arial" charset="0"/>
              </a:rPr>
            </a:br>
            <a:r>
              <a:rPr lang="en-US" altLang="en-US" dirty="0">
                <a:latin typeface="Arial" charset="0"/>
                <a:cs typeface="Arial" charset="0"/>
              </a:rPr>
              <a:t>software by doing it and helping others do it.</a:t>
            </a:r>
            <a:br>
              <a:rPr lang="en-US" altLang="en-US" dirty="0">
                <a:latin typeface="Arial" charset="0"/>
                <a:cs typeface="Arial" charset="0"/>
              </a:rPr>
            </a:br>
            <a:r>
              <a:rPr lang="en-US" altLang="en-US" dirty="0">
                <a:latin typeface="Arial" charset="0"/>
                <a:cs typeface="Arial" charset="0"/>
              </a:rPr>
              <a:t>Through this work we have come to value:</a:t>
            </a:r>
            <a:br>
              <a:rPr lang="en-US" altLang="en-US" dirty="0">
                <a:latin typeface="Arial" charset="0"/>
                <a:cs typeface="Arial" charset="0"/>
              </a:rPr>
            </a:br>
            <a:endParaRPr lang="en-US" altLang="en-US" sz="1100" dirty="0">
              <a:latin typeface="Arial" charset="0"/>
              <a:cs typeface="Arial" charset="0"/>
            </a:endParaRPr>
          </a:p>
          <a:p>
            <a:pPr marL="0" lvl="0" indent="0" algn="ctr" eaLnBrk="0" fontAlgn="base" hangingPunct="0">
              <a:spcBef>
                <a:spcPct val="0"/>
              </a:spcBef>
              <a:spcAft>
                <a:spcPct val="0"/>
              </a:spcAft>
              <a:buClrTx/>
            </a:pPr>
            <a:r>
              <a:rPr lang="en-US" altLang="en-US" sz="2800" dirty="0">
                <a:solidFill>
                  <a:srgbClr val="00B050"/>
                </a:solidFill>
                <a:latin typeface="Arial" charset="0"/>
                <a:cs typeface="Arial" charset="0"/>
              </a:rPr>
              <a:t>Individuals and interactions </a:t>
            </a:r>
            <a:r>
              <a:rPr lang="en-US" altLang="en-US" sz="2000" dirty="0">
                <a:latin typeface="Arial" charset="0"/>
                <a:cs typeface="Arial" charset="0"/>
              </a:rPr>
              <a:t>over processes and tools</a:t>
            </a:r>
            <a:br>
              <a:rPr lang="en-US" altLang="en-US" sz="2000" dirty="0">
                <a:latin typeface="Arial" charset="0"/>
                <a:cs typeface="Arial" charset="0"/>
              </a:rPr>
            </a:br>
            <a:r>
              <a:rPr lang="en-US" altLang="en-US" sz="2800" dirty="0">
                <a:solidFill>
                  <a:srgbClr val="00B050"/>
                </a:solidFill>
                <a:latin typeface="Arial" charset="0"/>
                <a:cs typeface="Arial" charset="0"/>
              </a:rPr>
              <a:t>Working software </a:t>
            </a:r>
            <a:r>
              <a:rPr lang="en-US" altLang="en-US" sz="2000" dirty="0">
                <a:latin typeface="Arial" charset="0"/>
                <a:cs typeface="Arial" charset="0"/>
              </a:rPr>
              <a:t>over comprehensive documentation</a:t>
            </a:r>
            <a:br>
              <a:rPr lang="en-US" altLang="en-US" sz="2000" dirty="0">
                <a:latin typeface="Arial" charset="0"/>
                <a:cs typeface="Arial" charset="0"/>
              </a:rPr>
            </a:br>
            <a:r>
              <a:rPr lang="en-US" altLang="en-US" sz="2800" dirty="0">
                <a:solidFill>
                  <a:srgbClr val="00B050"/>
                </a:solidFill>
                <a:latin typeface="Arial" charset="0"/>
                <a:cs typeface="Arial" charset="0"/>
              </a:rPr>
              <a:t>Customer collaboration </a:t>
            </a:r>
            <a:r>
              <a:rPr lang="en-US" altLang="en-US" sz="2000" dirty="0">
                <a:latin typeface="Arial" charset="0"/>
                <a:cs typeface="Arial" charset="0"/>
              </a:rPr>
              <a:t>over contract negotiation</a:t>
            </a:r>
            <a:br>
              <a:rPr lang="en-US" altLang="en-US" sz="2000" dirty="0">
                <a:latin typeface="Arial" charset="0"/>
                <a:cs typeface="Arial" charset="0"/>
              </a:rPr>
            </a:br>
            <a:r>
              <a:rPr lang="en-US" altLang="en-US" sz="2800" dirty="0">
                <a:solidFill>
                  <a:srgbClr val="00B050"/>
                </a:solidFill>
                <a:latin typeface="Arial" charset="0"/>
                <a:cs typeface="Arial" charset="0"/>
              </a:rPr>
              <a:t>Responding to change </a:t>
            </a:r>
            <a:r>
              <a:rPr lang="en-US" altLang="en-US" sz="2000" dirty="0">
                <a:latin typeface="Arial" charset="0"/>
                <a:cs typeface="Arial" charset="0"/>
              </a:rPr>
              <a:t>over following a plan</a:t>
            </a:r>
            <a:br>
              <a:rPr lang="en-US" altLang="en-US" sz="2000" dirty="0">
                <a:latin typeface="Arial" charset="0"/>
                <a:cs typeface="Arial" charset="0"/>
              </a:rPr>
            </a:br>
            <a:endParaRPr lang="en-US" altLang="en-US" sz="1050" dirty="0">
              <a:latin typeface="Arial" charset="0"/>
              <a:cs typeface="Arial" charset="0"/>
            </a:endParaRPr>
          </a:p>
          <a:p>
            <a:pPr marL="0" lvl="0" indent="0" algn="ctr" eaLnBrk="0" fontAlgn="base" hangingPunct="0">
              <a:spcBef>
                <a:spcPct val="0"/>
              </a:spcBef>
              <a:spcAft>
                <a:spcPct val="0"/>
              </a:spcAft>
              <a:buClrTx/>
            </a:pPr>
            <a:endParaRPr lang="en-US" altLang="en-US" dirty="0" smtClean="0">
              <a:latin typeface="Arial" charset="0"/>
              <a:cs typeface="Arial" charset="0"/>
            </a:endParaRPr>
          </a:p>
          <a:p>
            <a:pPr marL="0" lvl="0" indent="0" algn="ctr" eaLnBrk="0" fontAlgn="base" hangingPunct="0">
              <a:spcBef>
                <a:spcPct val="0"/>
              </a:spcBef>
              <a:spcAft>
                <a:spcPct val="0"/>
              </a:spcAft>
              <a:buClrTx/>
            </a:pPr>
            <a:r>
              <a:rPr lang="en-US" altLang="en-US" dirty="0" smtClean="0">
                <a:latin typeface="Arial" charset="0"/>
                <a:cs typeface="Arial" charset="0"/>
              </a:rPr>
              <a:t>That </a:t>
            </a:r>
            <a:r>
              <a:rPr lang="en-US" altLang="en-US" dirty="0">
                <a:latin typeface="Arial" charset="0"/>
                <a:cs typeface="Arial" charset="0"/>
              </a:rPr>
              <a:t>is, while there is value in the items on</a:t>
            </a:r>
            <a:br>
              <a:rPr lang="en-US" altLang="en-US" dirty="0">
                <a:latin typeface="Arial" charset="0"/>
                <a:cs typeface="Arial" charset="0"/>
              </a:rPr>
            </a:br>
            <a:r>
              <a:rPr lang="en-US" altLang="en-US" dirty="0">
                <a:latin typeface="Arial" charset="0"/>
                <a:cs typeface="Arial" charset="0"/>
              </a:rPr>
              <a:t>the right, we value the items on the left more.</a:t>
            </a:r>
            <a:br>
              <a:rPr lang="en-US" altLang="en-US" dirty="0">
                <a:latin typeface="Arial" charset="0"/>
                <a:cs typeface="Arial" charset="0"/>
              </a:rPr>
            </a:br>
            <a:r>
              <a:rPr lang="en-US" altLang="en-US" sz="1100" dirty="0">
                <a:latin typeface="Arial" charset="0"/>
                <a:cs typeface="Arial" charset="0"/>
              </a:rPr>
              <a:t/>
            </a:r>
            <a:br>
              <a:rPr lang="en-US" altLang="en-US" sz="1100" dirty="0">
                <a:latin typeface="Arial" charset="0"/>
                <a:cs typeface="Arial" charset="0"/>
              </a:rPr>
            </a:br>
            <a:r>
              <a:rPr lang="en-US" altLang="en-US" sz="1100" dirty="0">
                <a:latin typeface="Arial" charset="0"/>
                <a:cs typeface="Arial" charset="0"/>
              </a:rPr>
              <a:t/>
            </a:r>
            <a:br>
              <a:rPr lang="en-US" altLang="en-US" sz="1100" dirty="0">
                <a:latin typeface="Arial" charset="0"/>
                <a:cs typeface="Arial" charset="0"/>
              </a:rPr>
            </a:br>
            <a:r>
              <a:rPr lang="en-US" altLang="en-US" sz="1100" dirty="0">
                <a:latin typeface="Arial" charset="0"/>
                <a:cs typeface="Arial" charset="0"/>
              </a:rPr>
              <a:t/>
            </a:r>
            <a:br>
              <a:rPr lang="en-US" altLang="en-US" sz="1100" dirty="0">
                <a:latin typeface="Arial" charset="0"/>
                <a:cs typeface="Arial" charset="0"/>
              </a:rPr>
            </a:br>
            <a:endParaRPr lang="en-IN" dirty="0"/>
          </a:p>
        </p:txBody>
      </p:sp>
      <p:sp>
        <p:nvSpPr>
          <p:cNvPr id="7" name="TextBox 6"/>
          <p:cNvSpPr txBox="1"/>
          <p:nvPr/>
        </p:nvSpPr>
        <p:spPr>
          <a:xfrm>
            <a:off x="5485009" y="6021288"/>
            <a:ext cx="3407471" cy="369332"/>
          </a:xfrm>
          <a:prstGeom prst="rect">
            <a:avLst/>
          </a:prstGeom>
          <a:noFill/>
        </p:spPr>
        <p:txBody>
          <a:bodyPr wrap="none" rtlCol="0">
            <a:spAutoFit/>
          </a:bodyPr>
          <a:lstStyle/>
          <a:p>
            <a:r>
              <a:rPr lang="en-IN" dirty="0"/>
              <a:t>Source: http://agilemanifesto.org/</a:t>
            </a:r>
          </a:p>
        </p:txBody>
      </p:sp>
    </p:spTree>
    <p:extLst>
      <p:ext uri="{BB962C8B-B14F-4D97-AF65-F5344CB8AC3E}">
        <p14:creationId xmlns:p14="http://schemas.microsoft.com/office/powerpoint/2010/main" val="34346685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a:lnSpc>
                <a:spcPct val="120000"/>
              </a:lnSpc>
            </a:pPr>
            <a:r>
              <a:rPr lang="en-IN" i="1" dirty="0"/>
              <a:t>We follow these principles:</a:t>
            </a:r>
            <a:r>
              <a:rPr lang="en-IN" dirty="0"/>
              <a:t> </a:t>
            </a:r>
            <a:endParaRPr lang="en-IN" dirty="0" smtClean="0"/>
          </a:p>
          <a:p>
            <a:pPr>
              <a:lnSpc>
                <a:spcPct val="120000"/>
              </a:lnSpc>
              <a:buFont typeface="Arial" panose="020B0604020202020204" pitchFamily="34" charset="0"/>
              <a:buChar char="•"/>
            </a:pPr>
            <a:r>
              <a:rPr lang="en-IN" dirty="0" smtClean="0"/>
              <a:t>Our </a:t>
            </a:r>
            <a:r>
              <a:rPr lang="en-IN" dirty="0"/>
              <a:t>highest priority is to satisfy the </a:t>
            </a:r>
            <a:r>
              <a:rPr lang="en-IN" dirty="0" smtClean="0"/>
              <a:t>customer through </a:t>
            </a:r>
            <a:r>
              <a:rPr lang="en-IN" dirty="0"/>
              <a:t>early and continuous </a:t>
            </a:r>
            <a:r>
              <a:rPr lang="en-IN" dirty="0" smtClean="0"/>
              <a:t>delivery of </a:t>
            </a:r>
            <a:r>
              <a:rPr lang="en-IN" dirty="0"/>
              <a:t>valuable </a:t>
            </a:r>
            <a:r>
              <a:rPr lang="en-IN" dirty="0" smtClean="0"/>
              <a:t>software</a:t>
            </a:r>
            <a:r>
              <a:rPr lang="en-IN" dirty="0"/>
              <a:t>. </a:t>
            </a:r>
          </a:p>
          <a:p>
            <a:pPr>
              <a:lnSpc>
                <a:spcPct val="120000"/>
              </a:lnSpc>
              <a:buFont typeface="Arial" panose="020B0604020202020204" pitchFamily="34" charset="0"/>
              <a:buChar char="•"/>
            </a:pPr>
            <a:r>
              <a:rPr lang="en-IN" dirty="0"/>
              <a:t>Welcome changing requirements, even late in </a:t>
            </a:r>
            <a:r>
              <a:rPr lang="en-IN" dirty="0" smtClean="0"/>
              <a:t>development</a:t>
            </a:r>
            <a:r>
              <a:rPr lang="en-IN" dirty="0"/>
              <a:t>. Agile processes harness change for </a:t>
            </a:r>
            <a:r>
              <a:rPr lang="en-IN" dirty="0" smtClean="0"/>
              <a:t>the </a:t>
            </a:r>
            <a:r>
              <a:rPr lang="en-IN" dirty="0"/>
              <a:t>customer's competitive advantage. </a:t>
            </a:r>
          </a:p>
          <a:p>
            <a:pPr>
              <a:lnSpc>
                <a:spcPct val="120000"/>
              </a:lnSpc>
              <a:buFont typeface="Arial" panose="020B0604020202020204" pitchFamily="34" charset="0"/>
              <a:buChar char="•"/>
            </a:pPr>
            <a:r>
              <a:rPr lang="en-IN" dirty="0"/>
              <a:t>Deliver working software frequently, from a </a:t>
            </a:r>
            <a:r>
              <a:rPr lang="en-IN" dirty="0" smtClean="0"/>
              <a:t>couple </a:t>
            </a:r>
            <a:r>
              <a:rPr lang="en-IN" dirty="0"/>
              <a:t>of weeks to a couple of months, with a </a:t>
            </a:r>
            <a:r>
              <a:rPr lang="en-IN" dirty="0" smtClean="0"/>
              <a:t>preference </a:t>
            </a:r>
            <a:r>
              <a:rPr lang="en-IN" dirty="0"/>
              <a:t>to the shorter timescale. </a:t>
            </a:r>
          </a:p>
          <a:p>
            <a:pPr>
              <a:lnSpc>
                <a:spcPct val="120000"/>
              </a:lnSpc>
              <a:buFont typeface="Arial" panose="020B0604020202020204" pitchFamily="34" charset="0"/>
              <a:buChar char="•"/>
            </a:pPr>
            <a:r>
              <a:rPr lang="en-IN" dirty="0"/>
              <a:t>Business people and developers must work </a:t>
            </a:r>
            <a:r>
              <a:rPr lang="en-IN" dirty="0" smtClean="0"/>
              <a:t>together </a:t>
            </a:r>
            <a:r>
              <a:rPr lang="en-IN" dirty="0"/>
              <a:t>daily throughout the project. </a:t>
            </a:r>
          </a:p>
          <a:p>
            <a:pPr>
              <a:lnSpc>
                <a:spcPct val="120000"/>
              </a:lnSpc>
              <a:buFont typeface="Arial" panose="020B0604020202020204" pitchFamily="34" charset="0"/>
              <a:buChar char="•"/>
            </a:pPr>
            <a:r>
              <a:rPr lang="en-IN" dirty="0"/>
              <a:t>Build projects around motivated individuals. </a:t>
            </a:r>
            <a:r>
              <a:rPr lang="en-IN" dirty="0" smtClean="0"/>
              <a:t>Give </a:t>
            </a:r>
            <a:r>
              <a:rPr lang="en-IN" dirty="0"/>
              <a:t>them the environment and support they need, </a:t>
            </a:r>
            <a:r>
              <a:rPr lang="en-IN" dirty="0" smtClean="0"/>
              <a:t> and </a:t>
            </a:r>
            <a:r>
              <a:rPr lang="en-IN" dirty="0"/>
              <a:t>trust them to get the job done. </a:t>
            </a:r>
          </a:p>
          <a:p>
            <a:pPr>
              <a:lnSpc>
                <a:spcPct val="120000"/>
              </a:lnSpc>
              <a:buFont typeface="Arial" panose="020B0604020202020204" pitchFamily="34" charset="0"/>
              <a:buChar char="•"/>
            </a:pPr>
            <a:r>
              <a:rPr lang="en-IN" dirty="0"/>
              <a:t>The most efficient and effective method of </a:t>
            </a:r>
            <a:r>
              <a:rPr lang="en-IN" dirty="0" smtClean="0"/>
              <a:t>conveying </a:t>
            </a:r>
            <a:r>
              <a:rPr lang="en-IN" dirty="0"/>
              <a:t>information to and within a development </a:t>
            </a:r>
            <a:r>
              <a:rPr lang="en-IN" dirty="0" smtClean="0"/>
              <a:t>team </a:t>
            </a:r>
            <a:r>
              <a:rPr lang="en-IN" dirty="0"/>
              <a:t>is face-to-face conversation. </a:t>
            </a:r>
          </a:p>
          <a:p>
            <a:pPr>
              <a:lnSpc>
                <a:spcPct val="120000"/>
              </a:lnSpc>
              <a:buFont typeface="Arial" panose="020B0604020202020204" pitchFamily="34" charset="0"/>
              <a:buChar char="•"/>
            </a:pPr>
            <a:r>
              <a:rPr lang="en-IN" dirty="0"/>
              <a:t>Working software is the primary measure of progress</a:t>
            </a:r>
            <a:r>
              <a:rPr lang="en-IN" dirty="0" smtClean="0"/>
              <a:t>.</a:t>
            </a:r>
            <a:endParaRPr lang="en-IN" dirty="0"/>
          </a:p>
          <a:p>
            <a:pPr>
              <a:lnSpc>
                <a:spcPct val="120000"/>
              </a:lnSpc>
              <a:buFont typeface="Arial" panose="020B0604020202020204" pitchFamily="34" charset="0"/>
              <a:buChar char="•"/>
            </a:pPr>
            <a:r>
              <a:rPr lang="en-IN" dirty="0"/>
              <a:t>Agile processes promote sustainable development. </a:t>
            </a:r>
            <a:r>
              <a:rPr lang="en-IN" dirty="0" smtClean="0"/>
              <a:t>The </a:t>
            </a:r>
            <a:r>
              <a:rPr lang="en-IN" dirty="0"/>
              <a:t>sponsors, developers, and users should be able </a:t>
            </a:r>
            <a:r>
              <a:rPr lang="en-IN" dirty="0" smtClean="0"/>
              <a:t> to </a:t>
            </a:r>
            <a:r>
              <a:rPr lang="en-IN" dirty="0"/>
              <a:t>maintain a constant pace indefinitely. </a:t>
            </a:r>
          </a:p>
          <a:p>
            <a:pPr>
              <a:lnSpc>
                <a:spcPct val="120000"/>
              </a:lnSpc>
              <a:buFont typeface="Arial" panose="020B0604020202020204" pitchFamily="34" charset="0"/>
              <a:buChar char="•"/>
            </a:pPr>
            <a:r>
              <a:rPr lang="en-IN" dirty="0"/>
              <a:t>Continuous attention to technical excellence </a:t>
            </a:r>
            <a:r>
              <a:rPr lang="en-IN" dirty="0" smtClean="0"/>
              <a:t>and </a:t>
            </a:r>
            <a:r>
              <a:rPr lang="en-IN" dirty="0"/>
              <a:t>good design enhances agility. </a:t>
            </a:r>
          </a:p>
          <a:p>
            <a:pPr>
              <a:lnSpc>
                <a:spcPct val="120000"/>
              </a:lnSpc>
              <a:buFont typeface="Arial" panose="020B0604020202020204" pitchFamily="34" charset="0"/>
              <a:buChar char="•"/>
            </a:pPr>
            <a:r>
              <a:rPr lang="en-IN" dirty="0"/>
              <a:t>Simplicity--the art of maximizing the amount </a:t>
            </a:r>
            <a:r>
              <a:rPr lang="en-IN" dirty="0" smtClean="0"/>
              <a:t>of </a:t>
            </a:r>
            <a:r>
              <a:rPr lang="en-IN" dirty="0"/>
              <a:t>work not done--is essential. </a:t>
            </a:r>
          </a:p>
          <a:p>
            <a:pPr>
              <a:lnSpc>
                <a:spcPct val="120000"/>
              </a:lnSpc>
              <a:buFont typeface="Arial" panose="020B0604020202020204" pitchFamily="34" charset="0"/>
              <a:buChar char="•"/>
            </a:pPr>
            <a:r>
              <a:rPr lang="en-IN" dirty="0"/>
              <a:t>The best architectures, requirements, and designs </a:t>
            </a:r>
            <a:r>
              <a:rPr lang="en-IN" dirty="0" smtClean="0"/>
              <a:t>emerge </a:t>
            </a:r>
            <a:r>
              <a:rPr lang="en-IN" dirty="0"/>
              <a:t>from self-organizing teams. </a:t>
            </a:r>
          </a:p>
          <a:p>
            <a:pPr>
              <a:lnSpc>
                <a:spcPct val="120000"/>
              </a:lnSpc>
              <a:buFont typeface="Arial" panose="020B0604020202020204" pitchFamily="34" charset="0"/>
              <a:buChar char="•"/>
            </a:pPr>
            <a:r>
              <a:rPr lang="en-IN" dirty="0"/>
              <a:t>At regular intervals, the team reflects on how </a:t>
            </a:r>
            <a:r>
              <a:rPr lang="en-IN" dirty="0" smtClean="0"/>
              <a:t>to </a:t>
            </a:r>
            <a:r>
              <a:rPr lang="en-IN" dirty="0"/>
              <a:t>become more effective, then tunes and adjusts </a:t>
            </a:r>
            <a:r>
              <a:rPr lang="en-IN" dirty="0" smtClean="0"/>
              <a:t>its </a:t>
            </a:r>
            <a:r>
              <a:rPr lang="en-IN" dirty="0" err="1"/>
              <a:t>behavior</a:t>
            </a:r>
            <a:r>
              <a:rPr lang="en-IN" dirty="0"/>
              <a:t> accordingly. </a:t>
            </a:r>
          </a:p>
          <a:p>
            <a:endParaRPr lang="en-IN" dirty="0"/>
          </a:p>
        </p:txBody>
      </p:sp>
      <p:sp>
        <p:nvSpPr>
          <p:cNvPr id="3" name="Title 2"/>
          <p:cNvSpPr>
            <a:spLocks noGrp="1"/>
          </p:cNvSpPr>
          <p:nvPr>
            <p:ph type="title"/>
          </p:nvPr>
        </p:nvSpPr>
        <p:spPr/>
        <p:txBody>
          <a:bodyPr>
            <a:normAutofit fontScale="90000"/>
          </a:bodyPr>
          <a:lstStyle/>
          <a:p>
            <a:r>
              <a:rPr lang="en-IN" dirty="0" smtClean="0"/>
              <a:t>Principles Behind Agile Manifesto</a:t>
            </a:r>
            <a:endParaRPr lang="en-IN" dirty="0"/>
          </a:p>
        </p:txBody>
      </p:sp>
      <p:sp>
        <p:nvSpPr>
          <p:cNvPr id="4" name="TextBox 3"/>
          <p:cNvSpPr txBox="1"/>
          <p:nvPr/>
        </p:nvSpPr>
        <p:spPr>
          <a:xfrm>
            <a:off x="5485009" y="6021288"/>
            <a:ext cx="3407471" cy="369332"/>
          </a:xfrm>
          <a:prstGeom prst="rect">
            <a:avLst/>
          </a:prstGeom>
          <a:noFill/>
        </p:spPr>
        <p:txBody>
          <a:bodyPr wrap="none" rtlCol="0">
            <a:spAutoFit/>
          </a:bodyPr>
          <a:lstStyle/>
          <a:p>
            <a:r>
              <a:rPr lang="en-IN" dirty="0"/>
              <a:t>Source: http://agilemanifesto.org/</a:t>
            </a:r>
          </a:p>
        </p:txBody>
      </p:sp>
    </p:spTree>
    <p:extLst>
      <p:ext uri="{BB962C8B-B14F-4D97-AF65-F5344CB8AC3E}">
        <p14:creationId xmlns:p14="http://schemas.microsoft.com/office/powerpoint/2010/main" val="2246910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Scrum</a:t>
            </a:r>
            <a:endParaRPr lang="en-IN" dirty="0"/>
          </a:p>
        </p:txBody>
      </p:sp>
      <p:pic>
        <p:nvPicPr>
          <p:cNvPr id="7170" name="Picture 2" descr="File:Scrum process.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84784"/>
            <a:ext cx="762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51520" y="6084004"/>
            <a:ext cx="5904656" cy="369332"/>
          </a:xfrm>
          <a:prstGeom prst="rect">
            <a:avLst/>
          </a:prstGeom>
          <a:noFill/>
        </p:spPr>
        <p:txBody>
          <a:bodyPr wrap="square" rtlCol="0">
            <a:spAutoFit/>
          </a:bodyPr>
          <a:lstStyle/>
          <a:p>
            <a:r>
              <a:rPr lang="en-IN" dirty="0"/>
              <a:t>R</a:t>
            </a:r>
            <a:r>
              <a:rPr lang="en-IN" dirty="0" smtClean="0"/>
              <a:t>eference: </a:t>
            </a:r>
            <a:r>
              <a:rPr lang="en-IN" dirty="0"/>
              <a:t>SCRUM Development </a:t>
            </a:r>
            <a:r>
              <a:rPr lang="en-IN" dirty="0" smtClean="0"/>
              <a:t>Process  by Ken </a:t>
            </a:r>
            <a:r>
              <a:rPr lang="en-IN" dirty="0" err="1" smtClean="0"/>
              <a:t>Scheweber</a:t>
            </a:r>
            <a:endParaRPr lang="en-IN" dirty="0"/>
          </a:p>
        </p:txBody>
      </p:sp>
    </p:spTree>
    <p:extLst>
      <p:ext uri="{BB962C8B-B14F-4D97-AF65-F5344CB8AC3E}">
        <p14:creationId xmlns:p14="http://schemas.microsoft.com/office/powerpoint/2010/main" val="1126878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13.3 : </a:t>
            </a:r>
            <a:r>
              <a:rPr lang="en-IN" dirty="0"/>
              <a:t>Implications and Issues, Strategies &amp; models</a:t>
            </a:r>
          </a:p>
          <a:p>
            <a:endParaRPr lang="en-IN" dirty="0"/>
          </a:p>
        </p:txBody>
      </p:sp>
    </p:spTree>
    <p:extLst>
      <p:ext uri="{BB962C8B-B14F-4D97-AF65-F5344CB8AC3E}">
        <p14:creationId xmlns:p14="http://schemas.microsoft.com/office/powerpoint/2010/main" val="2768075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2800" dirty="0" smtClean="0"/>
              <a:t>Waterfall</a:t>
            </a:r>
          </a:p>
          <a:p>
            <a:pPr>
              <a:buFont typeface="Arial" panose="020B0604020202020204" pitchFamily="34" charset="0"/>
              <a:buChar char="•"/>
            </a:pPr>
            <a:r>
              <a:rPr lang="en-IN" sz="2800" dirty="0" smtClean="0"/>
              <a:t>V Model</a:t>
            </a:r>
          </a:p>
          <a:p>
            <a:pPr>
              <a:buFont typeface="Arial" panose="020B0604020202020204" pitchFamily="34" charset="0"/>
              <a:buChar char="•"/>
            </a:pPr>
            <a:r>
              <a:rPr lang="en-IN" sz="2800" dirty="0" smtClean="0"/>
              <a:t>Iterative</a:t>
            </a:r>
          </a:p>
          <a:p>
            <a:pPr>
              <a:buFont typeface="Arial" panose="020B0604020202020204" pitchFamily="34" charset="0"/>
              <a:buChar char="•"/>
            </a:pPr>
            <a:r>
              <a:rPr lang="en-IN" sz="2800" dirty="0" smtClean="0"/>
              <a:t>Agile</a:t>
            </a:r>
            <a:endParaRPr lang="en-IN" sz="2800" dirty="0"/>
          </a:p>
        </p:txBody>
      </p:sp>
      <p:sp>
        <p:nvSpPr>
          <p:cNvPr id="3" name="Content Placeholder 2"/>
          <p:cNvSpPr>
            <a:spLocks noGrp="1"/>
          </p:cNvSpPr>
          <p:nvPr>
            <p:ph sz="quarter" idx="10"/>
          </p:nvPr>
        </p:nvSpPr>
        <p:spPr/>
        <p:txBody>
          <a:bodyPr/>
          <a:lstStyle/>
          <a:p>
            <a:r>
              <a:rPr lang="en-IN" dirty="0" smtClean="0"/>
              <a:t>Issues &amp; Implications with SDLCs</a:t>
            </a:r>
            <a:endParaRPr lang="en-IN" dirty="0"/>
          </a:p>
        </p:txBody>
      </p:sp>
    </p:spTree>
    <p:extLst>
      <p:ext uri="{BB962C8B-B14F-4D97-AF65-F5344CB8AC3E}">
        <p14:creationId xmlns:p14="http://schemas.microsoft.com/office/powerpoint/2010/main" val="20757476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ight Arrow 21"/>
          <p:cNvSpPr/>
          <p:nvPr/>
        </p:nvSpPr>
        <p:spPr>
          <a:xfrm>
            <a:off x="304800" y="2257471"/>
            <a:ext cx="8731696" cy="593725"/>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sz="quarter" idx="10"/>
          </p:nvPr>
        </p:nvSpPr>
        <p:spPr/>
        <p:txBody>
          <a:bodyPr/>
          <a:lstStyle/>
          <a:p>
            <a:r>
              <a:rPr lang="en-US" altLang="en-US" dirty="0"/>
              <a:t>The </a:t>
            </a:r>
            <a:r>
              <a:rPr lang="en-US" altLang="en-US" dirty="0" smtClean="0"/>
              <a:t>Waterfal</a:t>
            </a:r>
            <a:r>
              <a:rPr lang="en-US" altLang="en-US" dirty="0"/>
              <a:t>l</a:t>
            </a:r>
            <a:endParaRPr lang="en-IN" dirty="0"/>
          </a:p>
        </p:txBody>
      </p:sp>
      <p:sp>
        <p:nvSpPr>
          <p:cNvPr id="4" name="AutoShape 4"/>
          <p:cNvSpPr>
            <a:spLocks noChangeArrowheads="1"/>
          </p:cNvSpPr>
          <p:nvPr/>
        </p:nvSpPr>
        <p:spPr bwMode="auto">
          <a:xfrm>
            <a:off x="611560" y="2259211"/>
            <a:ext cx="1170856"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200" b="1"/>
              <a:t>Requirements Specifications</a:t>
            </a:r>
          </a:p>
        </p:txBody>
      </p:sp>
      <p:sp>
        <p:nvSpPr>
          <p:cNvPr id="5" name="AutoShape 6"/>
          <p:cNvSpPr>
            <a:spLocks noChangeArrowheads="1"/>
          </p:cNvSpPr>
          <p:nvPr/>
        </p:nvSpPr>
        <p:spPr bwMode="auto">
          <a:xfrm>
            <a:off x="1926432" y="2259211"/>
            <a:ext cx="985920"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200" b="1" dirty="0">
                <a:solidFill>
                  <a:schemeClr val="lt1"/>
                </a:solidFill>
              </a:rPr>
              <a:t>Preliminary Design</a:t>
            </a:r>
          </a:p>
        </p:txBody>
      </p:sp>
      <p:sp>
        <p:nvSpPr>
          <p:cNvPr id="6" name="AutoShape 7"/>
          <p:cNvSpPr>
            <a:spLocks noChangeArrowheads="1"/>
          </p:cNvSpPr>
          <p:nvPr/>
        </p:nvSpPr>
        <p:spPr bwMode="auto">
          <a:xfrm>
            <a:off x="3078560" y="2259211"/>
            <a:ext cx="872992"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200" b="1" dirty="0">
                <a:solidFill>
                  <a:schemeClr val="lt1"/>
                </a:solidFill>
              </a:rPr>
              <a:t>Detailed </a:t>
            </a:r>
          </a:p>
          <a:p>
            <a:pPr algn="ctr"/>
            <a:r>
              <a:rPr lang="en-US" altLang="en-US" sz="1200" b="1" dirty="0">
                <a:solidFill>
                  <a:schemeClr val="lt1"/>
                </a:solidFill>
              </a:rPr>
              <a:t>Design</a:t>
            </a:r>
          </a:p>
        </p:txBody>
      </p:sp>
      <p:sp>
        <p:nvSpPr>
          <p:cNvPr id="7" name="AutoShape 8"/>
          <p:cNvSpPr>
            <a:spLocks noChangeArrowheads="1"/>
          </p:cNvSpPr>
          <p:nvPr/>
        </p:nvSpPr>
        <p:spPr bwMode="auto">
          <a:xfrm>
            <a:off x="4171256" y="2259210"/>
            <a:ext cx="779512"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200" b="1">
                <a:solidFill>
                  <a:schemeClr val="lt1"/>
                </a:solidFill>
              </a:rPr>
              <a:t>Coding</a:t>
            </a:r>
          </a:p>
        </p:txBody>
      </p:sp>
      <p:sp>
        <p:nvSpPr>
          <p:cNvPr id="8" name="AutoShape 9"/>
          <p:cNvSpPr>
            <a:spLocks noChangeArrowheads="1"/>
          </p:cNvSpPr>
          <p:nvPr/>
        </p:nvSpPr>
        <p:spPr bwMode="auto">
          <a:xfrm>
            <a:off x="7394170" y="2257471"/>
            <a:ext cx="781601"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200" b="1" dirty="0">
                <a:solidFill>
                  <a:schemeClr val="lt1"/>
                </a:solidFill>
              </a:rPr>
              <a:t>System testing</a:t>
            </a:r>
          </a:p>
        </p:txBody>
      </p:sp>
      <p:sp>
        <p:nvSpPr>
          <p:cNvPr id="9" name="AutoShape 10"/>
          <p:cNvSpPr>
            <a:spLocks noChangeArrowheads="1"/>
          </p:cNvSpPr>
          <p:nvPr/>
        </p:nvSpPr>
        <p:spPr bwMode="auto">
          <a:xfrm>
            <a:off x="6176333" y="2257472"/>
            <a:ext cx="1005152"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200" b="1">
                <a:solidFill>
                  <a:schemeClr val="lt1"/>
                </a:solidFill>
              </a:rPr>
              <a:t>Integration Testing</a:t>
            </a:r>
          </a:p>
        </p:txBody>
      </p:sp>
      <p:sp>
        <p:nvSpPr>
          <p:cNvPr id="10" name="AutoShape 11"/>
          <p:cNvSpPr>
            <a:spLocks noChangeArrowheads="1"/>
          </p:cNvSpPr>
          <p:nvPr/>
        </p:nvSpPr>
        <p:spPr bwMode="auto">
          <a:xfrm>
            <a:off x="5166792" y="2257473"/>
            <a:ext cx="784198"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200" b="1" dirty="0">
                <a:solidFill>
                  <a:schemeClr val="lt1"/>
                </a:solidFill>
              </a:rPr>
              <a:t>Unit </a:t>
            </a:r>
          </a:p>
          <a:p>
            <a:pPr algn="ctr"/>
            <a:r>
              <a:rPr lang="en-US" altLang="en-US" sz="1200" b="1" dirty="0">
                <a:solidFill>
                  <a:schemeClr val="lt1"/>
                </a:solidFill>
              </a:rPr>
              <a:t>testing</a:t>
            </a:r>
          </a:p>
        </p:txBody>
      </p:sp>
    </p:spTree>
    <p:extLst>
      <p:ext uri="{BB962C8B-B14F-4D97-AF65-F5344CB8AC3E}">
        <p14:creationId xmlns:p14="http://schemas.microsoft.com/office/powerpoint/2010/main" val="12093221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t>The </a:t>
            </a:r>
            <a:r>
              <a:rPr lang="en-US" altLang="en-US" dirty="0" smtClean="0"/>
              <a:t>V-Model</a:t>
            </a:r>
            <a:endParaRPr lang="en-IN" dirty="0"/>
          </a:p>
        </p:txBody>
      </p:sp>
      <p:sp>
        <p:nvSpPr>
          <p:cNvPr id="4" name="AutoShape 4"/>
          <p:cNvSpPr>
            <a:spLocks noChangeArrowheads="1"/>
          </p:cNvSpPr>
          <p:nvPr/>
        </p:nvSpPr>
        <p:spPr bwMode="auto">
          <a:xfrm>
            <a:off x="914400" y="1844824"/>
            <a:ext cx="1371600"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400" b="1"/>
              <a:t>Requirements Specifications</a:t>
            </a:r>
          </a:p>
        </p:txBody>
      </p:sp>
      <p:sp>
        <p:nvSpPr>
          <p:cNvPr id="5" name="AutoShape 6"/>
          <p:cNvSpPr>
            <a:spLocks noChangeArrowheads="1"/>
          </p:cNvSpPr>
          <p:nvPr/>
        </p:nvSpPr>
        <p:spPr bwMode="auto">
          <a:xfrm>
            <a:off x="1828800" y="2759224"/>
            <a:ext cx="1371600"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400" b="1" dirty="0">
                <a:solidFill>
                  <a:schemeClr val="lt1"/>
                </a:solidFill>
              </a:rPr>
              <a:t>Preliminary Design</a:t>
            </a:r>
          </a:p>
        </p:txBody>
      </p:sp>
      <p:sp>
        <p:nvSpPr>
          <p:cNvPr id="6" name="AutoShape 7"/>
          <p:cNvSpPr>
            <a:spLocks noChangeArrowheads="1"/>
          </p:cNvSpPr>
          <p:nvPr/>
        </p:nvSpPr>
        <p:spPr bwMode="auto">
          <a:xfrm>
            <a:off x="2743200" y="3673624"/>
            <a:ext cx="1371600"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400" b="1" dirty="0">
                <a:solidFill>
                  <a:schemeClr val="lt1"/>
                </a:solidFill>
              </a:rPr>
              <a:t>Detailed </a:t>
            </a:r>
          </a:p>
          <a:p>
            <a:pPr algn="ctr"/>
            <a:r>
              <a:rPr lang="en-US" altLang="en-US" sz="1400" b="1" dirty="0">
                <a:solidFill>
                  <a:schemeClr val="lt1"/>
                </a:solidFill>
              </a:rPr>
              <a:t>Design</a:t>
            </a:r>
          </a:p>
        </p:txBody>
      </p:sp>
      <p:sp>
        <p:nvSpPr>
          <p:cNvPr id="7" name="AutoShape 8"/>
          <p:cNvSpPr>
            <a:spLocks noChangeArrowheads="1"/>
          </p:cNvSpPr>
          <p:nvPr/>
        </p:nvSpPr>
        <p:spPr bwMode="auto">
          <a:xfrm>
            <a:off x="3886200" y="4588024"/>
            <a:ext cx="1371600"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400" b="1">
                <a:solidFill>
                  <a:schemeClr val="lt1"/>
                </a:solidFill>
              </a:rPr>
              <a:t>Coding</a:t>
            </a:r>
          </a:p>
        </p:txBody>
      </p:sp>
      <p:sp>
        <p:nvSpPr>
          <p:cNvPr id="8" name="AutoShape 9"/>
          <p:cNvSpPr>
            <a:spLocks noChangeArrowheads="1"/>
          </p:cNvSpPr>
          <p:nvPr/>
        </p:nvSpPr>
        <p:spPr bwMode="auto">
          <a:xfrm>
            <a:off x="6858000" y="1844824"/>
            <a:ext cx="1371600"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400" b="1" dirty="0">
                <a:solidFill>
                  <a:schemeClr val="lt1"/>
                </a:solidFill>
              </a:rPr>
              <a:t>System testing</a:t>
            </a:r>
          </a:p>
        </p:txBody>
      </p:sp>
      <p:sp>
        <p:nvSpPr>
          <p:cNvPr id="9" name="AutoShape 10"/>
          <p:cNvSpPr>
            <a:spLocks noChangeArrowheads="1"/>
          </p:cNvSpPr>
          <p:nvPr/>
        </p:nvSpPr>
        <p:spPr bwMode="auto">
          <a:xfrm>
            <a:off x="5943600" y="2759224"/>
            <a:ext cx="1371600"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400" b="1">
                <a:solidFill>
                  <a:schemeClr val="lt1"/>
                </a:solidFill>
              </a:rPr>
              <a:t>Integration Testing</a:t>
            </a:r>
          </a:p>
        </p:txBody>
      </p:sp>
      <p:sp>
        <p:nvSpPr>
          <p:cNvPr id="10" name="AutoShape 11"/>
          <p:cNvSpPr>
            <a:spLocks noChangeArrowheads="1"/>
          </p:cNvSpPr>
          <p:nvPr/>
        </p:nvSpPr>
        <p:spPr bwMode="auto">
          <a:xfrm>
            <a:off x="5029200" y="3673624"/>
            <a:ext cx="1371600" cy="593725"/>
          </a:xfrm>
          <a:prstGeom prst="flowChartAlternateProcess">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p>
            <a:pPr algn="ctr"/>
            <a:r>
              <a:rPr lang="en-US" altLang="en-US" sz="1400" b="1">
                <a:solidFill>
                  <a:schemeClr val="lt1"/>
                </a:solidFill>
              </a:rPr>
              <a:t>Unit </a:t>
            </a:r>
          </a:p>
          <a:p>
            <a:pPr algn="ctr"/>
            <a:r>
              <a:rPr lang="en-US" altLang="en-US" sz="1400" b="1">
                <a:solidFill>
                  <a:schemeClr val="lt1"/>
                </a:solidFill>
              </a:rPr>
              <a:t>testing</a:t>
            </a:r>
          </a:p>
        </p:txBody>
      </p:sp>
      <p:sp>
        <p:nvSpPr>
          <p:cNvPr id="11" name="Line 15"/>
          <p:cNvSpPr>
            <a:spLocks noChangeShapeType="1"/>
          </p:cNvSpPr>
          <p:nvPr/>
        </p:nvSpPr>
        <p:spPr bwMode="auto">
          <a:xfrm>
            <a:off x="1828800" y="2454424"/>
            <a:ext cx="30480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2" name="Line 19"/>
          <p:cNvSpPr>
            <a:spLocks noChangeShapeType="1"/>
          </p:cNvSpPr>
          <p:nvPr/>
        </p:nvSpPr>
        <p:spPr bwMode="auto">
          <a:xfrm>
            <a:off x="2819400" y="3368824"/>
            <a:ext cx="30480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3" name="Line 20"/>
          <p:cNvSpPr>
            <a:spLocks noChangeShapeType="1"/>
          </p:cNvSpPr>
          <p:nvPr/>
        </p:nvSpPr>
        <p:spPr bwMode="auto">
          <a:xfrm>
            <a:off x="3810000" y="4283224"/>
            <a:ext cx="38100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4" name="Line 21"/>
          <p:cNvSpPr>
            <a:spLocks noChangeShapeType="1"/>
          </p:cNvSpPr>
          <p:nvPr/>
        </p:nvSpPr>
        <p:spPr bwMode="auto">
          <a:xfrm flipH="1">
            <a:off x="7010400" y="2454424"/>
            <a:ext cx="304800" cy="3048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5" name="Line 22"/>
          <p:cNvSpPr>
            <a:spLocks noChangeShapeType="1"/>
          </p:cNvSpPr>
          <p:nvPr/>
        </p:nvSpPr>
        <p:spPr bwMode="auto">
          <a:xfrm flipH="1">
            <a:off x="5943600" y="3368824"/>
            <a:ext cx="381000" cy="3048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6" name="Line 23"/>
          <p:cNvSpPr>
            <a:spLocks noChangeShapeType="1"/>
          </p:cNvSpPr>
          <p:nvPr/>
        </p:nvSpPr>
        <p:spPr bwMode="auto">
          <a:xfrm flipH="1">
            <a:off x="4953000" y="4283224"/>
            <a:ext cx="304800" cy="3048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7" name="Line 24"/>
          <p:cNvSpPr>
            <a:spLocks noChangeShapeType="1"/>
          </p:cNvSpPr>
          <p:nvPr/>
        </p:nvSpPr>
        <p:spPr bwMode="auto">
          <a:xfrm>
            <a:off x="2286000" y="2149624"/>
            <a:ext cx="4572000" cy="0"/>
          </a:xfrm>
          <a:prstGeom prst="line">
            <a:avLst/>
          </a:prstGeom>
          <a:ln>
            <a:prstDash val="dash"/>
            <a:headEnd/>
            <a:tailEnd/>
          </a:ln>
        </p:spPr>
        <p:style>
          <a:lnRef idx="2">
            <a:schemeClr val="dk1"/>
          </a:lnRef>
          <a:fillRef idx="0">
            <a:schemeClr val="dk1"/>
          </a:fillRef>
          <a:effectRef idx="1">
            <a:schemeClr val="dk1"/>
          </a:effectRef>
          <a:fontRef idx="minor">
            <a:schemeClr val="tx1"/>
          </a:fontRef>
        </p:style>
        <p:txBody>
          <a:bodyPr/>
          <a:lstStyle/>
          <a:p>
            <a:endParaRPr lang="en-IN" b="1"/>
          </a:p>
        </p:txBody>
      </p:sp>
      <p:sp>
        <p:nvSpPr>
          <p:cNvPr id="18" name="Line 25"/>
          <p:cNvSpPr>
            <a:spLocks noChangeShapeType="1"/>
          </p:cNvSpPr>
          <p:nvPr/>
        </p:nvSpPr>
        <p:spPr bwMode="auto">
          <a:xfrm>
            <a:off x="3200400" y="3064024"/>
            <a:ext cx="2743200" cy="0"/>
          </a:xfrm>
          <a:prstGeom prst="line">
            <a:avLst/>
          </a:prstGeom>
          <a:ln>
            <a:prstDash val="dash"/>
            <a:headEnd/>
            <a:tailEnd/>
          </a:ln>
        </p:spPr>
        <p:style>
          <a:lnRef idx="2">
            <a:schemeClr val="dk1"/>
          </a:lnRef>
          <a:fillRef idx="0">
            <a:schemeClr val="dk1"/>
          </a:fillRef>
          <a:effectRef idx="1">
            <a:schemeClr val="dk1"/>
          </a:effectRef>
          <a:fontRef idx="minor">
            <a:schemeClr val="tx1"/>
          </a:fontRef>
        </p:style>
        <p:txBody>
          <a:bodyPr/>
          <a:lstStyle/>
          <a:p>
            <a:endParaRPr lang="en-IN" b="1"/>
          </a:p>
        </p:txBody>
      </p:sp>
      <p:sp>
        <p:nvSpPr>
          <p:cNvPr id="19" name="Line 26"/>
          <p:cNvSpPr>
            <a:spLocks noChangeShapeType="1"/>
          </p:cNvSpPr>
          <p:nvPr/>
        </p:nvSpPr>
        <p:spPr bwMode="auto">
          <a:xfrm>
            <a:off x="4114800" y="3978424"/>
            <a:ext cx="914400" cy="0"/>
          </a:xfrm>
          <a:prstGeom prst="line">
            <a:avLst/>
          </a:prstGeom>
          <a:ln>
            <a:prstDash val="dash"/>
            <a:headEnd/>
            <a:tailEnd/>
          </a:ln>
        </p:spPr>
        <p:style>
          <a:lnRef idx="2">
            <a:schemeClr val="dk1"/>
          </a:lnRef>
          <a:fillRef idx="0">
            <a:schemeClr val="dk1"/>
          </a:fillRef>
          <a:effectRef idx="1">
            <a:schemeClr val="dk1"/>
          </a:effectRef>
          <a:fontRef idx="minor">
            <a:schemeClr val="tx1"/>
          </a:fontRef>
        </p:style>
        <p:txBody>
          <a:bodyPr/>
          <a:lstStyle/>
          <a:p>
            <a:endParaRPr lang="en-IN" b="1"/>
          </a:p>
        </p:txBody>
      </p:sp>
    </p:spTree>
    <p:extLst>
      <p:ext uri="{BB962C8B-B14F-4D97-AF65-F5344CB8AC3E}">
        <p14:creationId xmlns:p14="http://schemas.microsoft.com/office/powerpoint/2010/main" val="8005652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0"/>
          </p:nvPr>
        </p:nvSpPr>
        <p:spPr/>
        <p:txBody>
          <a:bodyPr/>
          <a:lstStyle/>
          <a:p>
            <a:r>
              <a:rPr lang="en-IN" dirty="0" smtClean="0"/>
              <a:t>Iterative</a:t>
            </a:r>
            <a:endParaRPr lang="en-IN" dirty="0"/>
          </a:p>
        </p:txBody>
      </p:sp>
      <p:sp>
        <p:nvSpPr>
          <p:cNvPr id="5" name="TextBox 4"/>
          <p:cNvSpPr txBox="1"/>
          <p:nvPr/>
        </p:nvSpPr>
        <p:spPr>
          <a:xfrm>
            <a:off x="6948264" y="5445224"/>
            <a:ext cx="1680460" cy="830997"/>
          </a:xfrm>
          <a:prstGeom prst="rect">
            <a:avLst/>
          </a:prstGeom>
          <a:noFill/>
        </p:spPr>
        <p:txBody>
          <a:bodyPr wrap="none" rtlCol="0">
            <a:spAutoFit/>
          </a:bodyPr>
          <a:lstStyle/>
          <a:p>
            <a:pPr marL="342900" indent="-342900">
              <a:buFont typeface="Arial" panose="020B0604020202020204" pitchFamily="34" charset="0"/>
              <a:buChar char="•"/>
            </a:pPr>
            <a:r>
              <a:rPr lang="en-IN" sz="2400" dirty="0" smtClean="0"/>
              <a:t>A View</a:t>
            </a:r>
          </a:p>
          <a:p>
            <a:pPr marL="342900" indent="-342900">
              <a:buFont typeface="Arial" panose="020B0604020202020204" pitchFamily="34" charset="0"/>
              <a:buChar char="•"/>
            </a:pPr>
            <a:r>
              <a:rPr lang="en-IN" sz="2400" dirty="0" smtClean="0"/>
              <a:t>A Debate</a:t>
            </a:r>
            <a:endParaRPr lang="en-IN" sz="2400" dirty="0"/>
          </a:p>
        </p:txBody>
      </p:sp>
    </p:spTree>
    <p:extLst>
      <p:ext uri="{BB962C8B-B14F-4D97-AF65-F5344CB8AC3E}">
        <p14:creationId xmlns:p14="http://schemas.microsoft.com/office/powerpoint/2010/main" val="2644766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13.0 Perspectives &amp; Focus</a:t>
            </a:r>
            <a:endParaRPr lang="en-IN" dirty="0"/>
          </a:p>
        </p:txBody>
      </p:sp>
    </p:spTree>
    <p:extLst>
      <p:ext uri="{BB962C8B-B14F-4D97-AF65-F5344CB8AC3E}">
        <p14:creationId xmlns:p14="http://schemas.microsoft.com/office/powerpoint/2010/main" val="31347158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Scrum</a:t>
            </a:r>
            <a:endParaRPr lang="en-IN" dirty="0"/>
          </a:p>
        </p:txBody>
      </p:sp>
      <p:pic>
        <p:nvPicPr>
          <p:cNvPr id="7170" name="Picture 2" descr="File:Scrum process.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84784"/>
            <a:ext cx="762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51520" y="6084004"/>
            <a:ext cx="5904656" cy="369332"/>
          </a:xfrm>
          <a:prstGeom prst="rect">
            <a:avLst/>
          </a:prstGeom>
          <a:noFill/>
        </p:spPr>
        <p:txBody>
          <a:bodyPr wrap="square" rtlCol="0">
            <a:spAutoFit/>
          </a:bodyPr>
          <a:lstStyle/>
          <a:p>
            <a:r>
              <a:rPr lang="en-IN" dirty="0"/>
              <a:t>R</a:t>
            </a:r>
            <a:r>
              <a:rPr lang="en-IN" dirty="0" smtClean="0"/>
              <a:t>eference: </a:t>
            </a:r>
            <a:r>
              <a:rPr lang="en-IN" dirty="0"/>
              <a:t>SCRUM Development </a:t>
            </a:r>
            <a:r>
              <a:rPr lang="en-IN" dirty="0" smtClean="0"/>
              <a:t>Process  by Ken </a:t>
            </a:r>
            <a:r>
              <a:rPr lang="en-IN" dirty="0" err="1" smtClean="0"/>
              <a:t>Scheweber</a:t>
            </a:r>
            <a:endParaRPr lang="en-IN" dirty="0"/>
          </a:p>
        </p:txBody>
      </p:sp>
    </p:spTree>
    <p:extLst>
      <p:ext uri="{BB962C8B-B14F-4D97-AF65-F5344CB8AC3E}">
        <p14:creationId xmlns:p14="http://schemas.microsoft.com/office/powerpoint/2010/main" val="33885879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0956226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13.4 : </a:t>
            </a:r>
            <a:r>
              <a:rPr lang="en-IN" dirty="0"/>
              <a:t>Example and Case</a:t>
            </a:r>
          </a:p>
          <a:p>
            <a:endParaRPr lang="en-IN" dirty="0"/>
          </a:p>
        </p:txBody>
      </p:sp>
    </p:spTree>
    <p:extLst>
      <p:ext uri="{BB962C8B-B14F-4D97-AF65-F5344CB8AC3E}">
        <p14:creationId xmlns:p14="http://schemas.microsoft.com/office/powerpoint/2010/main" val="31411481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buChar char="•"/>
            </a:pPr>
            <a:r>
              <a:rPr lang="en-US" dirty="0"/>
              <a:t>The device controls for opening and closing the door are different for the various product lines. They may include controls from within a home information system. The product architecture for a specific set of controls should be directly derivable from the product line architecture</a:t>
            </a:r>
          </a:p>
          <a:p>
            <a:pPr>
              <a:buChar char="•"/>
            </a:pPr>
            <a:r>
              <a:rPr lang="en-US" dirty="0"/>
              <a:t>The processor used in different processes will differ. The product architecture for each specific processor should be directly derivable from the product line architecture</a:t>
            </a:r>
          </a:p>
          <a:p>
            <a:pPr>
              <a:buChar char="•"/>
            </a:pPr>
            <a:r>
              <a:rPr lang="en-US" dirty="0"/>
              <a:t>If an obstacle (person or object) is detected by the garage door during descent, it must halt (alternately re-open) within 0.1 second</a:t>
            </a:r>
          </a:p>
          <a:p>
            <a:pPr>
              <a:buChar char="•"/>
            </a:pPr>
            <a:r>
              <a:rPr lang="en-US" dirty="0"/>
              <a:t>The garage door opener should be accessible for diagnosis and administration from within the home information system using product specific diagnosis protocol. It should be possible to directly product an architecture that reflects this protocol</a:t>
            </a:r>
            <a:endParaRPr lang="en-IN" dirty="0"/>
          </a:p>
          <a:p>
            <a:endParaRPr lang="en-IN" dirty="0"/>
          </a:p>
        </p:txBody>
      </p:sp>
      <p:sp>
        <p:nvSpPr>
          <p:cNvPr id="3" name="Content Placeholder 2"/>
          <p:cNvSpPr>
            <a:spLocks noGrp="1"/>
          </p:cNvSpPr>
          <p:nvPr>
            <p:ph sz="quarter" idx="10"/>
          </p:nvPr>
        </p:nvSpPr>
        <p:spPr/>
        <p:txBody>
          <a:bodyPr/>
          <a:lstStyle/>
          <a:p>
            <a:r>
              <a:rPr lang="en-US" dirty="0"/>
              <a:t>Garage Door</a:t>
            </a:r>
            <a:endParaRPr lang="en-IN" dirty="0"/>
          </a:p>
        </p:txBody>
      </p:sp>
    </p:spTree>
    <p:extLst>
      <p:ext uri="{BB962C8B-B14F-4D97-AF65-F5344CB8AC3E}">
        <p14:creationId xmlns:p14="http://schemas.microsoft.com/office/powerpoint/2010/main" val="29595483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Lighting control system for a apartment complex</a:t>
            </a:r>
          </a:p>
          <a:p>
            <a:pPr>
              <a:buFont typeface="Arial" panose="020B0604020202020204" pitchFamily="34" charset="0"/>
              <a:buChar char="•"/>
            </a:pPr>
            <a:r>
              <a:rPr lang="en-US" dirty="0"/>
              <a:t>Emergency lights are UPS powered</a:t>
            </a:r>
          </a:p>
          <a:p>
            <a:pPr>
              <a:buFont typeface="Arial" panose="020B0604020202020204" pitchFamily="34" charset="0"/>
              <a:buChar char="•"/>
            </a:pPr>
            <a:r>
              <a:rPr lang="en-US" dirty="0"/>
              <a:t>Corridor lights are timed and based on ambient light</a:t>
            </a:r>
          </a:p>
          <a:p>
            <a:pPr>
              <a:buFont typeface="Arial" panose="020B0604020202020204" pitchFamily="34" charset="0"/>
              <a:buChar char="•"/>
            </a:pPr>
            <a:r>
              <a:rPr lang="en-US" dirty="0"/>
              <a:t>Garden and Architectural lights are timed</a:t>
            </a:r>
          </a:p>
          <a:p>
            <a:endParaRPr lang="en-IN" dirty="0"/>
          </a:p>
        </p:txBody>
      </p:sp>
      <p:sp>
        <p:nvSpPr>
          <p:cNvPr id="3" name="Content Placeholder 2"/>
          <p:cNvSpPr>
            <a:spLocks noGrp="1"/>
          </p:cNvSpPr>
          <p:nvPr>
            <p:ph sz="quarter" idx="10"/>
          </p:nvPr>
        </p:nvSpPr>
        <p:spPr/>
        <p:txBody>
          <a:bodyPr/>
          <a:lstStyle/>
          <a:p>
            <a:r>
              <a:rPr lang="en-US" dirty="0"/>
              <a:t>Building Lighting Control System</a:t>
            </a:r>
            <a:endParaRPr lang="en-IN" dirty="0"/>
          </a:p>
        </p:txBody>
      </p:sp>
    </p:spTree>
    <p:extLst>
      <p:ext uri="{BB962C8B-B14F-4D97-AF65-F5344CB8AC3E}">
        <p14:creationId xmlns:p14="http://schemas.microsoft.com/office/powerpoint/2010/main" val="20906170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Content Placeholder 2"/>
          <p:cNvSpPr>
            <a:spLocks noGrp="1"/>
          </p:cNvSpPr>
          <p:nvPr>
            <p:ph sz="quarter" idx="10"/>
          </p:nvPr>
        </p:nvSpPr>
        <p:spPr/>
        <p:txBody>
          <a:bodyPr/>
          <a:lstStyle/>
          <a:p>
            <a:r>
              <a:rPr lang="en-IN" dirty="0" smtClean="0"/>
              <a:t>Garage Door</a:t>
            </a:r>
            <a:endParaRPr lang="en-IN" dirty="0"/>
          </a:p>
        </p:txBody>
      </p:sp>
      <p:sp>
        <p:nvSpPr>
          <p:cNvPr id="4" name="Rectangle 3"/>
          <p:cNvSpPr/>
          <p:nvPr/>
        </p:nvSpPr>
        <p:spPr>
          <a:xfrm>
            <a:off x="3786182" y="1643050"/>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t>User Interface</a:t>
            </a:r>
            <a:endParaRPr lang="en-IN" dirty="0"/>
          </a:p>
        </p:txBody>
      </p:sp>
      <p:sp>
        <p:nvSpPr>
          <p:cNvPr id="5" name="Rectangle 4"/>
          <p:cNvSpPr/>
          <p:nvPr/>
        </p:nvSpPr>
        <p:spPr>
          <a:xfrm>
            <a:off x="3786182" y="2857496"/>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t>Raising/Lowering Door</a:t>
            </a:r>
            <a:endParaRPr lang="en-IN" sz="1400" dirty="0"/>
          </a:p>
        </p:txBody>
      </p:sp>
      <p:sp>
        <p:nvSpPr>
          <p:cNvPr id="6" name="Rectangle 5"/>
          <p:cNvSpPr/>
          <p:nvPr/>
        </p:nvSpPr>
        <p:spPr>
          <a:xfrm>
            <a:off x="4214810" y="4357694"/>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t>Sensor/Actuator Virtual Machine</a:t>
            </a:r>
            <a:endParaRPr lang="en-IN" sz="1400" dirty="0"/>
          </a:p>
        </p:txBody>
      </p:sp>
      <p:sp>
        <p:nvSpPr>
          <p:cNvPr id="7" name="Rectangle 6"/>
          <p:cNvSpPr/>
          <p:nvPr/>
        </p:nvSpPr>
        <p:spPr>
          <a:xfrm>
            <a:off x="5857884" y="2857496"/>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t>Obstacle detection</a:t>
            </a:r>
            <a:endParaRPr lang="en-IN" sz="1400" dirty="0"/>
          </a:p>
        </p:txBody>
      </p:sp>
      <p:sp>
        <p:nvSpPr>
          <p:cNvPr id="8" name="Rectangle 7"/>
          <p:cNvSpPr/>
          <p:nvPr/>
        </p:nvSpPr>
        <p:spPr>
          <a:xfrm>
            <a:off x="6215074" y="4357694"/>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600" dirty="0"/>
              <a:t>Scheduler That guarantees deadlines</a:t>
            </a:r>
            <a:endParaRPr lang="en-IN" sz="1600" dirty="0"/>
          </a:p>
        </p:txBody>
      </p:sp>
      <p:cxnSp>
        <p:nvCxnSpPr>
          <p:cNvPr id="9" name="Straight Arrow Connector 8"/>
          <p:cNvCxnSpPr/>
          <p:nvPr/>
        </p:nvCxnSpPr>
        <p:spPr>
          <a:xfrm rot="5400000" flipH="1" flipV="1">
            <a:off x="4357688" y="2678113"/>
            <a:ext cx="357187"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rot="5400000" flipH="1" flipV="1">
            <a:off x="4322763" y="3892550"/>
            <a:ext cx="357188"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rot="5400000" flipH="1" flipV="1">
            <a:off x="6251575" y="4035425"/>
            <a:ext cx="642938"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rot="10800000">
            <a:off x="5286375" y="3286125"/>
            <a:ext cx="571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1714480" y="2857496"/>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t>Diagnosis</a:t>
            </a:r>
            <a:endParaRPr lang="en-IN" dirty="0"/>
          </a:p>
        </p:txBody>
      </p:sp>
      <p:sp>
        <p:nvSpPr>
          <p:cNvPr id="14" name="Rectangle 13"/>
          <p:cNvSpPr/>
          <p:nvPr/>
        </p:nvSpPr>
        <p:spPr>
          <a:xfrm>
            <a:off x="1714480" y="4357694"/>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t>Communication Virtual Machine</a:t>
            </a:r>
            <a:endParaRPr lang="en-IN" sz="1400" dirty="0"/>
          </a:p>
        </p:txBody>
      </p:sp>
      <p:cxnSp>
        <p:nvCxnSpPr>
          <p:cNvPr id="15" name="Straight Arrow Connector 14"/>
          <p:cNvCxnSpPr/>
          <p:nvPr/>
        </p:nvCxnSpPr>
        <p:spPr>
          <a:xfrm rot="5400000" flipH="1" flipV="1">
            <a:off x="2536825" y="3892550"/>
            <a:ext cx="357188"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rot="5400000" flipH="1" flipV="1">
            <a:off x="2285207" y="4215606"/>
            <a:ext cx="285750" cy="1587"/>
          </a:xfrm>
          <a:prstGeom prst="straightConnector1">
            <a:avLst/>
          </a:prstGeom>
          <a:ln>
            <a:tailEnd type="non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rot="10800000">
            <a:off x="2428875" y="4071938"/>
            <a:ext cx="2143125" cy="1587"/>
          </a:xfrm>
          <a:prstGeom prst="straightConnector1">
            <a:avLst/>
          </a:prstGeom>
          <a:ln>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rot="5400000" flipH="1" flipV="1">
            <a:off x="4429919" y="4214019"/>
            <a:ext cx="285750" cy="1588"/>
          </a:xfrm>
          <a:prstGeom prst="straightConnector1">
            <a:avLst/>
          </a:prstGeom>
          <a:ln>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5500688" y="3500438"/>
            <a:ext cx="358775"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rot="5400000" flipH="1" flipV="1">
            <a:off x="5072857" y="3928269"/>
            <a:ext cx="857250" cy="1587"/>
          </a:xfrm>
          <a:prstGeom prst="straightConnector1">
            <a:avLst/>
          </a:prstGeom>
          <a:ln>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193681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Content Placeholder 2"/>
          <p:cNvSpPr>
            <a:spLocks noGrp="1"/>
          </p:cNvSpPr>
          <p:nvPr>
            <p:ph sz="quarter" idx="10"/>
          </p:nvPr>
        </p:nvSpPr>
        <p:spPr/>
        <p:txBody>
          <a:bodyPr/>
          <a:lstStyle/>
          <a:p>
            <a:r>
              <a:rPr lang="en-IN" dirty="0" smtClean="0"/>
              <a:t>Building Lighting System</a:t>
            </a:r>
            <a:endParaRPr lang="en-IN" dirty="0"/>
          </a:p>
        </p:txBody>
      </p:sp>
      <p:cxnSp>
        <p:nvCxnSpPr>
          <p:cNvPr id="4" name="Straight Arrow Connector 3"/>
          <p:cNvCxnSpPr/>
          <p:nvPr/>
        </p:nvCxnSpPr>
        <p:spPr>
          <a:xfrm rot="5400000" flipH="1" flipV="1">
            <a:off x="6062699" y="3197777"/>
            <a:ext cx="1500198" cy="28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26518" y="2019050"/>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User Interface</a:t>
            </a:r>
            <a:endParaRPr lang="en-IN" sz="1400" dirty="0">
              <a:solidFill>
                <a:schemeClr val="tx1"/>
              </a:solidFill>
            </a:endParaRPr>
          </a:p>
        </p:txBody>
      </p:sp>
      <p:sp>
        <p:nvSpPr>
          <p:cNvPr id="6" name="Rectangle 5"/>
          <p:cNvSpPr/>
          <p:nvPr/>
        </p:nvSpPr>
        <p:spPr>
          <a:xfrm>
            <a:off x="827584" y="2947744"/>
            <a:ext cx="1270306"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Inputs</a:t>
            </a:r>
            <a:endParaRPr lang="en-IN" sz="1400" dirty="0">
              <a:solidFill>
                <a:schemeClr val="tx1"/>
              </a:solidFill>
            </a:endParaRPr>
          </a:p>
        </p:txBody>
      </p:sp>
      <p:sp>
        <p:nvSpPr>
          <p:cNvPr id="7" name="Rectangle 6"/>
          <p:cNvSpPr/>
          <p:nvPr/>
        </p:nvSpPr>
        <p:spPr>
          <a:xfrm>
            <a:off x="6741360" y="1947612"/>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UI</a:t>
            </a:r>
            <a:endParaRPr lang="en-IN" sz="1400" dirty="0">
              <a:solidFill>
                <a:schemeClr val="tx1"/>
              </a:solidFill>
            </a:endParaRPr>
          </a:p>
        </p:txBody>
      </p:sp>
      <p:sp>
        <p:nvSpPr>
          <p:cNvPr id="8" name="Rectangle 7"/>
          <p:cNvSpPr/>
          <p:nvPr/>
        </p:nvSpPr>
        <p:spPr>
          <a:xfrm>
            <a:off x="5169724" y="5162322"/>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Input 2</a:t>
            </a:r>
            <a:endParaRPr lang="en-IN" sz="1400" dirty="0">
              <a:solidFill>
                <a:schemeClr val="tx1"/>
              </a:solidFill>
            </a:endParaRPr>
          </a:p>
        </p:txBody>
      </p:sp>
      <p:sp>
        <p:nvSpPr>
          <p:cNvPr id="9" name="Rectangle 8"/>
          <p:cNvSpPr/>
          <p:nvPr/>
        </p:nvSpPr>
        <p:spPr>
          <a:xfrm>
            <a:off x="827584" y="3805000"/>
            <a:ext cx="1270306"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Configuration</a:t>
            </a:r>
          </a:p>
        </p:txBody>
      </p:sp>
      <p:sp>
        <p:nvSpPr>
          <p:cNvPr id="10" name="Rectangle 9"/>
          <p:cNvSpPr/>
          <p:nvPr/>
        </p:nvSpPr>
        <p:spPr>
          <a:xfrm>
            <a:off x="2383642" y="2947744"/>
            <a:ext cx="1143008" cy="19288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Main Control Logic</a:t>
            </a:r>
          </a:p>
        </p:txBody>
      </p:sp>
      <p:sp>
        <p:nvSpPr>
          <p:cNvPr id="11" name="Rectangle 10"/>
          <p:cNvSpPr/>
          <p:nvPr/>
        </p:nvSpPr>
        <p:spPr>
          <a:xfrm>
            <a:off x="3812402" y="2947744"/>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Communication (Peer 1)</a:t>
            </a:r>
          </a:p>
        </p:txBody>
      </p:sp>
      <p:sp>
        <p:nvSpPr>
          <p:cNvPr id="12" name="Rectangle 11"/>
          <p:cNvSpPr/>
          <p:nvPr/>
        </p:nvSpPr>
        <p:spPr>
          <a:xfrm>
            <a:off x="5312600" y="2947744"/>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Communication (Peer 2)</a:t>
            </a:r>
          </a:p>
        </p:txBody>
      </p:sp>
      <p:sp>
        <p:nvSpPr>
          <p:cNvPr id="13" name="Rectangle 12"/>
          <p:cNvSpPr/>
          <p:nvPr/>
        </p:nvSpPr>
        <p:spPr>
          <a:xfrm>
            <a:off x="6241294" y="4090752"/>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VM for various inputs</a:t>
            </a:r>
            <a:endParaRPr lang="en-IN" sz="1400" dirty="0">
              <a:solidFill>
                <a:schemeClr val="tx1"/>
              </a:solidFill>
            </a:endParaRPr>
          </a:p>
        </p:txBody>
      </p:sp>
      <p:sp>
        <p:nvSpPr>
          <p:cNvPr id="14" name="Rectangle 13"/>
          <p:cNvSpPr/>
          <p:nvPr/>
        </p:nvSpPr>
        <p:spPr>
          <a:xfrm>
            <a:off x="6598484" y="5162322"/>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Input 3</a:t>
            </a:r>
            <a:endParaRPr lang="en-IN" sz="1400" dirty="0">
              <a:solidFill>
                <a:schemeClr val="tx1"/>
              </a:solidFill>
            </a:endParaRPr>
          </a:p>
        </p:txBody>
      </p:sp>
      <p:cxnSp>
        <p:nvCxnSpPr>
          <p:cNvPr id="15" name="Straight Arrow Connector 14"/>
          <p:cNvCxnSpPr>
            <a:stCxn id="8" idx="0"/>
          </p:cNvCxnSpPr>
          <p:nvPr/>
        </p:nvCxnSpPr>
        <p:spPr>
          <a:xfrm rot="5400000" flipH="1" flipV="1">
            <a:off x="5884104" y="4590818"/>
            <a:ext cx="428628" cy="71438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4" idx="0"/>
            <a:endCxn id="13" idx="2"/>
          </p:cNvCxnSpPr>
          <p:nvPr/>
        </p:nvCxnSpPr>
        <p:spPr>
          <a:xfrm rot="16200000" flipV="1">
            <a:off x="6777079" y="4769413"/>
            <a:ext cx="428628" cy="3571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3"/>
            <a:endCxn id="12" idx="1"/>
          </p:cNvCxnSpPr>
          <p:nvPr/>
        </p:nvCxnSpPr>
        <p:spPr>
          <a:xfrm>
            <a:off x="4955410" y="3269215"/>
            <a:ext cx="35719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3"/>
            <a:endCxn id="19" idx="1"/>
          </p:cNvCxnSpPr>
          <p:nvPr/>
        </p:nvCxnSpPr>
        <p:spPr>
          <a:xfrm flipV="1">
            <a:off x="6455608" y="3260928"/>
            <a:ext cx="285752" cy="828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741360" y="2903738"/>
            <a:ext cx="1143008" cy="7143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Command Receiver and Processor</a:t>
            </a:r>
            <a:endParaRPr lang="en-IN" sz="1400" dirty="0">
              <a:solidFill>
                <a:schemeClr val="tx1"/>
              </a:solidFill>
            </a:endParaRPr>
          </a:p>
        </p:txBody>
      </p:sp>
      <p:cxnSp>
        <p:nvCxnSpPr>
          <p:cNvPr id="20" name="Straight Arrow Connector 19"/>
          <p:cNvCxnSpPr/>
          <p:nvPr/>
        </p:nvCxnSpPr>
        <p:spPr>
          <a:xfrm>
            <a:off x="2097890" y="3304934"/>
            <a:ext cx="285752"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126008" y="4090752"/>
            <a:ext cx="285752"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0"/>
            <a:endCxn id="5" idx="2"/>
          </p:cNvCxnSpPr>
          <p:nvPr/>
        </p:nvCxnSpPr>
        <p:spPr>
          <a:xfrm rot="5400000" flipH="1" flipV="1">
            <a:off x="2883708" y="2733430"/>
            <a:ext cx="285752" cy="1428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26650" y="3304934"/>
            <a:ext cx="285752"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312600" y="1947612"/>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Local Input</a:t>
            </a:r>
            <a:endParaRPr lang="en-IN" sz="1400" dirty="0">
              <a:solidFill>
                <a:schemeClr val="tx1"/>
              </a:solidFill>
            </a:endParaRPr>
          </a:p>
        </p:txBody>
      </p:sp>
      <p:cxnSp>
        <p:nvCxnSpPr>
          <p:cNvPr id="25" name="Straight Arrow Connector 24"/>
          <p:cNvCxnSpPr/>
          <p:nvPr/>
        </p:nvCxnSpPr>
        <p:spPr>
          <a:xfrm>
            <a:off x="5812666" y="2590554"/>
            <a:ext cx="928694" cy="42862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883840" y="5162322"/>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Input 1</a:t>
            </a:r>
            <a:endParaRPr lang="en-IN" sz="1400" dirty="0">
              <a:solidFill>
                <a:schemeClr val="tx1"/>
              </a:solidFill>
            </a:endParaRPr>
          </a:p>
        </p:txBody>
      </p:sp>
      <p:cxnSp>
        <p:nvCxnSpPr>
          <p:cNvPr id="27" name="Straight Arrow Connector 26"/>
          <p:cNvCxnSpPr>
            <a:endCxn id="13" idx="1"/>
          </p:cNvCxnSpPr>
          <p:nvPr/>
        </p:nvCxnSpPr>
        <p:spPr>
          <a:xfrm flipV="1">
            <a:off x="4383906" y="4412223"/>
            <a:ext cx="1857388" cy="7500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0"/>
            <a:endCxn id="19" idx="2"/>
          </p:cNvCxnSpPr>
          <p:nvPr/>
        </p:nvCxnSpPr>
        <p:spPr>
          <a:xfrm rot="5400000" flipH="1" flipV="1">
            <a:off x="6826514" y="3604402"/>
            <a:ext cx="472634" cy="50006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8990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3583162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3200" dirty="0" smtClean="0"/>
              <a:t>Software Development Life Cycles</a:t>
            </a:r>
          </a:p>
          <a:p>
            <a:pPr>
              <a:buFont typeface="Arial" panose="020B0604020202020204" pitchFamily="34" charset="0"/>
              <a:buChar char="•"/>
            </a:pPr>
            <a:r>
              <a:rPr lang="en-IN" sz="3200" dirty="0" smtClean="0"/>
              <a:t>Model Based Testing</a:t>
            </a:r>
          </a:p>
          <a:p>
            <a:pPr>
              <a:buFont typeface="Arial" panose="020B0604020202020204" pitchFamily="34" charset="0"/>
              <a:buChar char="•"/>
            </a:pPr>
            <a:r>
              <a:rPr lang="en-IN" sz="3200" dirty="0" smtClean="0"/>
              <a:t>Testing at all levels</a:t>
            </a:r>
            <a:endParaRPr lang="en-IN" sz="3200" dirty="0"/>
          </a:p>
        </p:txBody>
      </p:sp>
      <p:sp>
        <p:nvSpPr>
          <p:cNvPr id="3" name="Content Placeholder 2"/>
          <p:cNvSpPr>
            <a:spLocks noGrp="1"/>
          </p:cNvSpPr>
          <p:nvPr>
            <p:ph sz="quarter" idx="10"/>
          </p:nvPr>
        </p:nvSpPr>
        <p:spPr/>
        <p:txBody>
          <a:bodyPr/>
          <a:lstStyle/>
          <a:p>
            <a:r>
              <a:rPr lang="en-IN" dirty="0" smtClean="0"/>
              <a:t>Life-Cycle &amp; Model View</a:t>
            </a:r>
            <a:endParaRPr lang="en-IN" dirty="0"/>
          </a:p>
        </p:txBody>
      </p:sp>
      <p:pic>
        <p:nvPicPr>
          <p:cNvPr id="4" name="Picture 3"/>
          <p:cNvPicPr>
            <a:picLocks noChangeAspect="1"/>
          </p:cNvPicPr>
          <p:nvPr/>
        </p:nvPicPr>
        <p:blipFill>
          <a:blip r:embed="rId2"/>
          <a:stretch>
            <a:fillRect/>
          </a:stretch>
        </p:blipFill>
        <p:spPr>
          <a:xfrm>
            <a:off x="4648956" y="3313062"/>
            <a:ext cx="3960887" cy="27067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82836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Font typeface="Arial" panose="020B0604020202020204" pitchFamily="34" charset="0"/>
              <a:buChar char="•"/>
            </a:pPr>
            <a:r>
              <a:rPr lang="en-IN" dirty="0"/>
              <a:t>Levels of Testing</a:t>
            </a:r>
          </a:p>
          <a:p>
            <a:pPr lvl="2"/>
            <a:r>
              <a:rPr lang="en-IN" dirty="0"/>
              <a:t>Targets</a:t>
            </a:r>
          </a:p>
          <a:p>
            <a:pPr lvl="3"/>
            <a:r>
              <a:rPr lang="en-IN" dirty="0"/>
              <a:t>Unit</a:t>
            </a:r>
          </a:p>
          <a:p>
            <a:pPr lvl="3"/>
            <a:r>
              <a:rPr lang="en-IN" dirty="0"/>
              <a:t>Integration</a:t>
            </a:r>
          </a:p>
          <a:p>
            <a:pPr lvl="3"/>
            <a:r>
              <a:rPr lang="en-IN" dirty="0"/>
              <a:t>System</a:t>
            </a:r>
          </a:p>
          <a:p>
            <a:pPr lvl="2"/>
            <a:r>
              <a:rPr lang="en-IN" dirty="0"/>
              <a:t>Objectives</a:t>
            </a:r>
          </a:p>
          <a:p>
            <a:pPr lvl="3"/>
            <a:r>
              <a:rPr lang="en-IN" dirty="0"/>
              <a:t>Acceptance</a:t>
            </a:r>
          </a:p>
          <a:p>
            <a:pPr lvl="3"/>
            <a:r>
              <a:rPr lang="en-IN" dirty="0"/>
              <a:t>Installation</a:t>
            </a:r>
          </a:p>
          <a:p>
            <a:pPr lvl="3"/>
            <a:r>
              <a:rPr lang="en-IN" dirty="0"/>
              <a:t>Conformance</a:t>
            </a:r>
          </a:p>
          <a:p>
            <a:pPr lvl="3"/>
            <a:r>
              <a:rPr lang="en-IN" dirty="0"/>
              <a:t>Functional</a:t>
            </a:r>
          </a:p>
          <a:p>
            <a:pPr lvl="3"/>
            <a:r>
              <a:rPr lang="en-IN" dirty="0"/>
              <a:t>Correctness</a:t>
            </a:r>
          </a:p>
          <a:p>
            <a:pPr lvl="3"/>
            <a:r>
              <a:rPr lang="en-IN" dirty="0"/>
              <a:t>Regression</a:t>
            </a:r>
          </a:p>
          <a:p>
            <a:pPr lvl="3"/>
            <a:r>
              <a:rPr lang="en-IN" dirty="0"/>
              <a:t>Performance</a:t>
            </a:r>
          </a:p>
          <a:p>
            <a:pPr lvl="3"/>
            <a:r>
              <a:rPr lang="en-IN" dirty="0"/>
              <a:t>Stress</a:t>
            </a:r>
          </a:p>
          <a:p>
            <a:pPr lvl="3"/>
            <a:r>
              <a:rPr lang="en-IN" dirty="0"/>
              <a:t>…</a:t>
            </a:r>
          </a:p>
          <a:p>
            <a:endParaRPr lang="en-IN" dirty="0"/>
          </a:p>
        </p:txBody>
      </p:sp>
      <p:sp>
        <p:nvSpPr>
          <p:cNvPr id="3" name="Content Placeholder 2"/>
          <p:cNvSpPr>
            <a:spLocks noGrp="1"/>
          </p:cNvSpPr>
          <p:nvPr>
            <p:ph sz="quarter" idx="10"/>
          </p:nvPr>
        </p:nvSpPr>
        <p:spPr/>
        <p:txBody>
          <a:bodyPr/>
          <a:lstStyle/>
          <a:p>
            <a:r>
              <a:rPr lang="en-IN" dirty="0" smtClean="0"/>
              <a:t>Review &amp; Remember</a:t>
            </a:r>
            <a:endParaRPr lang="en-IN" dirty="0"/>
          </a:p>
        </p:txBody>
      </p:sp>
      <p:sp>
        <p:nvSpPr>
          <p:cNvPr id="4" name="TextBox 3"/>
          <p:cNvSpPr txBox="1"/>
          <p:nvPr/>
        </p:nvSpPr>
        <p:spPr>
          <a:xfrm>
            <a:off x="6876256" y="5877272"/>
            <a:ext cx="1945020" cy="369332"/>
          </a:xfrm>
          <a:prstGeom prst="rect">
            <a:avLst/>
          </a:prstGeom>
          <a:noFill/>
        </p:spPr>
        <p:txBody>
          <a:bodyPr wrap="none" rtlCol="0">
            <a:spAutoFit/>
          </a:bodyPr>
          <a:lstStyle/>
          <a:p>
            <a:r>
              <a:rPr lang="en-IN" dirty="0" smtClean="0"/>
              <a:t>Ref: SWEBOK 2004</a:t>
            </a:r>
            <a:endParaRPr lang="en-IN" dirty="0"/>
          </a:p>
        </p:txBody>
      </p:sp>
      <p:pic>
        <p:nvPicPr>
          <p:cNvPr id="5" name="Picture 2" descr="http://upload.wikimedia.org/wikipedia/commons/b/b1/ATM_750x13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7185" y="993212"/>
            <a:ext cx="1440160" cy="25154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raalicefoods.com/galleryimages/141258861255005Tea_Coffee_Vending_Machi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9945" y="3466665"/>
            <a:ext cx="2057400" cy="29813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image.made-in-china.com/2f0j00jMTaRthPJFqc/Washing-Machine-Dryer.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490" t="10821" r="14674" b="9770"/>
          <a:stretch/>
        </p:blipFill>
        <p:spPr bwMode="auto">
          <a:xfrm>
            <a:off x="4067944" y="3547198"/>
            <a:ext cx="2181000" cy="25969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user.files.wordpress.com/2012/04/rebtel-app-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87689" y="1477098"/>
            <a:ext cx="1247775" cy="18716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http://www.georgedillon.com/freeware/screencaps/thunderbird.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28229" y="1420436"/>
            <a:ext cx="2185988" cy="187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008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a:t>Test Techniques (Our course, Our Focus)</a:t>
            </a:r>
          </a:p>
          <a:p>
            <a:pPr lvl="2"/>
            <a:r>
              <a:rPr lang="en-IN" dirty="0"/>
              <a:t>Specification-based</a:t>
            </a:r>
          </a:p>
          <a:p>
            <a:pPr lvl="2"/>
            <a:r>
              <a:rPr lang="en-IN" dirty="0"/>
              <a:t>Code-based</a:t>
            </a:r>
          </a:p>
          <a:p>
            <a:pPr>
              <a:buFont typeface="Arial" panose="020B0604020202020204" pitchFamily="34" charset="0"/>
              <a:buChar char="•"/>
            </a:pPr>
            <a:r>
              <a:rPr lang="en-IN" dirty="0"/>
              <a:t>Based on Nature of Application</a:t>
            </a:r>
          </a:p>
          <a:p>
            <a:pPr lvl="2"/>
            <a:r>
              <a:rPr lang="en-IN" dirty="0"/>
              <a:t>OO testing</a:t>
            </a:r>
          </a:p>
          <a:p>
            <a:pPr lvl="2"/>
            <a:r>
              <a:rPr lang="en-IN" dirty="0"/>
              <a:t>GUI</a:t>
            </a:r>
          </a:p>
          <a:p>
            <a:pPr lvl="2"/>
            <a:r>
              <a:rPr lang="en-IN" dirty="0"/>
              <a:t>…</a:t>
            </a:r>
          </a:p>
          <a:p>
            <a:pPr>
              <a:buFont typeface="Arial" panose="020B0604020202020204" pitchFamily="34" charset="0"/>
              <a:buChar char="•"/>
            </a:pPr>
            <a:r>
              <a:rPr lang="en-IN" dirty="0"/>
              <a:t>Selecting and Combining Techniques</a:t>
            </a:r>
          </a:p>
          <a:p>
            <a:pPr lvl="2"/>
            <a:r>
              <a:rPr lang="en-IN" dirty="0"/>
              <a:t>Functional and structural</a:t>
            </a:r>
          </a:p>
          <a:p>
            <a:pPr lvl="2"/>
            <a:r>
              <a:rPr lang="en-IN" dirty="0"/>
              <a:t>Deterministic vs. Random</a:t>
            </a:r>
          </a:p>
          <a:p>
            <a:endParaRPr lang="en-IN" dirty="0"/>
          </a:p>
        </p:txBody>
      </p:sp>
      <p:sp>
        <p:nvSpPr>
          <p:cNvPr id="3" name="Content Placeholder 2"/>
          <p:cNvSpPr>
            <a:spLocks noGrp="1"/>
          </p:cNvSpPr>
          <p:nvPr>
            <p:ph sz="quarter" idx="10"/>
          </p:nvPr>
        </p:nvSpPr>
        <p:spPr/>
        <p:txBody>
          <a:bodyPr/>
          <a:lstStyle/>
          <a:p>
            <a:r>
              <a:rPr lang="en-IN" dirty="0" smtClean="0"/>
              <a:t>Review &amp; Remember</a:t>
            </a:r>
            <a:endParaRPr lang="en-IN" dirty="0"/>
          </a:p>
        </p:txBody>
      </p:sp>
      <p:sp>
        <p:nvSpPr>
          <p:cNvPr id="4" name="TextBox 3"/>
          <p:cNvSpPr txBox="1"/>
          <p:nvPr/>
        </p:nvSpPr>
        <p:spPr>
          <a:xfrm>
            <a:off x="6876256" y="5877272"/>
            <a:ext cx="1945020" cy="369332"/>
          </a:xfrm>
          <a:prstGeom prst="rect">
            <a:avLst/>
          </a:prstGeom>
          <a:noFill/>
        </p:spPr>
        <p:txBody>
          <a:bodyPr wrap="none" rtlCol="0">
            <a:spAutoFit/>
          </a:bodyPr>
          <a:lstStyle/>
          <a:p>
            <a:r>
              <a:rPr lang="en-IN" dirty="0" smtClean="0"/>
              <a:t>Ref: SWEBOK 2004</a:t>
            </a:r>
            <a:endParaRPr lang="en-IN" dirty="0"/>
          </a:p>
        </p:txBody>
      </p:sp>
    </p:spTree>
    <p:extLst>
      <p:ext uri="{BB962C8B-B14F-4D97-AF65-F5344CB8AC3E}">
        <p14:creationId xmlns:p14="http://schemas.microsoft.com/office/powerpoint/2010/main" val="647555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a:t>Test Related Measures</a:t>
            </a:r>
          </a:p>
          <a:p>
            <a:pPr lvl="2"/>
            <a:r>
              <a:rPr lang="en-IN" dirty="0"/>
              <a:t>Evaluation of Program under test</a:t>
            </a:r>
          </a:p>
          <a:p>
            <a:pPr lvl="2"/>
            <a:r>
              <a:rPr lang="en-IN" dirty="0"/>
              <a:t>Evaluation of the Tests Performed</a:t>
            </a:r>
          </a:p>
          <a:p>
            <a:pPr>
              <a:buFont typeface="Arial" panose="020B0604020202020204" pitchFamily="34" charset="0"/>
              <a:buChar char="•"/>
            </a:pPr>
            <a:r>
              <a:rPr lang="en-IN" dirty="0"/>
              <a:t>Test Process</a:t>
            </a:r>
          </a:p>
          <a:p>
            <a:pPr lvl="2"/>
            <a:r>
              <a:rPr lang="en-IN" dirty="0"/>
              <a:t>Practical Considerations</a:t>
            </a:r>
          </a:p>
          <a:p>
            <a:pPr lvl="2"/>
            <a:r>
              <a:rPr lang="en-IN" dirty="0"/>
              <a:t>Test Activities</a:t>
            </a:r>
          </a:p>
          <a:p>
            <a:endParaRPr lang="en-IN" dirty="0"/>
          </a:p>
        </p:txBody>
      </p:sp>
      <p:sp>
        <p:nvSpPr>
          <p:cNvPr id="3" name="Content Placeholder 2"/>
          <p:cNvSpPr>
            <a:spLocks noGrp="1"/>
          </p:cNvSpPr>
          <p:nvPr>
            <p:ph sz="quarter" idx="10"/>
          </p:nvPr>
        </p:nvSpPr>
        <p:spPr/>
        <p:txBody>
          <a:bodyPr/>
          <a:lstStyle/>
          <a:p>
            <a:r>
              <a:rPr lang="en-IN" dirty="0" smtClean="0"/>
              <a:t>Review &amp; Remember</a:t>
            </a:r>
            <a:endParaRPr lang="en-IN" dirty="0"/>
          </a:p>
        </p:txBody>
      </p:sp>
      <p:sp>
        <p:nvSpPr>
          <p:cNvPr id="4" name="TextBox 3"/>
          <p:cNvSpPr txBox="1"/>
          <p:nvPr/>
        </p:nvSpPr>
        <p:spPr>
          <a:xfrm>
            <a:off x="6876256" y="5877272"/>
            <a:ext cx="1945020" cy="369332"/>
          </a:xfrm>
          <a:prstGeom prst="rect">
            <a:avLst/>
          </a:prstGeom>
          <a:noFill/>
        </p:spPr>
        <p:txBody>
          <a:bodyPr wrap="none" rtlCol="0">
            <a:spAutoFit/>
          </a:bodyPr>
          <a:lstStyle/>
          <a:p>
            <a:r>
              <a:rPr lang="en-IN" dirty="0" smtClean="0"/>
              <a:t>Ref: SWEBOK 2004</a:t>
            </a:r>
            <a:endParaRPr lang="en-IN" dirty="0"/>
          </a:p>
        </p:txBody>
      </p:sp>
    </p:spTree>
    <p:extLst>
      <p:ext uri="{BB962C8B-B14F-4D97-AF65-F5344CB8AC3E}">
        <p14:creationId xmlns:p14="http://schemas.microsoft.com/office/powerpoint/2010/main" val="649422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3569732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13.1: </a:t>
            </a:r>
            <a:r>
              <a:rPr lang="en-IN" dirty="0"/>
              <a:t>Life-Cycle Based Testing – Overview &amp; Perspective</a:t>
            </a:r>
          </a:p>
        </p:txBody>
      </p:sp>
    </p:spTree>
    <p:extLst>
      <p:ext uri="{BB962C8B-B14F-4D97-AF65-F5344CB8AC3E}">
        <p14:creationId xmlns:p14="http://schemas.microsoft.com/office/powerpoint/2010/main" val="1497435838"/>
      </p:ext>
    </p:extLst>
  </p:cSld>
  <p:clrMapOvr>
    <a:masterClrMapping/>
  </p:clrMapOvr>
  <p:timing>
    <p:tnLst>
      <p:par>
        <p:cTn id="1" dur="indefinite" restart="never" nodeType="tmRoot"/>
      </p:par>
    </p:tnLst>
  </p:timing>
</p:sld>
</file>

<file path=ppt/theme/theme1.xml><?xml version="1.0" encoding="utf-8"?>
<a:theme xmlns:a="http://schemas.openxmlformats.org/drawingml/2006/main" name="AAOC ZC222-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7C46BB90224B48912846443ADAB4E3" ma:contentTypeVersion="4" ma:contentTypeDescription="Create a new document." ma:contentTypeScope="" ma:versionID="f1e61c6fe5f70fe834747bcf5df7eb3d">
  <xsd:schema xmlns:xsd="http://www.w3.org/2001/XMLSchema" xmlns:xs="http://www.w3.org/2001/XMLSchema" xmlns:p="http://schemas.microsoft.com/office/2006/metadata/properties" xmlns:ns2="74b486a2-e692-43f8-8749-c3aa65fb85b9" targetNamespace="http://schemas.microsoft.com/office/2006/metadata/properties" ma:root="true" ma:fieldsID="2945df03c6b2010e70068df80046446a" ns2:_="">
    <xsd:import namespace="74b486a2-e692-43f8-8749-c3aa65fb85b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b486a2-e692-43f8-8749-c3aa65fb85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EE9F1F-EC5D-4794-8918-47281C8128F7}"/>
</file>

<file path=customXml/itemProps2.xml><?xml version="1.0" encoding="utf-8"?>
<ds:datastoreItem xmlns:ds="http://schemas.openxmlformats.org/officeDocument/2006/customXml" ds:itemID="{09A9A5FF-577D-4010-A0C2-E3733FAF6E1D}"/>
</file>

<file path=customXml/itemProps3.xml><?xml version="1.0" encoding="utf-8"?>
<ds:datastoreItem xmlns:ds="http://schemas.openxmlformats.org/officeDocument/2006/customXml" ds:itemID="{0597D260-FABF-42C3-AAC7-95E0180D4371}"/>
</file>

<file path=docProps/app.xml><?xml version="1.0" encoding="utf-8"?>
<Properties xmlns="http://schemas.openxmlformats.org/officeDocument/2006/extended-properties" xmlns:vt="http://schemas.openxmlformats.org/officeDocument/2006/docPropsVTypes">
  <Template>AAOC ZC222-L1</Template>
  <TotalTime>888</TotalTime>
  <Words>961</Words>
  <Application>Microsoft Office PowerPoint</Application>
  <PresentationFormat>On-screen Show (4:3)</PresentationFormat>
  <Paragraphs>267</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Calibri</vt:lpstr>
      <vt:lpstr>AAOC ZC222-L1</vt:lpstr>
      <vt:lpstr>Software Testing Methodologies</vt:lpstr>
      <vt:lpstr>PowerPoint Presentation</vt:lpstr>
      <vt:lpstr>PowerPoint Presentation</vt:lpstr>
      <vt:lpstr>PowerPoint Presentation</vt:lpstr>
      <vt:lpstr>PowerPoint Presentation</vt:lpstr>
      <vt:lpstr>PowerPoint Presentation</vt:lpstr>
      <vt:lpstr>PowerPoint Presentation</vt:lpstr>
      <vt:lpstr>Software Testing Methodologies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Testing Methodologies</vt:lpstr>
      <vt:lpstr>PowerPoint Presentation</vt:lpstr>
      <vt:lpstr>PowerPoint Presentation</vt:lpstr>
      <vt:lpstr>PowerPoint Presentation</vt:lpstr>
      <vt:lpstr>PowerPoint Presentation</vt:lpstr>
      <vt:lpstr>AGILE Manifesto</vt:lpstr>
      <vt:lpstr>Principles Behind Agile Manifesto</vt:lpstr>
      <vt:lpstr>Scrum</vt:lpstr>
      <vt:lpstr>Software Testing Methodologies</vt:lpstr>
      <vt:lpstr>PowerPoint Presentation</vt:lpstr>
      <vt:lpstr>PowerPoint Presentation</vt:lpstr>
      <vt:lpstr>PowerPoint Presentation</vt:lpstr>
      <vt:lpstr>PowerPoint Presentation</vt:lpstr>
      <vt:lpstr>PowerPoint Presentation</vt:lpstr>
      <vt:lpstr>Scrum</vt:lpstr>
      <vt:lpstr>Software Testing Methodologies</vt:lpstr>
      <vt:lpstr>PowerPoint Presentation</vt:lpstr>
      <vt:lpstr>PowerPoint Presentation</vt:lpstr>
      <vt:lpstr>PowerPoint Presentation</vt:lpstr>
      <vt:lpstr>PowerPoint Presentation</vt:lpstr>
      <vt:lpstr>PowerPoint Presentation</vt:lpstr>
      <vt:lpstr>Software Testing Methodologies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 ZG 552 Software Testing Methodologies</dc:title>
  <dc:creator>Prashant Joshi</dc:creator>
  <cp:lastModifiedBy>Harsh Taneja</cp:lastModifiedBy>
  <cp:revision>209</cp:revision>
  <cp:lastPrinted>2015-01-11T07:33:27Z</cp:lastPrinted>
  <dcterms:created xsi:type="dcterms:W3CDTF">2014-01-11T00:18:07Z</dcterms:created>
  <dcterms:modified xsi:type="dcterms:W3CDTF">2023-04-22T04:57:03Z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0x010100FA7C46BB90224B48912846443ADAB4E3</vt:lpwstr>
  </property>
</Properties>
</file>