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376" r:id="rId3"/>
    <p:sldId id="382" r:id="rId4"/>
    <p:sldId id="489" r:id="rId5"/>
    <p:sldId id="495" r:id="rId6"/>
    <p:sldId id="494" r:id="rId7"/>
    <p:sldId id="490" r:id="rId8"/>
    <p:sldId id="491" r:id="rId9"/>
    <p:sldId id="492" r:id="rId10"/>
    <p:sldId id="493" r:id="rId11"/>
    <p:sldId id="520" r:id="rId12"/>
    <p:sldId id="521" r:id="rId13"/>
    <p:sldId id="522" r:id="rId14"/>
    <p:sldId id="523" r:id="rId15"/>
    <p:sldId id="524" r:id="rId16"/>
    <p:sldId id="525" r:id="rId17"/>
    <p:sldId id="526" r:id="rId18"/>
    <p:sldId id="527" r:id="rId19"/>
    <p:sldId id="485" r:id="rId20"/>
    <p:sldId id="518" r:id="rId21"/>
    <p:sldId id="496" r:id="rId22"/>
    <p:sldId id="497" r:id="rId23"/>
    <p:sldId id="504" r:id="rId24"/>
    <p:sldId id="519" r:id="rId25"/>
    <p:sldId id="488" r:id="rId26"/>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97" d="100"/>
          <a:sy n="97" d="100"/>
        </p:scale>
        <p:origin x="403"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EEB1F83-67DF-47B8-BE4A-BD999A3D6737}" type="datetimeFigureOut">
              <a:rPr lang="en-IN" smtClean="0"/>
              <a:t>26-09-2015</a:t>
            </a:fld>
            <a:endParaRPr lang="en-IN"/>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9613" y="4856163"/>
            <a:ext cx="5680075" cy="4600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10738"/>
            <a:ext cx="3076575" cy="511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021138" y="9710738"/>
            <a:ext cx="3076575" cy="511175"/>
          </a:xfrm>
          <a:prstGeom prst="rect">
            <a:avLst/>
          </a:prstGeom>
        </p:spPr>
        <p:txBody>
          <a:bodyPr vert="horz" lIns="91440" tIns="45720" rIns="91440" bIns="45720" rtlCol="0" anchor="b"/>
          <a:lstStyle>
            <a:lvl1pPr algn="r">
              <a:defRPr sz="1200"/>
            </a:lvl1pPr>
          </a:lstStyle>
          <a:p>
            <a:fld id="{9C9441A7-73ED-437C-8D9F-DA4EB23D5746}" type="slidenum">
              <a:rPr lang="en-IN" smtClean="0"/>
              <a:t>‹#›</a:t>
            </a:fld>
            <a:endParaRPr lang="en-IN"/>
          </a:p>
        </p:txBody>
      </p:sp>
    </p:spTree>
    <p:extLst>
      <p:ext uri="{BB962C8B-B14F-4D97-AF65-F5344CB8AC3E}">
        <p14:creationId xmlns:p14="http://schemas.microsoft.com/office/powerpoint/2010/main" val="10949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5" name="Rectangle 14"/>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4" name="Rectangle 13"/>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err="1" smtClean="0">
                <a:solidFill>
                  <a:srgbClr val="FFFFFF"/>
                </a:solidFill>
                <a:latin typeface="Arial"/>
                <a:cs typeface="Arial"/>
              </a:rPr>
              <a:t>Pilani</a:t>
            </a:r>
            <a:r>
              <a:rPr lang="en-US" sz="1200" spc="0" dirty="0" smtClean="0">
                <a:solidFill>
                  <a:srgbClr val="FFFFFF"/>
                </a:solidFill>
                <a:latin typeface="Arial"/>
                <a:cs typeface="Arial"/>
              </a:rPr>
              <a:t>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Rectangle 20"/>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Rectangle 15"/>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Rectangle 18"/>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Rectangle 17"/>
          <p:cNvSpPr/>
          <p:nvPr userDrawn="1"/>
        </p:nvSpPr>
        <p:spPr>
          <a:xfrm>
            <a:off x="0" y="6597352"/>
            <a:ext cx="4572000" cy="276999"/>
          </a:xfrm>
          <a:prstGeom prst="rect">
            <a:avLst/>
          </a:prstGeom>
        </p:spPr>
        <p:txBody>
          <a:bodyPr wrap="square">
            <a:spAutoFit/>
          </a:bodyPr>
          <a:lstStyle/>
          <a:p>
            <a:fld id="{CA2CC26B-0CBF-4D7C-844A-850CC6FF3B0C}" type="slidenum">
              <a:rPr lang="en-US" sz="1200" smtClean="0"/>
              <a:pPr/>
              <a:t>‹#›</a:t>
            </a:fld>
            <a:r>
              <a:rPr lang="en-US" sz="1200" dirty="0" smtClean="0"/>
              <a:t>          Software Testing</a:t>
            </a:r>
            <a:r>
              <a:rPr lang="en-US" sz="1200" baseline="0" dirty="0" smtClean="0"/>
              <a:t> Methodologies</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9/26/2015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Resource</a:t>
            </a:r>
          </a:p>
          <a:p>
            <a:pPr lvl="2"/>
            <a:r>
              <a:rPr lang="en-IN" dirty="0"/>
              <a:t>Effort</a:t>
            </a:r>
          </a:p>
          <a:p>
            <a:pPr lvl="2"/>
            <a:r>
              <a:rPr lang="en-IN" dirty="0"/>
              <a:t>Staff</a:t>
            </a:r>
          </a:p>
          <a:p>
            <a:pPr lvl="2"/>
            <a:r>
              <a:rPr lang="en-IN" dirty="0"/>
              <a:t>Time</a:t>
            </a:r>
          </a:p>
          <a:p>
            <a:pPr lvl="2"/>
            <a:r>
              <a:rPr lang="en-IN" dirty="0"/>
              <a:t>Budget</a:t>
            </a:r>
          </a:p>
          <a:p>
            <a:pPr>
              <a:buFont typeface="Arial" panose="020B0604020202020204" pitchFamily="34" charset="0"/>
              <a:buChar char="•"/>
            </a:pPr>
            <a:r>
              <a:rPr lang="en-IN" dirty="0"/>
              <a:t>Management</a:t>
            </a:r>
          </a:p>
          <a:p>
            <a:pPr lvl="2"/>
            <a:r>
              <a:rPr lang="en-IN" dirty="0"/>
              <a:t>Do more with less</a:t>
            </a:r>
          </a:p>
          <a:p>
            <a:pPr lvl="2"/>
            <a:r>
              <a:rPr lang="en-IN" dirty="0"/>
              <a:t>Best use of resources</a:t>
            </a:r>
          </a:p>
          <a:p>
            <a:pPr>
              <a:buFont typeface="Arial" panose="020B0604020202020204" pitchFamily="34" charset="0"/>
              <a:buChar char="•"/>
            </a:pPr>
            <a:r>
              <a:rPr lang="en-IN" dirty="0"/>
              <a:t>Technical</a:t>
            </a:r>
          </a:p>
          <a:p>
            <a:pPr lvl="2"/>
            <a:r>
              <a:rPr lang="en-IN" dirty="0"/>
              <a:t>Get the most efficacy</a:t>
            </a:r>
          </a:p>
          <a:p>
            <a:endParaRPr lang="en-IN" dirty="0"/>
          </a:p>
        </p:txBody>
      </p:sp>
      <p:sp>
        <p:nvSpPr>
          <p:cNvPr id="3" name="Content Placeholder 2"/>
          <p:cNvSpPr>
            <a:spLocks noGrp="1"/>
          </p:cNvSpPr>
          <p:nvPr>
            <p:ph sz="quarter" idx="10"/>
          </p:nvPr>
        </p:nvSpPr>
        <p:spPr/>
        <p:txBody>
          <a:bodyPr/>
          <a:lstStyle/>
          <a:p>
            <a:r>
              <a:rPr lang="en-IN" dirty="0"/>
              <a:t>Motivations &amp; Constraints</a:t>
            </a:r>
          </a:p>
        </p:txBody>
      </p:sp>
    </p:spTree>
    <p:extLst>
      <p:ext uri="{BB962C8B-B14F-4D97-AF65-F5344CB8AC3E}">
        <p14:creationId xmlns:p14="http://schemas.microsoft.com/office/powerpoint/2010/main" val="16657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943762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15.2: Techniques</a:t>
            </a:r>
            <a:endParaRPr lang="en-IN" dirty="0"/>
          </a:p>
        </p:txBody>
      </p:sp>
    </p:spTree>
    <p:extLst>
      <p:ext uri="{BB962C8B-B14F-4D97-AF65-F5344CB8AC3E}">
        <p14:creationId xmlns:p14="http://schemas.microsoft.com/office/powerpoint/2010/main" val="2197932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Selection, Prioritization and Minimization</a:t>
            </a:r>
          </a:p>
          <a:p>
            <a:pPr>
              <a:buFont typeface="Arial" panose="020B0604020202020204" pitchFamily="34" charset="0"/>
              <a:buChar char="•"/>
            </a:pPr>
            <a:r>
              <a:rPr lang="en-IN" dirty="0"/>
              <a:t>Test Setup</a:t>
            </a:r>
          </a:p>
          <a:p>
            <a:pPr>
              <a:buFont typeface="Arial" panose="020B0604020202020204" pitchFamily="34" charset="0"/>
              <a:buChar char="•"/>
            </a:pPr>
            <a:r>
              <a:rPr lang="en-IN" dirty="0"/>
              <a:t>Test Sequencing</a:t>
            </a:r>
          </a:p>
          <a:p>
            <a:pPr>
              <a:buFont typeface="Arial" panose="020B0604020202020204" pitchFamily="34" charset="0"/>
              <a:buChar char="•"/>
            </a:pPr>
            <a:r>
              <a:rPr lang="en-IN" dirty="0"/>
              <a:t>Test Execution</a:t>
            </a:r>
          </a:p>
          <a:p>
            <a:pPr>
              <a:buFont typeface="Arial" panose="020B0604020202020204" pitchFamily="34" charset="0"/>
              <a:buChar char="•"/>
            </a:pPr>
            <a:r>
              <a:rPr lang="en-IN" dirty="0"/>
              <a:t>Output Comparison</a:t>
            </a:r>
          </a:p>
          <a:p>
            <a:endParaRPr lang="en-IN" dirty="0"/>
          </a:p>
        </p:txBody>
      </p:sp>
      <p:sp>
        <p:nvSpPr>
          <p:cNvPr id="3" name="Content Placeholder 2"/>
          <p:cNvSpPr>
            <a:spLocks noGrp="1"/>
          </p:cNvSpPr>
          <p:nvPr>
            <p:ph sz="quarter" idx="10"/>
          </p:nvPr>
        </p:nvSpPr>
        <p:spPr/>
        <p:txBody>
          <a:bodyPr/>
          <a:lstStyle/>
          <a:p>
            <a:r>
              <a:rPr lang="en-IN" dirty="0"/>
              <a:t>Regression Test Process</a:t>
            </a:r>
          </a:p>
        </p:txBody>
      </p:sp>
    </p:spTree>
    <p:extLst>
      <p:ext uri="{BB962C8B-B14F-4D97-AF65-F5344CB8AC3E}">
        <p14:creationId xmlns:p14="http://schemas.microsoft.com/office/powerpoint/2010/main" val="3165909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Test All</a:t>
            </a:r>
          </a:p>
          <a:p>
            <a:pPr>
              <a:buFont typeface="Arial" panose="020B0604020202020204" pitchFamily="34" charset="0"/>
              <a:buChar char="•"/>
            </a:pPr>
            <a:r>
              <a:rPr lang="en-IN" dirty="0"/>
              <a:t>Random Selection</a:t>
            </a:r>
          </a:p>
          <a:p>
            <a:pPr>
              <a:buFont typeface="Arial" panose="020B0604020202020204" pitchFamily="34" charset="0"/>
              <a:buChar char="•"/>
            </a:pPr>
            <a:r>
              <a:rPr lang="en-IN" dirty="0"/>
              <a:t>Selecting Modification traversing tests</a:t>
            </a:r>
          </a:p>
          <a:p>
            <a:pPr>
              <a:buFont typeface="Arial" panose="020B0604020202020204" pitchFamily="34" charset="0"/>
              <a:buChar char="•"/>
            </a:pPr>
            <a:r>
              <a:rPr lang="en-IN" dirty="0"/>
              <a:t>Test Minimization</a:t>
            </a:r>
          </a:p>
          <a:p>
            <a:pPr>
              <a:buFont typeface="Arial" panose="020B0604020202020204" pitchFamily="34" charset="0"/>
              <a:buChar char="•"/>
            </a:pPr>
            <a:r>
              <a:rPr lang="en-IN" dirty="0"/>
              <a:t>Test prioritization</a:t>
            </a:r>
          </a:p>
          <a:p>
            <a:endParaRPr lang="en-IN" dirty="0"/>
          </a:p>
        </p:txBody>
      </p:sp>
      <p:sp>
        <p:nvSpPr>
          <p:cNvPr id="3" name="Content Placeholder 2"/>
          <p:cNvSpPr>
            <a:spLocks noGrp="1"/>
          </p:cNvSpPr>
          <p:nvPr>
            <p:ph sz="quarter" idx="10"/>
          </p:nvPr>
        </p:nvSpPr>
        <p:spPr/>
        <p:txBody>
          <a:bodyPr/>
          <a:lstStyle/>
          <a:p>
            <a:r>
              <a:rPr lang="en-IN" dirty="0" smtClean="0"/>
              <a:t>Test Selection</a:t>
            </a:r>
            <a:endParaRPr lang="en-IN" dirty="0"/>
          </a:p>
        </p:txBody>
      </p:sp>
    </p:spTree>
    <p:extLst>
      <p:ext uri="{BB962C8B-B14F-4D97-AF65-F5344CB8AC3E}">
        <p14:creationId xmlns:p14="http://schemas.microsoft.com/office/powerpoint/2010/main" val="154840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71500" indent="-571500">
              <a:buFont typeface="Arial" panose="020B0604020202020204" pitchFamily="34" charset="0"/>
              <a:buChar char="•"/>
            </a:pPr>
            <a:r>
              <a:rPr lang="en-IN" sz="3600" dirty="0"/>
              <a:t>Reduce the set </a:t>
            </a:r>
            <a:r>
              <a:rPr lang="en-IN" sz="3600" i="1" dirty="0"/>
              <a:t>T</a:t>
            </a:r>
          </a:p>
          <a:p>
            <a:pPr marL="571500" indent="-571500">
              <a:buFont typeface="Arial" panose="020B0604020202020204" pitchFamily="34" charset="0"/>
              <a:buChar char="•"/>
            </a:pPr>
            <a:r>
              <a:rPr lang="en-IN" sz="3600" dirty="0"/>
              <a:t>Discard Redundant Test Cases</a:t>
            </a:r>
            <a:endParaRPr lang="en-IN" sz="2800" dirty="0"/>
          </a:p>
          <a:p>
            <a:pPr marL="571500" indent="-571500">
              <a:buFont typeface="Arial" panose="020B0604020202020204" pitchFamily="34" charset="0"/>
              <a:buChar char="•"/>
            </a:pPr>
            <a:r>
              <a:rPr lang="en-IN" sz="3600" dirty="0"/>
              <a:t>Criteria</a:t>
            </a:r>
          </a:p>
          <a:p>
            <a:pPr marL="971550" lvl="1" indent="-571500">
              <a:buFont typeface="Arial" panose="020B0604020202020204" pitchFamily="34" charset="0"/>
              <a:buChar char="•"/>
            </a:pPr>
            <a:r>
              <a:rPr lang="en-IN" sz="2800" dirty="0"/>
              <a:t>Code Coverage</a:t>
            </a:r>
          </a:p>
          <a:p>
            <a:pPr marL="971550" lvl="1" indent="-571500">
              <a:buFont typeface="Arial" panose="020B0604020202020204" pitchFamily="34" charset="0"/>
              <a:buChar char="•"/>
            </a:pPr>
            <a:r>
              <a:rPr lang="en-IN" sz="2800" dirty="0"/>
              <a:t>Requirements Coverage</a:t>
            </a:r>
          </a:p>
          <a:p>
            <a:pPr marL="971550" lvl="1" indent="-571500">
              <a:buFont typeface="Arial" panose="020B0604020202020204" pitchFamily="34" charset="0"/>
              <a:buChar char="•"/>
            </a:pPr>
            <a:r>
              <a:rPr lang="en-IN" sz="2800" dirty="0"/>
              <a:t>A form of data or control flow</a:t>
            </a:r>
          </a:p>
          <a:p>
            <a:pPr marL="971550" lvl="1" indent="-571500">
              <a:buFont typeface="Arial" panose="020B0604020202020204" pitchFamily="34" charset="0"/>
              <a:buChar char="•"/>
            </a:pPr>
            <a:r>
              <a:rPr lang="en-IN" sz="2800" dirty="0">
                <a:solidFill>
                  <a:srgbClr val="FF0000"/>
                </a:solidFill>
              </a:rPr>
              <a:t>ANY OTHER</a:t>
            </a:r>
          </a:p>
          <a:p>
            <a:endParaRPr lang="en-IN" dirty="0"/>
          </a:p>
        </p:txBody>
      </p:sp>
      <p:sp>
        <p:nvSpPr>
          <p:cNvPr id="3" name="Content Placeholder 2"/>
          <p:cNvSpPr>
            <a:spLocks noGrp="1"/>
          </p:cNvSpPr>
          <p:nvPr>
            <p:ph sz="quarter" idx="10"/>
          </p:nvPr>
        </p:nvSpPr>
        <p:spPr/>
        <p:txBody>
          <a:bodyPr/>
          <a:lstStyle/>
          <a:p>
            <a:r>
              <a:rPr lang="en-IN" dirty="0" smtClean="0"/>
              <a:t>Test Minimization</a:t>
            </a:r>
            <a:endParaRPr lang="en-IN" dirty="0"/>
          </a:p>
        </p:txBody>
      </p:sp>
    </p:spTree>
    <p:extLst>
      <p:ext uri="{BB962C8B-B14F-4D97-AF65-F5344CB8AC3E}">
        <p14:creationId xmlns:p14="http://schemas.microsoft.com/office/powerpoint/2010/main" val="2088488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sz="3200" dirty="0"/>
              <a:t>Select test cases based on priority</a:t>
            </a:r>
          </a:p>
          <a:p>
            <a:pPr>
              <a:buFont typeface="Arial" panose="020B0604020202020204" pitchFamily="34" charset="0"/>
              <a:buChar char="•"/>
            </a:pPr>
            <a:r>
              <a:rPr lang="en-IN" sz="3200" dirty="0"/>
              <a:t>Discard None</a:t>
            </a:r>
          </a:p>
          <a:p>
            <a:pPr>
              <a:buFont typeface="Arial" panose="020B0604020202020204" pitchFamily="34" charset="0"/>
              <a:buChar char="•"/>
            </a:pPr>
            <a:r>
              <a:rPr lang="en-IN" sz="3200" dirty="0"/>
              <a:t>Prioritization Criteria</a:t>
            </a:r>
            <a:endParaRPr lang="en-IN" dirty="0"/>
          </a:p>
          <a:p>
            <a:pPr lvl="1">
              <a:buFont typeface="Arial" panose="020B0604020202020204" pitchFamily="34" charset="0"/>
              <a:buChar char="•"/>
            </a:pPr>
            <a:r>
              <a:rPr lang="en-IN" sz="1800" dirty="0"/>
              <a:t>Requirements Coverage</a:t>
            </a:r>
          </a:p>
          <a:p>
            <a:pPr lvl="1">
              <a:buFont typeface="Arial" panose="020B0604020202020204" pitchFamily="34" charset="0"/>
              <a:buChar char="•"/>
            </a:pPr>
            <a:r>
              <a:rPr lang="en-IN" sz="1800" dirty="0"/>
              <a:t>Code Coverage</a:t>
            </a:r>
          </a:p>
          <a:p>
            <a:pPr lvl="1">
              <a:buFont typeface="Arial" panose="020B0604020202020204" pitchFamily="34" charset="0"/>
              <a:buChar char="•"/>
            </a:pPr>
            <a:r>
              <a:rPr lang="en-IN" sz="1800" dirty="0"/>
              <a:t>Desired Metric</a:t>
            </a:r>
          </a:p>
          <a:p>
            <a:endParaRPr lang="en-IN" dirty="0"/>
          </a:p>
        </p:txBody>
      </p:sp>
      <p:sp>
        <p:nvSpPr>
          <p:cNvPr id="3" name="Content Placeholder 2"/>
          <p:cNvSpPr>
            <a:spLocks noGrp="1"/>
          </p:cNvSpPr>
          <p:nvPr>
            <p:ph sz="quarter" idx="10"/>
          </p:nvPr>
        </p:nvSpPr>
        <p:spPr/>
        <p:txBody>
          <a:bodyPr/>
          <a:lstStyle/>
          <a:p>
            <a:r>
              <a:rPr lang="en-IN" dirty="0" smtClean="0"/>
              <a:t>Test Prioritization</a:t>
            </a:r>
            <a:endParaRPr lang="en-IN" dirty="0"/>
          </a:p>
        </p:txBody>
      </p:sp>
    </p:spTree>
    <p:extLst>
      <p:ext uri="{BB962C8B-B14F-4D97-AF65-F5344CB8AC3E}">
        <p14:creationId xmlns:p14="http://schemas.microsoft.com/office/powerpoint/2010/main" val="1795722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85800" indent="-685800">
              <a:buFont typeface="Arial" panose="020B0604020202020204" pitchFamily="34" charset="0"/>
              <a:buChar char="•"/>
            </a:pPr>
            <a:r>
              <a:rPr lang="en-IN" sz="3600" dirty="0"/>
              <a:t>Algorithms for test selection</a:t>
            </a:r>
          </a:p>
          <a:p>
            <a:pPr marL="685800" indent="-685800">
              <a:buFont typeface="Arial" panose="020B0604020202020204" pitchFamily="34" charset="0"/>
              <a:buChar char="•"/>
            </a:pPr>
            <a:r>
              <a:rPr lang="en-IN" sz="3600" dirty="0"/>
              <a:t>Tools for test selection</a:t>
            </a:r>
          </a:p>
          <a:p>
            <a:endParaRPr lang="en-IN" sz="3600" dirty="0"/>
          </a:p>
        </p:txBody>
      </p:sp>
      <p:sp>
        <p:nvSpPr>
          <p:cNvPr id="3" name="Content Placeholder 2"/>
          <p:cNvSpPr>
            <a:spLocks noGrp="1"/>
          </p:cNvSpPr>
          <p:nvPr>
            <p:ph sz="quarter" idx="10"/>
          </p:nvPr>
        </p:nvSpPr>
        <p:spPr/>
        <p:txBody>
          <a:bodyPr/>
          <a:lstStyle/>
          <a:p>
            <a:r>
              <a:rPr lang="en-IN" dirty="0" smtClean="0"/>
              <a:t>Regression Test Selection</a:t>
            </a:r>
            <a:endParaRPr lang="en-IN" dirty="0"/>
          </a:p>
        </p:txBody>
      </p:sp>
    </p:spTree>
    <p:extLst>
      <p:ext uri="{BB962C8B-B14F-4D97-AF65-F5344CB8AC3E}">
        <p14:creationId xmlns:p14="http://schemas.microsoft.com/office/powerpoint/2010/main" val="510356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sz="3200" dirty="0" smtClean="0"/>
              <a:t>Selection </a:t>
            </a:r>
            <a:r>
              <a:rPr lang="en-IN" sz="3200" dirty="0"/>
              <a:t>of best element</a:t>
            </a:r>
          </a:p>
          <a:p>
            <a:pPr>
              <a:buFont typeface="Arial" panose="020B0604020202020204" pitchFamily="34" charset="0"/>
              <a:buChar char="•"/>
            </a:pPr>
            <a:r>
              <a:rPr lang="en-IN" sz="3200" dirty="0"/>
              <a:t>Remember the “best of the breed”</a:t>
            </a:r>
          </a:p>
          <a:p>
            <a:pPr>
              <a:buFont typeface="Arial" panose="020B0604020202020204" pitchFamily="34" charset="0"/>
              <a:buChar char="•"/>
            </a:pPr>
            <a:r>
              <a:rPr lang="en-IN" sz="3200" dirty="0"/>
              <a:t>Criteria Based</a:t>
            </a:r>
          </a:p>
          <a:p>
            <a:pPr>
              <a:buFont typeface="Arial" panose="020B0604020202020204" pitchFamily="34" charset="0"/>
              <a:buChar char="•"/>
            </a:pPr>
            <a:r>
              <a:rPr lang="en-IN" sz="3200" dirty="0"/>
              <a:t>Technique Based</a:t>
            </a:r>
          </a:p>
          <a:p>
            <a:pPr lvl="1">
              <a:buFont typeface="Arial" panose="020B0604020202020204" pitchFamily="34" charset="0"/>
              <a:buChar char="•"/>
            </a:pPr>
            <a:r>
              <a:rPr lang="en-IN" sz="2000" dirty="0"/>
              <a:t>OATS (Orthogonal Array)</a:t>
            </a:r>
          </a:p>
          <a:p>
            <a:pPr lvl="1">
              <a:buFont typeface="Arial" panose="020B0604020202020204" pitchFamily="34" charset="0"/>
              <a:buChar char="•"/>
            </a:pPr>
            <a:r>
              <a:rPr lang="en-IN" sz="2000" dirty="0"/>
              <a:t>Combinatorial</a:t>
            </a:r>
          </a:p>
          <a:p>
            <a:pPr lvl="1">
              <a:buFont typeface="Arial" panose="020B0604020202020204" pitchFamily="34" charset="0"/>
              <a:buChar char="•"/>
            </a:pPr>
            <a:r>
              <a:rPr lang="en-IN" sz="2000" dirty="0"/>
              <a:t>Choice of Values in EC</a:t>
            </a:r>
          </a:p>
          <a:p>
            <a:pPr lvl="1">
              <a:buFont typeface="Arial" panose="020B0604020202020204" pitchFamily="34" charset="0"/>
              <a:buChar char="•"/>
            </a:pPr>
            <a:r>
              <a:rPr lang="en-IN" sz="2000" dirty="0"/>
              <a:t>Special Value</a:t>
            </a:r>
          </a:p>
          <a:p>
            <a:endParaRPr lang="en-IN" dirty="0"/>
          </a:p>
        </p:txBody>
      </p:sp>
      <p:sp>
        <p:nvSpPr>
          <p:cNvPr id="3" name="Content Placeholder 2"/>
          <p:cNvSpPr>
            <a:spLocks noGrp="1"/>
          </p:cNvSpPr>
          <p:nvPr>
            <p:ph sz="quarter" idx="10"/>
          </p:nvPr>
        </p:nvSpPr>
        <p:spPr/>
        <p:txBody>
          <a:bodyPr/>
          <a:lstStyle/>
          <a:p>
            <a:r>
              <a:rPr lang="en-IN" dirty="0"/>
              <a:t>Test Optimization</a:t>
            </a:r>
          </a:p>
        </p:txBody>
      </p:sp>
    </p:spTree>
    <p:extLst>
      <p:ext uri="{BB962C8B-B14F-4D97-AF65-F5344CB8AC3E}">
        <p14:creationId xmlns:p14="http://schemas.microsoft.com/office/powerpoint/2010/main" val="245065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2961398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Module 15: Agenda</a:t>
            </a:r>
            <a:endParaRPr lang="en-IN" dirty="0"/>
          </a:p>
        </p:txBody>
      </p:sp>
      <p:sp>
        <p:nvSpPr>
          <p:cNvPr id="4" name="Pentagon 3"/>
          <p:cNvSpPr/>
          <p:nvPr/>
        </p:nvSpPr>
        <p:spPr>
          <a:xfrm>
            <a:off x="395536" y="2780928"/>
            <a:ext cx="2016224" cy="7200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Topic 15.1</a:t>
            </a:r>
            <a:endParaRPr lang="en-IN" sz="2400" b="1" dirty="0"/>
          </a:p>
        </p:txBody>
      </p:sp>
      <p:sp>
        <p:nvSpPr>
          <p:cNvPr id="5" name="Chevron 4"/>
          <p:cNvSpPr/>
          <p:nvPr/>
        </p:nvSpPr>
        <p:spPr>
          <a:xfrm>
            <a:off x="2267744" y="2780928"/>
            <a:ext cx="6552728" cy="720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smtClean="0"/>
              <a:t>Need &amp; </a:t>
            </a:r>
            <a:r>
              <a:rPr lang="en-IN" sz="2400" b="1" dirty="0" smtClean="0"/>
              <a:t>Motivation</a:t>
            </a:r>
            <a:endParaRPr lang="en-IN" sz="2400" b="1" dirty="0"/>
          </a:p>
        </p:txBody>
      </p:sp>
      <p:sp>
        <p:nvSpPr>
          <p:cNvPr id="6" name="Pentagon 5"/>
          <p:cNvSpPr/>
          <p:nvPr/>
        </p:nvSpPr>
        <p:spPr>
          <a:xfrm>
            <a:off x="395536" y="3717032"/>
            <a:ext cx="2016224" cy="720000"/>
          </a:xfrm>
          <a:prstGeom prst="homePlat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Topic 15.2</a:t>
            </a:r>
            <a:endParaRPr lang="en-IN" sz="2400" b="1" dirty="0"/>
          </a:p>
        </p:txBody>
      </p:sp>
      <p:sp>
        <p:nvSpPr>
          <p:cNvPr id="7" name="Chevron 6"/>
          <p:cNvSpPr/>
          <p:nvPr/>
        </p:nvSpPr>
        <p:spPr>
          <a:xfrm>
            <a:off x="2267744" y="3717032"/>
            <a:ext cx="6552728" cy="720000"/>
          </a:xfrm>
          <a:prstGeom prst="chevr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b="1" dirty="0" smtClean="0"/>
              <a:t>Techniques</a:t>
            </a:r>
            <a:endParaRPr lang="en-IN" sz="2400" b="1" dirty="0"/>
          </a:p>
        </p:txBody>
      </p:sp>
      <p:sp>
        <p:nvSpPr>
          <p:cNvPr id="8" name="Pentagon 7"/>
          <p:cNvSpPr/>
          <p:nvPr/>
        </p:nvSpPr>
        <p:spPr>
          <a:xfrm>
            <a:off x="395536" y="4653216"/>
            <a:ext cx="2016224" cy="720000"/>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Topic 15.3</a:t>
            </a:r>
            <a:endParaRPr lang="en-IN" sz="2400" b="1" dirty="0"/>
          </a:p>
        </p:txBody>
      </p:sp>
      <p:sp>
        <p:nvSpPr>
          <p:cNvPr id="9" name="Chevron 8"/>
          <p:cNvSpPr/>
          <p:nvPr/>
        </p:nvSpPr>
        <p:spPr>
          <a:xfrm>
            <a:off x="2267744" y="4653216"/>
            <a:ext cx="6552728" cy="720000"/>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400" b="1" dirty="0" smtClean="0"/>
              <a:t>Regression Testing – Test Selection (Execution Trace, Dynamic Slicing)</a:t>
            </a:r>
            <a:endParaRPr lang="en-IN" sz="2400" b="1" dirty="0"/>
          </a:p>
        </p:txBody>
      </p:sp>
      <p:sp>
        <p:nvSpPr>
          <p:cNvPr id="12" name="Rounded Rectangle 11"/>
          <p:cNvSpPr/>
          <p:nvPr/>
        </p:nvSpPr>
        <p:spPr>
          <a:xfrm>
            <a:off x="395536" y="1628800"/>
            <a:ext cx="8280920" cy="93610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2400" b="1" dirty="0" smtClean="0"/>
              <a:t>Module 15: </a:t>
            </a:r>
            <a:r>
              <a:rPr lang="en-US" sz="2400" b="1" dirty="0" smtClean="0"/>
              <a:t>Test </a:t>
            </a:r>
            <a:r>
              <a:rPr lang="en-US" sz="2400" b="1" dirty="0"/>
              <a:t>Case Minimization, Prioritization &amp; </a:t>
            </a:r>
            <a:r>
              <a:rPr lang="en-US" sz="2400" b="1" dirty="0" smtClean="0"/>
              <a:t>Optimization</a:t>
            </a:r>
            <a:r>
              <a:rPr lang="en-IN" sz="2400" b="1" dirty="0" smtClean="0"/>
              <a:t> (1/2)</a:t>
            </a:r>
            <a:endParaRPr lang="en-IN" sz="2400" b="1" dirty="0"/>
          </a:p>
        </p:txBody>
      </p:sp>
    </p:spTree>
    <p:extLst>
      <p:ext uri="{BB962C8B-B14F-4D97-AF65-F5344CB8AC3E}">
        <p14:creationId xmlns:p14="http://schemas.microsoft.com/office/powerpoint/2010/main" val="337592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15.3: </a:t>
            </a:r>
            <a:r>
              <a:rPr lang="en-IN" dirty="0"/>
              <a:t>Regression Testing – Test Selection </a:t>
            </a:r>
            <a:r>
              <a:rPr lang="en-IN" dirty="0" smtClean="0"/>
              <a:t>(Execution Trace/Dynamic Slicing)</a:t>
            </a:r>
            <a:endParaRPr lang="en-IN" dirty="0"/>
          </a:p>
        </p:txBody>
      </p:sp>
    </p:spTree>
    <p:extLst>
      <p:ext uri="{BB962C8B-B14F-4D97-AF65-F5344CB8AC3E}">
        <p14:creationId xmlns:p14="http://schemas.microsoft.com/office/powerpoint/2010/main" val="684003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A program that is modified for reasons such as correction, addition of features etc., is often retested to ensure that the unchanged parts of the program continue to work correctly. Such testing is commonly referred to as regression testing</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a:t>Regression Testing</a:t>
            </a:r>
          </a:p>
        </p:txBody>
      </p:sp>
      <p:sp>
        <p:nvSpPr>
          <p:cNvPr id="4" name="Rounded Rectangle 3"/>
          <p:cNvSpPr/>
          <p:nvPr/>
        </p:nvSpPr>
        <p:spPr>
          <a:xfrm>
            <a:off x="683568" y="4653136"/>
            <a:ext cx="7920880" cy="122413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600" dirty="0" smtClean="0"/>
              <a:t>Regress means to return to previous, usually worst, state</a:t>
            </a:r>
            <a:endParaRPr lang="en-IN" sz="3600" dirty="0"/>
          </a:p>
        </p:txBody>
      </p:sp>
    </p:spTree>
    <p:extLst>
      <p:ext uri="{BB962C8B-B14F-4D97-AF65-F5344CB8AC3E}">
        <p14:creationId xmlns:p14="http://schemas.microsoft.com/office/powerpoint/2010/main" val="2112551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A Minefield!</a:t>
            </a:r>
            <a:endParaRPr lang="en-IN" dirty="0"/>
          </a:p>
        </p:txBody>
      </p:sp>
      <p:sp>
        <p:nvSpPr>
          <p:cNvPr id="4" name="Rectangle 3"/>
          <p:cNvSpPr/>
          <p:nvPr/>
        </p:nvSpPr>
        <p:spPr>
          <a:xfrm>
            <a:off x="988046" y="1907540"/>
            <a:ext cx="1152128" cy="144016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Rectangle 4"/>
          <p:cNvSpPr/>
          <p:nvPr/>
        </p:nvSpPr>
        <p:spPr>
          <a:xfrm>
            <a:off x="1708126" y="1907540"/>
            <a:ext cx="432048" cy="2867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6" name="Rectangle 5"/>
          <p:cNvSpPr/>
          <p:nvPr/>
        </p:nvSpPr>
        <p:spPr>
          <a:xfrm>
            <a:off x="1708126" y="2194332"/>
            <a:ext cx="432048" cy="288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Rectangle 6"/>
          <p:cNvSpPr/>
          <p:nvPr/>
        </p:nvSpPr>
        <p:spPr>
          <a:xfrm>
            <a:off x="990863" y="1618268"/>
            <a:ext cx="1152128"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 name="TextBox 7"/>
          <p:cNvSpPr txBox="1"/>
          <p:nvPr/>
        </p:nvSpPr>
        <p:spPr>
          <a:xfrm>
            <a:off x="1040693" y="3347700"/>
            <a:ext cx="1052468" cy="369332"/>
          </a:xfrm>
          <a:prstGeom prst="rect">
            <a:avLst/>
          </a:prstGeom>
          <a:noFill/>
        </p:spPr>
        <p:txBody>
          <a:bodyPr wrap="none" rtlCol="0">
            <a:spAutoFit/>
          </a:bodyPr>
          <a:lstStyle/>
          <a:p>
            <a:r>
              <a:rPr lang="en-IN" dirty="0" smtClean="0"/>
              <a:t>Version 2</a:t>
            </a:r>
            <a:endParaRPr lang="en-IN" dirty="0"/>
          </a:p>
        </p:txBody>
      </p:sp>
      <p:sp>
        <p:nvSpPr>
          <p:cNvPr id="9" name="TextBox 8"/>
          <p:cNvSpPr txBox="1"/>
          <p:nvPr/>
        </p:nvSpPr>
        <p:spPr>
          <a:xfrm>
            <a:off x="2503031" y="1608976"/>
            <a:ext cx="1437060" cy="369332"/>
          </a:xfrm>
          <a:prstGeom prst="rect">
            <a:avLst/>
          </a:prstGeom>
          <a:noFill/>
        </p:spPr>
        <p:txBody>
          <a:bodyPr wrap="none" rtlCol="0">
            <a:spAutoFit/>
          </a:bodyPr>
          <a:lstStyle/>
          <a:p>
            <a:r>
              <a:rPr lang="en-IN" dirty="0" smtClean="0"/>
              <a:t>Newly Added</a:t>
            </a:r>
            <a:endParaRPr lang="en-IN" dirty="0"/>
          </a:p>
        </p:txBody>
      </p:sp>
      <p:sp>
        <p:nvSpPr>
          <p:cNvPr id="10" name="TextBox 9"/>
          <p:cNvSpPr txBox="1"/>
          <p:nvPr/>
        </p:nvSpPr>
        <p:spPr>
          <a:xfrm>
            <a:off x="2503031" y="1897008"/>
            <a:ext cx="1039067" cy="369332"/>
          </a:xfrm>
          <a:prstGeom prst="rect">
            <a:avLst/>
          </a:prstGeom>
          <a:noFill/>
        </p:spPr>
        <p:txBody>
          <a:bodyPr wrap="none" rtlCol="0">
            <a:spAutoFit/>
          </a:bodyPr>
          <a:lstStyle/>
          <a:p>
            <a:r>
              <a:rPr lang="en-IN" dirty="0" smtClean="0"/>
              <a:t>Modified</a:t>
            </a:r>
            <a:endParaRPr lang="en-IN" dirty="0"/>
          </a:p>
        </p:txBody>
      </p:sp>
      <p:sp>
        <p:nvSpPr>
          <p:cNvPr id="11" name="TextBox 10"/>
          <p:cNvSpPr txBox="1"/>
          <p:nvPr/>
        </p:nvSpPr>
        <p:spPr>
          <a:xfrm>
            <a:off x="2503031" y="2194332"/>
            <a:ext cx="921534" cy="369332"/>
          </a:xfrm>
          <a:prstGeom prst="rect">
            <a:avLst/>
          </a:prstGeom>
          <a:noFill/>
        </p:spPr>
        <p:txBody>
          <a:bodyPr wrap="none" rtlCol="0">
            <a:spAutoFit/>
          </a:bodyPr>
          <a:lstStyle/>
          <a:p>
            <a:r>
              <a:rPr lang="en-IN" dirty="0" smtClean="0"/>
              <a:t>Deleted</a:t>
            </a:r>
            <a:endParaRPr lang="en-IN" dirty="0"/>
          </a:p>
        </p:txBody>
      </p:sp>
      <p:sp>
        <p:nvSpPr>
          <p:cNvPr id="12" name="TextBox 11"/>
          <p:cNvSpPr txBox="1"/>
          <p:nvPr/>
        </p:nvSpPr>
        <p:spPr>
          <a:xfrm>
            <a:off x="2503031" y="2978368"/>
            <a:ext cx="1780937" cy="369332"/>
          </a:xfrm>
          <a:prstGeom prst="rect">
            <a:avLst/>
          </a:prstGeom>
          <a:noFill/>
        </p:spPr>
        <p:txBody>
          <a:bodyPr wrap="none" rtlCol="0">
            <a:spAutoFit/>
          </a:bodyPr>
          <a:lstStyle/>
          <a:p>
            <a:r>
              <a:rPr lang="en-IN" dirty="0" smtClean="0"/>
              <a:t>Unchanged/Base</a:t>
            </a:r>
            <a:endParaRPr lang="en-IN" dirty="0"/>
          </a:p>
        </p:txBody>
      </p:sp>
      <p:cxnSp>
        <p:nvCxnSpPr>
          <p:cNvPr id="13" name="Straight Arrow Connector 12"/>
          <p:cNvCxnSpPr>
            <a:stCxn id="9" idx="1"/>
          </p:cNvCxnSpPr>
          <p:nvPr/>
        </p:nvCxnSpPr>
        <p:spPr>
          <a:xfrm flipH="1">
            <a:off x="2142991" y="1793642"/>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H="1">
            <a:off x="2142991" y="2094258"/>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2140174" y="2372884"/>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2117423" y="3174289"/>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Rectangle 16"/>
          <p:cNvSpPr/>
          <p:nvPr/>
        </p:nvSpPr>
        <p:spPr>
          <a:xfrm>
            <a:off x="5364088" y="1878145"/>
            <a:ext cx="1152128" cy="144016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8" name="Rectangle 17"/>
          <p:cNvSpPr/>
          <p:nvPr/>
        </p:nvSpPr>
        <p:spPr>
          <a:xfrm>
            <a:off x="6084168" y="1878145"/>
            <a:ext cx="432048" cy="2867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9" name="Rectangle 18"/>
          <p:cNvSpPr/>
          <p:nvPr/>
        </p:nvSpPr>
        <p:spPr>
          <a:xfrm>
            <a:off x="5366905" y="1588873"/>
            <a:ext cx="1152128"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TextBox 19"/>
          <p:cNvSpPr txBox="1"/>
          <p:nvPr/>
        </p:nvSpPr>
        <p:spPr>
          <a:xfrm>
            <a:off x="5416735" y="3318305"/>
            <a:ext cx="1103764" cy="369332"/>
          </a:xfrm>
          <a:prstGeom prst="rect">
            <a:avLst/>
          </a:prstGeom>
          <a:noFill/>
        </p:spPr>
        <p:txBody>
          <a:bodyPr wrap="none" rtlCol="0">
            <a:spAutoFit/>
          </a:bodyPr>
          <a:lstStyle/>
          <a:p>
            <a:r>
              <a:rPr lang="en-IN" dirty="0" smtClean="0"/>
              <a:t>Version 2’</a:t>
            </a:r>
            <a:endParaRPr lang="en-IN" dirty="0"/>
          </a:p>
        </p:txBody>
      </p:sp>
      <p:sp>
        <p:nvSpPr>
          <p:cNvPr id="21" name="TextBox 20"/>
          <p:cNvSpPr txBox="1"/>
          <p:nvPr/>
        </p:nvSpPr>
        <p:spPr>
          <a:xfrm>
            <a:off x="6879073" y="1579581"/>
            <a:ext cx="1437060" cy="369332"/>
          </a:xfrm>
          <a:prstGeom prst="rect">
            <a:avLst/>
          </a:prstGeom>
          <a:noFill/>
        </p:spPr>
        <p:txBody>
          <a:bodyPr wrap="none" rtlCol="0">
            <a:spAutoFit/>
          </a:bodyPr>
          <a:lstStyle/>
          <a:p>
            <a:r>
              <a:rPr lang="en-IN" dirty="0" smtClean="0"/>
              <a:t>Newly Added</a:t>
            </a:r>
            <a:endParaRPr lang="en-IN" dirty="0"/>
          </a:p>
        </p:txBody>
      </p:sp>
      <p:sp>
        <p:nvSpPr>
          <p:cNvPr id="22" name="TextBox 21"/>
          <p:cNvSpPr txBox="1"/>
          <p:nvPr/>
        </p:nvSpPr>
        <p:spPr>
          <a:xfrm>
            <a:off x="6879073" y="1867613"/>
            <a:ext cx="1039067" cy="369332"/>
          </a:xfrm>
          <a:prstGeom prst="rect">
            <a:avLst/>
          </a:prstGeom>
          <a:noFill/>
        </p:spPr>
        <p:txBody>
          <a:bodyPr wrap="none" rtlCol="0">
            <a:spAutoFit/>
          </a:bodyPr>
          <a:lstStyle/>
          <a:p>
            <a:r>
              <a:rPr lang="en-IN" dirty="0" smtClean="0"/>
              <a:t>Modified</a:t>
            </a:r>
            <a:endParaRPr lang="en-IN" dirty="0"/>
          </a:p>
        </p:txBody>
      </p:sp>
      <p:sp>
        <p:nvSpPr>
          <p:cNvPr id="23" name="TextBox 22"/>
          <p:cNvSpPr txBox="1"/>
          <p:nvPr/>
        </p:nvSpPr>
        <p:spPr>
          <a:xfrm>
            <a:off x="6879073" y="2164937"/>
            <a:ext cx="921534" cy="369332"/>
          </a:xfrm>
          <a:prstGeom prst="rect">
            <a:avLst/>
          </a:prstGeom>
          <a:noFill/>
        </p:spPr>
        <p:txBody>
          <a:bodyPr wrap="none" rtlCol="0">
            <a:spAutoFit/>
          </a:bodyPr>
          <a:lstStyle/>
          <a:p>
            <a:r>
              <a:rPr lang="en-IN" dirty="0" smtClean="0"/>
              <a:t>Deleted</a:t>
            </a:r>
            <a:endParaRPr lang="en-IN" dirty="0"/>
          </a:p>
        </p:txBody>
      </p:sp>
      <p:sp>
        <p:nvSpPr>
          <p:cNvPr id="24" name="TextBox 23"/>
          <p:cNvSpPr txBox="1"/>
          <p:nvPr/>
        </p:nvSpPr>
        <p:spPr>
          <a:xfrm>
            <a:off x="6879073" y="2948973"/>
            <a:ext cx="1780937" cy="369332"/>
          </a:xfrm>
          <a:prstGeom prst="rect">
            <a:avLst/>
          </a:prstGeom>
          <a:noFill/>
        </p:spPr>
        <p:txBody>
          <a:bodyPr wrap="none" rtlCol="0">
            <a:spAutoFit/>
          </a:bodyPr>
          <a:lstStyle/>
          <a:p>
            <a:r>
              <a:rPr lang="en-IN" dirty="0" smtClean="0"/>
              <a:t>Unchanged/Base</a:t>
            </a:r>
            <a:endParaRPr lang="en-IN" dirty="0"/>
          </a:p>
        </p:txBody>
      </p:sp>
      <p:cxnSp>
        <p:nvCxnSpPr>
          <p:cNvPr id="25" name="Straight Arrow Connector 24"/>
          <p:cNvCxnSpPr>
            <a:stCxn id="21" idx="1"/>
          </p:cNvCxnSpPr>
          <p:nvPr/>
        </p:nvCxnSpPr>
        <p:spPr>
          <a:xfrm flipH="1">
            <a:off x="6519033" y="1764247"/>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H="1">
            <a:off x="6519033" y="2064863"/>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H="1">
            <a:off x="6516216" y="2343489"/>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H="1">
            <a:off x="6493465" y="3144894"/>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Rectangle 28"/>
          <p:cNvSpPr/>
          <p:nvPr/>
        </p:nvSpPr>
        <p:spPr>
          <a:xfrm>
            <a:off x="5724128" y="2707680"/>
            <a:ext cx="576064"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0" name="Rectangle 29"/>
          <p:cNvSpPr/>
          <p:nvPr/>
        </p:nvSpPr>
        <p:spPr>
          <a:xfrm>
            <a:off x="5508104" y="2308953"/>
            <a:ext cx="432048" cy="288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1" name="Rectangle 30"/>
          <p:cNvSpPr/>
          <p:nvPr/>
        </p:nvSpPr>
        <p:spPr>
          <a:xfrm>
            <a:off x="988046" y="4399665"/>
            <a:ext cx="1152128" cy="144016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2" name="Rectangle 31"/>
          <p:cNvSpPr/>
          <p:nvPr/>
        </p:nvSpPr>
        <p:spPr>
          <a:xfrm>
            <a:off x="1708126" y="4399665"/>
            <a:ext cx="432048" cy="2867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3" name="Rectangle 32"/>
          <p:cNvSpPr/>
          <p:nvPr/>
        </p:nvSpPr>
        <p:spPr>
          <a:xfrm>
            <a:off x="990863" y="4110393"/>
            <a:ext cx="1152128"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4" name="TextBox 33"/>
          <p:cNvSpPr txBox="1"/>
          <p:nvPr/>
        </p:nvSpPr>
        <p:spPr>
          <a:xfrm>
            <a:off x="1040693" y="5839825"/>
            <a:ext cx="1161472" cy="369332"/>
          </a:xfrm>
          <a:prstGeom prst="rect">
            <a:avLst/>
          </a:prstGeom>
          <a:noFill/>
        </p:spPr>
        <p:txBody>
          <a:bodyPr wrap="none" rtlCol="0">
            <a:spAutoFit/>
          </a:bodyPr>
          <a:lstStyle/>
          <a:p>
            <a:r>
              <a:rPr lang="en-IN" dirty="0" smtClean="0"/>
              <a:t>Version 2’’</a:t>
            </a:r>
            <a:endParaRPr lang="en-IN" dirty="0"/>
          </a:p>
        </p:txBody>
      </p:sp>
      <p:sp>
        <p:nvSpPr>
          <p:cNvPr id="35" name="TextBox 34"/>
          <p:cNvSpPr txBox="1"/>
          <p:nvPr/>
        </p:nvSpPr>
        <p:spPr>
          <a:xfrm>
            <a:off x="2503031" y="4101101"/>
            <a:ext cx="1437060" cy="369332"/>
          </a:xfrm>
          <a:prstGeom prst="rect">
            <a:avLst/>
          </a:prstGeom>
          <a:noFill/>
        </p:spPr>
        <p:txBody>
          <a:bodyPr wrap="none" rtlCol="0">
            <a:spAutoFit/>
          </a:bodyPr>
          <a:lstStyle/>
          <a:p>
            <a:r>
              <a:rPr lang="en-IN" dirty="0" smtClean="0"/>
              <a:t>Newly Added</a:t>
            </a:r>
            <a:endParaRPr lang="en-IN" dirty="0"/>
          </a:p>
        </p:txBody>
      </p:sp>
      <p:sp>
        <p:nvSpPr>
          <p:cNvPr id="36" name="TextBox 35"/>
          <p:cNvSpPr txBox="1"/>
          <p:nvPr/>
        </p:nvSpPr>
        <p:spPr>
          <a:xfrm>
            <a:off x="2503031" y="4389133"/>
            <a:ext cx="1039067" cy="369332"/>
          </a:xfrm>
          <a:prstGeom prst="rect">
            <a:avLst/>
          </a:prstGeom>
          <a:noFill/>
        </p:spPr>
        <p:txBody>
          <a:bodyPr wrap="none" rtlCol="0">
            <a:spAutoFit/>
          </a:bodyPr>
          <a:lstStyle/>
          <a:p>
            <a:r>
              <a:rPr lang="en-IN" dirty="0" smtClean="0"/>
              <a:t>Modified</a:t>
            </a:r>
            <a:endParaRPr lang="en-IN" dirty="0"/>
          </a:p>
        </p:txBody>
      </p:sp>
      <p:sp>
        <p:nvSpPr>
          <p:cNvPr id="37" name="TextBox 36"/>
          <p:cNvSpPr txBox="1"/>
          <p:nvPr/>
        </p:nvSpPr>
        <p:spPr>
          <a:xfrm>
            <a:off x="2503031" y="4686457"/>
            <a:ext cx="921534" cy="369332"/>
          </a:xfrm>
          <a:prstGeom prst="rect">
            <a:avLst/>
          </a:prstGeom>
          <a:noFill/>
        </p:spPr>
        <p:txBody>
          <a:bodyPr wrap="none" rtlCol="0">
            <a:spAutoFit/>
          </a:bodyPr>
          <a:lstStyle/>
          <a:p>
            <a:r>
              <a:rPr lang="en-IN" dirty="0" smtClean="0"/>
              <a:t>Deleted</a:t>
            </a:r>
            <a:endParaRPr lang="en-IN" dirty="0"/>
          </a:p>
        </p:txBody>
      </p:sp>
      <p:sp>
        <p:nvSpPr>
          <p:cNvPr id="38" name="TextBox 37"/>
          <p:cNvSpPr txBox="1"/>
          <p:nvPr/>
        </p:nvSpPr>
        <p:spPr>
          <a:xfrm>
            <a:off x="2503031" y="5470493"/>
            <a:ext cx="1780937" cy="369332"/>
          </a:xfrm>
          <a:prstGeom prst="rect">
            <a:avLst/>
          </a:prstGeom>
          <a:noFill/>
        </p:spPr>
        <p:txBody>
          <a:bodyPr wrap="none" rtlCol="0">
            <a:spAutoFit/>
          </a:bodyPr>
          <a:lstStyle/>
          <a:p>
            <a:r>
              <a:rPr lang="en-IN" dirty="0" smtClean="0"/>
              <a:t>Unchanged/Base</a:t>
            </a:r>
            <a:endParaRPr lang="en-IN" dirty="0"/>
          </a:p>
        </p:txBody>
      </p:sp>
      <p:cxnSp>
        <p:nvCxnSpPr>
          <p:cNvPr id="39" name="Straight Arrow Connector 38"/>
          <p:cNvCxnSpPr>
            <a:stCxn id="35" idx="1"/>
          </p:cNvCxnSpPr>
          <p:nvPr/>
        </p:nvCxnSpPr>
        <p:spPr>
          <a:xfrm flipH="1">
            <a:off x="2142991" y="4285767"/>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flipH="1">
            <a:off x="2142991" y="4586383"/>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flipH="1">
            <a:off x="2140174" y="4865009"/>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flipH="1">
            <a:off x="2117423" y="5666414"/>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Rectangle 42"/>
          <p:cNvSpPr/>
          <p:nvPr/>
        </p:nvSpPr>
        <p:spPr>
          <a:xfrm>
            <a:off x="1348086" y="5229200"/>
            <a:ext cx="576064"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4" name="Rectangle 43"/>
          <p:cNvSpPr/>
          <p:nvPr/>
        </p:nvSpPr>
        <p:spPr>
          <a:xfrm>
            <a:off x="1115242" y="4614449"/>
            <a:ext cx="232844" cy="14401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5" name="Rectangle 44"/>
          <p:cNvSpPr/>
          <p:nvPr/>
        </p:nvSpPr>
        <p:spPr>
          <a:xfrm>
            <a:off x="1807728" y="4793001"/>
            <a:ext cx="232844" cy="14401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6" name="Rectangle 45"/>
          <p:cNvSpPr/>
          <p:nvPr/>
        </p:nvSpPr>
        <p:spPr>
          <a:xfrm>
            <a:off x="1310502" y="5007481"/>
            <a:ext cx="232844" cy="14401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7" name="Rectangle 46"/>
          <p:cNvSpPr/>
          <p:nvPr/>
        </p:nvSpPr>
        <p:spPr>
          <a:xfrm>
            <a:off x="1077658" y="5326477"/>
            <a:ext cx="232844" cy="14401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8" name="Oval 47"/>
          <p:cNvSpPr/>
          <p:nvPr/>
        </p:nvSpPr>
        <p:spPr>
          <a:xfrm>
            <a:off x="5128703" y="3789040"/>
            <a:ext cx="1747553" cy="234810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3200" b="1" dirty="0" smtClean="0"/>
              <a:t>A new form!</a:t>
            </a:r>
            <a:endParaRPr lang="en-IN" sz="3200" b="1" dirty="0"/>
          </a:p>
        </p:txBody>
      </p:sp>
    </p:spTree>
    <p:extLst>
      <p:ext uri="{BB962C8B-B14F-4D97-AF65-F5344CB8AC3E}">
        <p14:creationId xmlns:p14="http://schemas.microsoft.com/office/powerpoint/2010/main" val="2744092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Arial" panose="020B0604020202020204" pitchFamily="34" charset="0"/>
              <a:buChar char="•"/>
            </a:pPr>
            <a:r>
              <a:rPr lang="en-IN" sz="2800" dirty="0" smtClean="0"/>
              <a:t>Obtain the Execution Trace</a:t>
            </a:r>
          </a:p>
          <a:p>
            <a:pPr marL="457200" indent="-457200">
              <a:buFont typeface="Arial" panose="020B0604020202020204" pitchFamily="34" charset="0"/>
              <a:buChar char="•"/>
            </a:pPr>
            <a:r>
              <a:rPr lang="en-IN" sz="2800" dirty="0" smtClean="0"/>
              <a:t>Selection of Regression Tests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smtClean="0"/>
              <a:t>CFG</a:t>
            </a:r>
          </a:p>
          <a:p>
            <a:pPr marL="457200" indent="-457200">
              <a:buFont typeface="Arial" panose="020B0604020202020204" pitchFamily="34" charset="0"/>
              <a:buChar char="•"/>
            </a:pPr>
            <a:r>
              <a:rPr lang="en-IN" sz="2800" dirty="0" smtClean="0"/>
              <a:t>PDG</a:t>
            </a:r>
          </a:p>
          <a:p>
            <a:pPr marL="457200" indent="-457200">
              <a:buFont typeface="Arial" panose="020B0604020202020204" pitchFamily="34" charset="0"/>
              <a:buChar char="•"/>
            </a:pPr>
            <a:r>
              <a:rPr lang="en-IN" sz="2800" dirty="0" smtClean="0"/>
              <a:t>DU Pairs</a:t>
            </a:r>
          </a:p>
          <a:p>
            <a:pPr marL="457200" indent="-457200">
              <a:buFont typeface="Arial" panose="020B0604020202020204" pitchFamily="34" charset="0"/>
              <a:buChar char="•"/>
            </a:pPr>
            <a:endParaRPr lang="en-IN" sz="2800" dirty="0"/>
          </a:p>
        </p:txBody>
      </p:sp>
      <p:sp>
        <p:nvSpPr>
          <p:cNvPr id="3" name="Content Placeholder 2"/>
          <p:cNvSpPr>
            <a:spLocks noGrp="1"/>
          </p:cNvSpPr>
          <p:nvPr>
            <p:ph sz="quarter" idx="10"/>
          </p:nvPr>
        </p:nvSpPr>
        <p:spPr/>
        <p:txBody>
          <a:bodyPr/>
          <a:lstStyle/>
          <a:p>
            <a:r>
              <a:rPr lang="en-IN" dirty="0" smtClean="0"/>
              <a:t>Use of Execution Trace</a:t>
            </a:r>
            <a:endParaRPr lang="en-IN" dirty="0"/>
          </a:p>
        </p:txBody>
      </p:sp>
    </p:spTree>
    <p:extLst>
      <p:ext uri="{BB962C8B-B14F-4D97-AF65-F5344CB8AC3E}">
        <p14:creationId xmlns:p14="http://schemas.microsoft.com/office/powerpoint/2010/main" val="1183434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2800" dirty="0" smtClean="0"/>
              <a:t>Ensuring that the affected variable is part of the execution</a:t>
            </a:r>
          </a:p>
          <a:p>
            <a:pPr>
              <a:buFont typeface="Arial" panose="020B0604020202020204" pitchFamily="34" charset="0"/>
              <a:buChar char="•"/>
            </a:pPr>
            <a:r>
              <a:rPr lang="en-IN" sz="2800" dirty="0" smtClean="0"/>
              <a:t>Limitations</a:t>
            </a:r>
          </a:p>
          <a:p>
            <a:pPr>
              <a:buFont typeface="Arial" panose="020B0604020202020204" pitchFamily="34" charset="0"/>
              <a:buChar char="•"/>
            </a:pPr>
            <a:r>
              <a:rPr lang="en-IN" sz="2800" dirty="0" smtClean="0"/>
              <a:t>Better than Execution Trace</a:t>
            </a:r>
          </a:p>
          <a:p>
            <a:pPr>
              <a:buFont typeface="Arial" panose="020B0604020202020204" pitchFamily="34" charset="0"/>
              <a:buChar char="•"/>
            </a:pPr>
            <a:endParaRPr lang="en-IN" sz="2800" dirty="0"/>
          </a:p>
          <a:p>
            <a:pPr>
              <a:buFont typeface="Arial" panose="020B0604020202020204" pitchFamily="34" charset="0"/>
              <a:buChar char="•"/>
            </a:pPr>
            <a:r>
              <a:rPr lang="en-IN" sz="2800" dirty="0" smtClean="0"/>
              <a:t>CFG</a:t>
            </a:r>
          </a:p>
          <a:p>
            <a:pPr>
              <a:buFont typeface="Arial" panose="020B0604020202020204" pitchFamily="34" charset="0"/>
              <a:buChar char="•"/>
            </a:pPr>
            <a:r>
              <a:rPr lang="en-IN" sz="2800" dirty="0" smtClean="0"/>
              <a:t>Execution Trace</a:t>
            </a:r>
          </a:p>
          <a:p>
            <a:pPr>
              <a:buFont typeface="Arial" panose="020B0604020202020204" pitchFamily="34" charset="0"/>
              <a:buChar char="•"/>
            </a:pPr>
            <a:r>
              <a:rPr lang="en-IN" sz="2800" dirty="0" smtClean="0"/>
              <a:t>Dependence Graphs</a:t>
            </a:r>
            <a:endParaRPr lang="en-IN" sz="2800" dirty="0"/>
          </a:p>
        </p:txBody>
      </p:sp>
      <p:sp>
        <p:nvSpPr>
          <p:cNvPr id="3" name="Content Placeholder 2"/>
          <p:cNvSpPr>
            <a:spLocks noGrp="1"/>
          </p:cNvSpPr>
          <p:nvPr>
            <p:ph sz="quarter" idx="10"/>
          </p:nvPr>
        </p:nvSpPr>
        <p:spPr/>
        <p:txBody>
          <a:bodyPr/>
          <a:lstStyle/>
          <a:p>
            <a:r>
              <a:rPr lang="en-IN" dirty="0" smtClean="0"/>
              <a:t>Use of Dynamic Slicing</a:t>
            </a:r>
            <a:endParaRPr lang="en-IN" dirty="0"/>
          </a:p>
        </p:txBody>
      </p:sp>
    </p:spTree>
    <p:extLst>
      <p:ext uri="{BB962C8B-B14F-4D97-AF65-F5344CB8AC3E}">
        <p14:creationId xmlns:p14="http://schemas.microsoft.com/office/powerpoint/2010/main" val="4270049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38400" y="3429000"/>
            <a:ext cx="6019800" cy="1524000"/>
          </a:xfrm>
        </p:spPr>
        <p:txBody>
          <a:bodyPr/>
          <a:lstStyle/>
          <a:p>
            <a:r>
              <a:rPr lang="en-US" dirty="0" smtClean="0"/>
              <a:t>Software Testing Methodologies</a:t>
            </a:r>
            <a:endParaRPr lang="en-US" dirty="0"/>
          </a:p>
        </p:txBody>
      </p:sp>
      <p:sp>
        <p:nvSpPr>
          <p:cNvPr id="6" name="Content Placeholder 5"/>
          <p:cNvSpPr>
            <a:spLocks noGrp="1"/>
          </p:cNvSpPr>
          <p:nvPr>
            <p:ph sz="quarter" idx="13"/>
          </p:nvPr>
        </p:nvSpPr>
        <p:spPr/>
        <p:txBody>
          <a:bodyPr/>
          <a:lstStyle/>
          <a:p>
            <a:r>
              <a:rPr lang="en-US" dirty="0" smtClean="0"/>
              <a:t>Prashant Joshi</a:t>
            </a:r>
          </a:p>
          <a:p>
            <a:endParaRPr lang="en-US" dirty="0"/>
          </a:p>
        </p:txBody>
      </p:sp>
    </p:spTree>
    <p:extLst>
      <p:ext uri="{BB962C8B-B14F-4D97-AF65-F5344CB8AC3E}">
        <p14:creationId xmlns:p14="http://schemas.microsoft.com/office/powerpoint/2010/main" val="317835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Topic 15.1: Need &amp; Motivation</a:t>
            </a:r>
            <a:endParaRPr lang="en-IN" dirty="0"/>
          </a:p>
          <a:p>
            <a:endParaRPr lang="en-IN" dirty="0"/>
          </a:p>
        </p:txBody>
      </p:sp>
    </p:spTree>
    <p:extLst>
      <p:ext uri="{BB962C8B-B14F-4D97-AF65-F5344CB8AC3E}">
        <p14:creationId xmlns:p14="http://schemas.microsoft.com/office/powerpoint/2010/main" val="2963361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All systems change over a period of time</a:t>
            </a:r>
          </a:p>
          <a:p>
            <a:pPr lvl="1">
              <a:buFont typeface="Arial" panose="020B0604020202020204" pitchFamily="34" charset="0"/>
              <a:buChar char="•"/>
            </a:pPr>
            <a:r>
              <a:rPr lang="en-US" dirty="0" smtClean="0"/>
              <a:t>Upgrades</a:t>
            </a:r>
          </a:p>
          <a:p>
            <a:pPr lvl="1">
              <a:buFont typeface="Arial" panose="020B0604020202020204" pitchFamily="34" charset="0"/>
              <a:buChar char="•"/>
            </a:pPr>
            <a:r>
              <a:rPr lang="en-US" dirty="0" smtClean="0"/>
              <a:t>Defect fixes</a:t>
            </a:r>
          </a:p>
          <a:p>
            <a:pPr lvl="1">
              <a:buFont typeface="Arial" panose="020B0604020202020204" pitchFamily="34" charset="0"/>
              <a:buChar char="•"/>
            </a:pPr>
            <a:r>
              <a:rPr lang="en-US" dirty="0" smtClean="0"/>
              <a:t>Roadmap – Platforms, change in technology</a:t>
            </a:r>
          </a:p>
          <a:p>
            <a:pPr>
              <a:buFont typeface="Arial" panose="020B0604020202020204" pitchFamily="34" charset="0"/>
              <a:buChar char="•"/>
            </a:pPr>
            <a:r>
              <a:rPr lang="en-US" dirty="0" smtClean="0"/>
              <a:t>On change</a:t>
            </a:r>
          </a:p>
          <a:p>
            <a:pPr lvl="1">
              <a:buFont typeface="Arial" panose="020B0604020202020204" pitchFamily="34" charset="0"/>
              <a:buChar char="•"/>
            </a:pPr>
            <a:r>
              <a:rPr lang="en-US" dirty="0" smtClean="0"/>
              <a:t>Regression testing takes front seat</a:t>
            </a:r>
          </a:p>
          <a:p>
            <a:pPr lvl="1">
              <a:buFont typeface="Arial" panose="020B0604020202020204" pitchFamily="34" charset="0"/>
              <a:buChar char="•"/>
            </a:pPr>
            <a:r>
              <a:rPr lang="en-US" dirty="0" smtClean="0"/>
              <a:t>Product = Base + Change</a:t>
            </a:r>
            <a:endParaRPr lang="en-US" dirty="0"/>
          </a:p>
          <a:p>
            <a:pPr>
              <a:buFont typeface="Arial" panose="020B0604020202020204" pitchFamily="34" charset="0"/>
              <a:buChar char="•"/>
            </a:pPr>
            <a:r>
              <a:rPr lang="en-US" dirty="0" smtClean="0"/>
              <a:t>Ensure</a:t>
            </a:r>
          </a:p>
          <a:p>
            <a:pPr lvl="1">
              <a:buFont typeface="Arial" panose="020B0604020202020204" pitchFamily="34" charset="0"/>
              <a:buChar char="•"/>
            </a:pPr>
            <a:r>
              <a:rPr lang="en-US" dirty="0" smtClean="0"/>
              <a:t>Base works as it should</a:t>
            </a:r>
          </a:p>
          <a:p>
            <a:pPr lvl="1">
              <a:buFont typeface="Arial" panose="020B0604020202020204" pitchFamily="34" charset="0"/>
              <a:buChar char="•"/>
            </a:pPr>
            <a:r>
              <a:rPr lang="en-US" dirty="0" smtClean="0"/>
              <a:t>New features and fixes work as well</a:t>
            </a:r>
          </a:p>
          <a:p>
            <a:pPr lvl="1">
              <a:buFont typeface="Arial" panose="020B0604020202020204" pitchFamily="34" charset="0"/>
              <a:buChar char="•"/>
            </a:pPr>
            <a:r>
              <a:rPr lang="en-US" dirty="0" smtClean="0"/>
              <a:t>System as a whole is of high quality</a:t>
            </a:r>
          </a:p>
        </p:txBody>
      </p:sp>
      <p:sp>
        <p:nvSpPr>
          <p:cNvPr id="3" name="Content Placeholder 2"/>
          <p:cNvSpPr>
            <a:spLocks noGrp="1"/>
          </p:cNvSpPr>
          <p:nvPr>
            <p:ph sz="quarter" idx="10"/>
          </p:nvPr>
        </p:nvSpPr>
        <p:spPr/>
        <p:txBody>
          <a:bodyPr/>
          <a:lstStyle/>
          <a:p>
            <a:r>
              <a:rPr lang="en-US" dirty="0" smtClean="0"/>
              <a:t>Need &amp; Motivation </a:t>
            </a:r>
            <a:endParaRPr lang="en-US" dirty="0"/>
          </a:p>
        </p:txBody>
      </p:sp>
    </p:spTree>
    <p:extLst>
      <p:ext uri="{BB962C8B-B14F-4D97-AF65-F5344CB8AC3E}">
        <p14:creationId xmlns:p14="http://schemas.microsoft.com/office/powerpoint/2010/main" val="1297422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A program that is modified for reasons such as correction, addition of features etc., is often retested to ensure that the unchanged parts of the program continue to work correctly. Such testing is commonly referred to as regression testing</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a:t>Regression Testing</a:t>
            </a:r>
          </a:p>
        </p:txBody>
      </p:sp>
      <p:sp>
        <p:nvSpPr>
          <p:cNvPr id="4" name="Rounded Rectangle 3"/>
          <p:cNvSpPr/>
          <p:nvPr/>
        </p:nvSpPr>
        <p:spPr>
          <a:xfrm>
            <a:off x="683568" y="4653136"/>
            <a:ext cx="7920880" cy="122413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3600" dirty="0" smtClean="0"/>
              <a:t>Regress means to return to previous, usually worst, state</a:t>
            </a:r>
            <a:endParaRPr lang="en-IN" sz="3600" dirty="0"/>
          </a:p>
        </p:txBody>
      </p:sp>
    </p:spTree>
    <p:extLst>
      <p:ext uri="{BB962C8B-B14F-4D97-AF65-F5344CB8AC3E}">
        <p14:creationId xmlns:p14="http://schemas.microsoft.com/office/powerpoint/2010/main" val="4201190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A Minefield!</a:t>
            </a:r>
            <a:endParaRPr lang="en-IN" dirty="0"/>
          </a:p>
        </p:txBody>
      </p:sp>
      <p:sp>
        <p:nvSpPr>
          <p:cNvPr id="4" name="Rectangle 3"/>
          <p:cNvSpPr/>
          <p:nvPr/>
        </p:nvSpPr>
        <p:spPr>
          <a:xfrm>
            <a:off x="988046" y="1907540"/>
            <a:ext cx="1152128" cy="144016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 name="Rectangle 4"/>
          <p:cNvSpPr/>
          <p:nvPr/>
        </p:nvSpPr>
        <p:spPr>
          <a:xfrm>
            <a:off x="1708126" y="1907540"/>
            <a:ext cx="432048" cy="2867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6" name="Rectangle 5"/>
          <p:cNvSpPr/>
          <p:nvPr/>
        </p:nvSpPr>
        <p:spPr>
          <a:xfrm>
            <a:off x="1708126" y="2194332"/>
            <a:ext cx="432048" cy="288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7" name="Rectangle 6"/>
          <p:cNvSpPr/>
          <p:nvPr/>
        </p:nvSpPr>
        <p:spPr>
          <a:xfrm>
            <a:off x="990863" y="1618268"/>
            <a:ext cx="1152128"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 name="TextBox 7"/>
          <p:cNvSpPr txBox="1"/>
          <p:nvPr/>
        </p:nvSpPr>
        <p:spPr>
          <a:xfrm>
            <a:off x="1040693" y="3347700"/>
            <a:ext cx="1052468" cy="369332"/>
          </a:xfrm>
          <a:prstGeom prst="rect">
            <a:avLst/>
          </a:prstGeom>
          <a:noFill/>
        </p:spPr>
        <p:txBody>
          <a:bodyPr wrap="none" rtlCol="0">
            <a:spAutoFit/>
          </a:bodyPr>
          <a:lstStyle/>
          <a:p>
            <a:r>
              <a:rPr lang="en-IN" dirty="0" smtClean="0"/>
              <a:t>Version </a:t>
            </a:r>
            <a:r>
              <a:rPr lang="en-IN" dirty="0"/>
              <a:t>2</a:t>
            </a:r>
          </a:p>
        </p:txBody>
      </p:sp>
      <p:sp>
        <p:nvSpPr>
          <p:cNvPr id="9" name="TextBox 8"/>
          <p:cNvSpPr txBox="1"/>
          <p:nvPr/>
        </p:nvSpPr>
        <p:spPr>
          <a:xfrm>
            <a:off x="2503031" y="1608976"/>
            <a:ext cx="1437060" cy="369332"/>
          </a:xfrm>
          <a:prstGeom prst="rect">
            <a:avLst/>
          </a:prstGeom>
          <a:noFill/>
        </p:spPr>
        <p:txBody>
          <a:bodyPr wrap="none" rtlCol="0">
            <a:spAutoFit/>
          </a:bodyPr>
          <a:lstStyle/>
          <a:p>
            <a:r>
              <a:rPr lang="en-IN" dirty="0" smtClean="0"/>
              <a:t>Newly Added</a:t>
            </a:r>
            <a:endParaRPr lang="en-IN" dirty="0"/>
          </a:p>
        </p:txBody>
      </p:sp>
      <p:sp>
        <p:nvSpPr>
          <p:cNvPr id="10" name="TextBox 9"/>
          <p:cNvSpPr txBox="1"/>
          <p:nvPr/>
        </p:nvSpPr>
        <p:spPr>
          <a:xfrm>
            <a:off x="2503031" y="1897008"/>
            <a:ext cx="1039067" cy="369332"/>
          </a:xfrm>
          <a:prstGeom prst="rect">
            <a:avLst/>
          </a:prstGeom>
          <a:noFill/>
        </p:spPr>
        <p:txBody>
          <a:bodyPr wrap="none" rtlCol="0">
            <a:spAutoFit/>
          </a:bodyPr>
          <a:lstStyle/>
          <a:p>
            <a:r>
              <a:rPr lang="en-IN" dirty="0" smtClean="0"/>
              <a:t>Modified</a:t>
            </a:r>
            <a:endParaRPr lang="en-IN" dirty="0"/>
          </a:p>
        </p:txBody>
      </p:sp>
      <p:sp>
        <p:nvSpPr>
          <p:cNvPr id="11" name="TextBox 10"/>
          <p:cNvSpPr txBox="1"/>
          <p:nvPr/>
        </p:nvSpPr>
        <p:spPr>
          <a:xfrm>
            <a:off x="2503031" y="2194332"/>
            <a:ext cx="921534" cy="369332"/>
          </a:xfrm>
          <a:prstGeom prst="rect">
            <a:avLst/>
          </a:prstGeom>
          <a:noFill/>
        </p:spPr>
        <p:txBody>
          <a:bodyPr wrap="none" rtlCol="0">
            <a:spAutoFit/>
          </a:bodyPr>
          <a:lstStyle/>
          <a:p>
            <a:r>
              <a:rPr lang="en-IN" dirty="0" smtClean="0"/>
              <a:t>Deleted</a:t>
            </a:r>
            <a:endParaRPr lang="en-IN" dirty="0"/>
          </a:p>
        </p:txBody>
      </p:sp>
      <p:sp>
        <p:nvSpPr>
          <p:cNvPr id="12" name="TextBox 11"/>
          <p:cNvSpPr txBox="1"/>
          <p:nvPr/>
        </p:nvSpPr>
        <p:spPr>
          <a:xfrm>
            <a:off x="2503031" y="2978368"/>
            <a:ext cx="1780937" cy="369332"/>
          </a:xfrm>
          <a:prstGeom prst="rect">
            <a:avLst/>
          </a:prstGeom>
          <a:noFill/>
        </p:spPr>
        <p:txBody>
          <a:bodyPr wrap="none" rtlCol="0">
            <a:spAutoFit/>
          </a:bodyPr>
          <a:lstStyle/>
          <a:p>
            <a:r>
              <a:rPr lang="en-IN" dirty="0" smtClean="0"/>
              <a:t>Unchanged/Base</a:t>
            </a:r>
            <a:endParaRPr lang="en-IN" dirty="0"/>
          </a:p>
        </p:txBody>
      </p:sp>
      <p:cxnSp>
        <p:nvCxnSpPr>
          <p:cNvPr id="13" name="Straight Arrow Connector 12"/>
          <p:cNvCxnSpPr>
            <a:stCxn id="9" idx="1"/>
          </p:cNvCxnSpPr>
          <p:nvPr/>
        </p:nvCxnSpPr>
        <p:spPr>
          <a:xfrm flipH="1">
            <a:off x="2142991" y="1793642"/>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H="1">
            <a:off x="2142991" y="2094258"/>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2140174" y="2372884"/>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H="1">
            <a:off x="2117423" y="3174289"/>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Rectangle 16"/>
          <p:cNvSpPr/>
          <p:nvPr/>
        </p:nvSpPr>
        <p:spPr>
          <a:xfrm>
            <a:off x="5364088" y="1878145"/>
            <a:ext cx="1152128" cy="144016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8" name="Rectangle 17"/>
          <p:cNvSpPr/>
          <p:nvPr/>
        </p:nvSpPr>
        <p:spPr>
          <a:xfrm>
            <a:off x="6084168" y="1878145"/>
            <a:ext cx="432048" cy="2867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9" name="Rectangle 18"/>
          <p:cNvSpPr/>
          <p:nvPr/>
        </p:nvSpPr>
        <p:spPr>
          <a:xfrm>
            <a:off x="5366905" y="1588873"/>
            <a:ext cx="1152128"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0" name="TextBox 19"/>
          <p:cNvSpPr txBox="1"/>
          <p:nvPr/>
        </p:nvSpPr>
        <p:spPr>
          <a:xfrm>
            <a:off x="5416735" y="3318305"/>
            <a:ext cx="1052468" cy="369332"/>
          </a:xfrm>
          <a:prstGeom prst="rect">
            <a:avLst/>
          </a:prstGeom>
          <a:noFill/>
        </p:spPr>
        <p:txBody>
          <a:bodyPr wrap="none" rtlCol="0">
            <a:spAutoFit/>
          </a:bodyPr>
          <a:lstStyle/>
          <a:p>
            <a:r>
              <a:rPr lang="en-IN" dirty="0" smtClean="0"/>
              <a:t>Version </a:t>
            </a:r>
            <a:r>
              <a:rPr lang="en-IN" dirty="0"/>
              <a:t>3</a:t>
            </a:r>
          </a:p>
        </p:txBody>
      </p:sp>
      <p:sp>
        <p:nvSpPr>
          <p:cNvPr id="21" name="TextBox 20"/>
          <p:cNvSpPr txBox="1"/>
          <p:nvPr/>
        </p:nvSpPr>
        <p:spPr>
          <a:xfrm>
            <a:off x="6879073" y="1579581"/>
            <a:ext cx="1437060" cy="369332"/>
          </a:xfrm>
          <a:prstGeom prst="rect">
            <a:avLst/>
          </a:prstGeom>
          <a:noFill/>
        </p:spPr>
        <p:txBody>
          <a:bodyPr wrap="none" rtlCol="0">
            <a:spAutoFit/>
          </a:bodyPr>
          <a:lstStyle/>
          <a:p>
            <a:r>
              <a:rPr lang="en-IN" dirty="0" smtClean="0"/>
              <a:t>Newly Added</a:t>
            </a:r>
            <a:endParaRPr lang="en-IN" dirty="0"/>
          </a:p>
        </p:txBody>
      </p:sp>
      <p:sp>
        <p:nvSpPr>
          <p:cNvPr id="22" name="TextBox 21"/>
          <p:cNvSpPr txBox="1"/>
          <p:nvPr/>
        </p:nvSpPr>
        <p:spPr>
          <a:xfrm>
            <a:off x="6879073" y="1867613"/>
            <a:ext cx="1039067" cy="369332"/>
          </a:xfrm>
          <a:prstGeom prst="rect">
            <a:avLst/>
          </a:prstGeom>
          <a:noFill/>
        </p:spPr>
        <p:txBody>
          <a:bodyPr wrap="none" rtlCol="0">
            <a:spAutoFit/>
          </a:bodyPr>
          <a:lstStyle/>
          <a:p>
            <a:r>
              <a:rPr lang="en-IN" dirty="0" smtClean="0"/>
              <a:t>Modified</a:t>
            </a:r>
            <a:endParaRPr lang="en-IN" dirty="0"/>
          </a:p>
        </p:txBody>
      </p:sp>
      <p:sp>
        <p:nvSpPr>
          <p:cNvPr id="23" name="TextBox 22"/>
          <p:cNvSpPr txBox="1"/>
          <p:nvPr/>
        </p:nvSpPr>
        <p:spPr>
          <a:xfrm>
            <a:off x="6879073" y="2164937"/>
            <a:ext cx="921534" cy="369332"/>
          </a:xfrm>
          <a:prstGeom prst="rect">
            <a:avLst/>
          </a:prstGeom>
          <a:noFill/>
        </p:spPr>
        <p:txBody>
          <a:bodyPr wrap="none" rtlCol="0">
            <a:spAutoFit/>
          </a:bodyPr>
          <a:lstStyle/>
          <a:p>
            <a:r>
              <a:rPr lang="en-IN" dirty="0" smtClean="0"/>
              <a:t>Deleted</a:t>
            </a:r>
            <a:endParaRPr lang="en-IN" dirty="0"/>
          </a:p>
        </p:txBody>
      </p:sp>
      <p:sp>
        <p:nvSpPr>
          <p:cNvPr id="24" name="TextBox 23"/>
          <p:cNvSpPr txBox="1"/>
          <p:nvPr/>
        </p:nvSpPr>
        <p:spPr>
          <a:xfrm>
            <a:off x="6879073" y="2948973"/>
            <a:ext cx="1780937" cy="369332"/>
          </a:xfrm>
          <a:prstGeom prst="rect">
            <a:avLst/>
          </a:prstGeom>
          <a:noFill/>
        </p:spPr>
        <p:txBody>
          <a:bodyPr wrap="none" rtlCol="0">
            <a:spAutoFit/>
          </a:bodyPr>
          <a:lstStyle/>
          <a:p>
            <a:r>
              <a:rPr lang="en-IN" dirty="0" smtClean="0"/>
              <a:t>Unchanged/Base</a:t>
            </a:r>
            <a:endParaRPr lang="en-IN" dirty="0"/>
          </a:p>
        </p:txBody>
      </p:sp>
      <p:cxnSp>
        <p:nvCxnSpPr>
          <p:cNvPr id="25" name="Straight Arrow Connector 24"/>
          <p:cNvCxnSpPr>
            <a:stCxn id="21" idx="1"/>
          </p:cNvCxnSpPr>
          <p:nvPr/>
        </p:nvCxnSpPr>
        <p:spPr>
          <a:xfrm flipH="1">
            <a:off x="6519033" y="1764247"/>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H="1">
            <a:off x="6519033" y="2064863"/>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flipH="1">
            <a:off x="6516216" y="2343489"/>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H="1">
            <a:off x="6493465" y="3144894"/>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Rectangle 28"/>
          <p:cNvSpPr/>
          <p:nvPr/>
        </p:nvSpPr>
        <p:spPr>
          <a:xfrm>
            <a:off x="5724128" y="2707680"/>
            <a:ext cx="576064"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0" name="Rectangle 29"/>
          <p:cNvSpPr/>
          <p:nvPr/>
        </p:nvSpPr>
        <p:spPr>
          <a:xfrm>
            <a:off x="5508104" y="2308953"/>
            <a:ext cx="432048" cy="28803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1" name="Rectangle 30"/>
          <p:cNvSpPr/>
          <p:nvPr/>
        </p:nvSpPr>
        <p:spPr>
          <a:xfrm>
            <a:off x="988046" y="4399665"/>
            <a:ext cx="1152128" cy="144016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2" name="Rectangle 31"/>
          <p:cNvSpPr/>
          <p:nvPr/>
        </p:nvSpPr>
        <p:spPr>
          <a:xfrm>
            <a:off x="1708126" y="4399665"/>
            <a:ext cx="432048" cy="28679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3" name="Rectangle 32"/>
          <p:cNvSpPr/>
          <p:nvPr/>
        </p:nvSpPr>
        <p:spPr>
          <a:xfrm>
            <a:off x="990863" y="4110393"/>
            <a:ext cx="1152128"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4" name="TextBox 33"/>
          <p:cNvSpPr txBox="1"/>
          <p:nvPr/>
        </p:nvSpPr>
        <p:spPr>
          <a:xfrm>
            <a:off x="1040693" y="5839825"/>
            <a:ext cx="1052468" cy="369332"/>
          </a:xfrm>
          <a:prstGeom prst="rect">
            <a:avLst/>
          </a:prstGeom>
          <a:noFill/>
        </p:spPr>
        <p:txBody>
          <a:bodyPr wrap="none" rtlCol="0">
            <a:spAutoFit/>
          </a:bodyPr>
          <a:lstStyle/>
          <a:p>
            <a:r>
              <a:rPr lang="en-IN" dirty="0" smtClean="0"/>
              <a:t>Version </a:t>
            </a:r>
            <a:r>
              <a:rPr lang="en-IN" dirty="0"/>
              <a:t>4</a:t>
            </a:r>
          </a:p>
        </p:txBody>
      </p:sp>
      <p:sp>
        <p:nvSpPr>
          <p:cNvPr id="35" name="TextBox 34"/>
          <p:cNvSpPr txBox="1"/>
          <p:nvPr/>
        </p:nvSpPr>
        <p:spPr>
          <a:xfrm>
            <a:off x="2503031" y="4101101"/>
            <a:ext cx="1437060" cy="369332"/>
          </a:xfrm>
          <a:prstGeom prst="rect">
            <a:avLst/>
          </a:prstGeom>
          <a:noFill/>
        </p:spPr>
        <p:txBody>
          <a:bodyPr wrap="none" rtlCol="0">
            <a:spAutoFit/>
          </a:bodyPr>
          <a:lstStyle/>
          <a:p>
            <a:r>
              <a:rPr lang="en-IN" dirty="0" smtClean="0"/>
              <a:t>Newly Added</a:t>
            </a:r>
            <a:endParaRPr lang="en-IN" dirty="0"/>
          </a:p>
        </p:txBody>
      </p:sp>
      <p:sp>
        <p:nvSpPr>
          <p:cNvPr id="36" name="TextBox 35"/>
          <p:cNvSpPr txBox="1"/>
          <p:nvPr/>
        </p:nvSpPr>
        <p:spPr>
          <a:xfrm>
            <a:off x="2503031" y="4389133"/>
            <a:ext cx="1039067" cy="369332"/>
          </a:xfrm>
          <a:prstGeom prst="rect">
            <a:avLst/>
          </a:prstGeom>
          <a:noFill/>
        </p:spPr>
        <p:txBody>
          <a:bodyPr wrap="none" rtlCol="0">
            <a:spAutoFit/>
          </a:bodyPr>
          <a:lstStyle/>
          <a:p>
            <a:r>
              <a:rPr lang="en-IN" dirty="0" smtClean="0"/>
              <a:t>Modified</a:t>
            </a:r>
            <a:endParaRPr lang="en-IN" dirty="0"/>
          </a:p>
        </p:txBody>
      </p:sp>
      <p:sp>
        <p:nvSpPr>
          <p:cNvPr id="37" name="TextBox 36"/>
          <p:cNvSpPr txBox="1"/>
          <p:nvPr/>
        </p:nvSpPr>
        <p:spPr>
          <a:xfrm>
            <a:off x="2503031" y="4686457"/>
            <a:ext cx="921534" cy="369332"/>
          </a:xfrm>
          <a:prstGeom prst="rect">
            <a:avLst/>
          </a:prstGeom>
          <a:noFill/>
        </p:spPr>
        <p:txBody>
          <a:bodyPr wrap="none" rtlCol="0">
            <a:spAutoFit/>
          </a:bodyPr>
          <a:lstStyle/>
          <a:p>
            <a:r>
              <a:rPr lang="en-IN" dirty="0" smtClean="0"/>
              <a:t>Deleted</a:t>
            </a:r>
            <a:endParaRPr lang="en-IN" dirty="0"/>
          </a:p>
        </p:txBody>
      </p:sp>
      <p:sp>
        <p:nvSpPr>
          <p:cNvPr id="38" name="TextBox 37"/>
          <p:cNvSpPr txBox="1"/>
          <p:nvPr/>
        </p:nvSpPr>
        <p:spPr>
          <a:xfrm>
            <a:off x="2503031" y="5470493"/>
            <a:ext cx="1780937" cy="369332"/>
          </a:xfrm>
          <a:prstGeom prst="rect">
            <a:avLst/>
          </a:prstGeom>
          <a:noFill/>
        </p:spPr>
        <p:txBody>
          <a:bodyPr wrap="none" rtlCol="0">
            <a:spAutoFit/>
          </a:bodyPr>
          <a:lstStyle/>
          <a:p>
            <a:r>
              <a:rPr lang="en-IN" dirty="0" smtClean="0"/>
              <a:t>Unchanged/Base</a:t>
            </a:r>
            <a:endParaRPr lang="en-IN" dirty="0"/>
          </a:p>
        </p:txBody>
      </p:sp>
      <p:cxnSp>
        <p:nvCxnSpPr>
          <p:cNvPr id="39" name="Straight Arrow Connector 38"/>
          <p:cNvCxnSpPr>
            <a:stCxn id="35" idx="1"/>
          </p:cNvCxnSpPr>
          <p:nvPr/>
        </p:nvCxnSpPr>
        <p:spPr>
          <a:xfrm flipH="1">
            <a:off x="2142991" y="4285767"/>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flipH="1">
            <a:off x="2142991" y="4586383"/>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flipH="1">
            <a:off x="2140174" y="4865009"/>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a:xfrm flipH="1">
            <a:off x="2117423" y="5666414"/>
            <a:ext cx="3600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Rectangle 42"/>
          <p:cNvSpPr/>
          <p:nvPr/>
        </p:nvSpPr>
        <p:spPr>
          <a:xfrm>
            <a:off x="1348086" y="5229200"/>
            <a:ext cx="576064" cy="28803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4" name="Rectangle 43"/>
          <p:cNvSpPr/>
          <p:nvPr/>
        </p:nvSpPr>
        <p:spPr>
          <a:xfrm>
            <a:off x="1115242" y="4614449"/>
            <a:ext cx="232844" cy="14401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5" name="Rectangle 44"/>
          <p:cNvSpPr/>
          <p:nvPr/>
        </p:nvSpPr>
        <p:spPr>
          <a:xfrm>
            <a:off x="1807728" y="4793001"/>
            <a:ext cx="232844" cy="14401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6" name="Rectangle 45"/>
          <p:cNvSpPr/>
          <p:nvPr/>
        </p:nvSpPr>
        <p:spPr>
          <a:xfrm>
            <a:off x="1310502" y="5007481"/>
            <a:ext cx="232844" cy="14401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7" name="Rectangle 46"/>
          <p:cNvSpPr/>
          <p:nvPr/>
        </p:nvSpPr>
        <p:spPr>
          <a:xfrm>
            <a:off x="1077658" y="5326477"/>
            <a:ext cx="232844" cy="14401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8" name="Oval 47"/>
          <p:cNvSpPr/>
          <p:nvPr/>
        </p:nvSpPr>
        <p:spPr>
          <a:xfrm>
            <a:off x="5128703" y="3789040"/>
            <a:ext cx="1747553" cy="234810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3200" b="1" dirty="0" smtClean="0"/>
              <a:t>A new form!</a:t>
            </a:r>
            <a:endParaRPr lang="en-IN" sz="3200" b="1" dirty="0"/>
          </a:p>
        </p:txBody>
      </p:sp>
    </p:spTree>
    <p:extLst>
      <p:ext uri="{BB962C8B-B14F-4D97-AF65-F5344CB8AC3E}">
        <p14:creationId xmlns:p14="http://schemas.microsoft.com/office/powerpoint/2010/main" val="1943165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u="sng" dirty="0" smtClean="0"/>
              <a:t>Dictionary</a:t>
            </a:r>
            <a:r>
              <a:rPr lang="en-IN" dirty="0"/>
              <a:t>: an act, process, or methodology of making something (as a design, system, or decision) as fully perfect, functional, or effective as possible</a:t>
            </a:r>
          </a:p>
          <a:p>
            <a:pPr>
              <a:buFont typeface="Arial" panose="020B0604020202020204" pitchFamily="34" charset="0"/>
              <a:buChar char="•"/>
            </a:pPr>
            <a:r>
              <a:rPr lang="en-IN" dirty="0"/>
              <a:t>In mathematics, computer science, or management science, mathematical optimization is the selection of a best element from some set of available alternatives</a:t>
            </a:r>
          </a:p>
          <a:p>
            <a:endParaRPr lang="en-IN" dirty="0"/>
          </a:p>
        </p:txBody>
      </p:sp>
      <p:sp>
        <p:nvSpPr>
          <p:cNvPr id="3" name="Content Placeholder 2"/>
          <p:cNvSpPr>
            <a:spLocks noGrp="1"/>
          </p:cNvSpPr>
          <p:nvPr>
            <p:ph sz="quarter" idx="10"/>
          </p:nvPr>
        </p:nvSpPr>
        <p:spPr/>
        <p:txBody>
          <a:bodyPr/>
          <a:lstStyle/>
          <a:p>
            <a:r>
              <a:rPr lang="en-IN" dirty="0" smtClean="0"/>
              <a:t>Definitions - Optimisation</a:t>
            </a:r>
            <a:endParaRPr lang="en-IN" dirty="0"/>
          </a:p>
        </p:txBody>
      </p:sp>
    </p:spTree>
    <p:extLst>
      <p:ext uri="{BB962C8B-B14F-4D97-AF65-F5344CB8AC3E}">
        <p14:creationId xmlns:p14="http://schemas.microsoft.com/office/powerpoint/2010/main" val="579626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u="sng" dirty="0" smtClean="0"/>
              <a:t>Dictionary</a:t>
            </a:r>
            <a:r>
              <a:rPr lang="en-IN" dirty="0"/>
              <a:t>: to make (something bad or not wanted) as small as possible</a:t>
            </a:r>
          </a:p>
          <a:p>
            <a:pPr>
              <a:buFont typeface="Arial" panose="020B0604020202020204" pitchFamily="34" charset="0"/>
              <a:buChar char="•"/>
            </a:pPr>
            <a:r>
              <a:rPr lang="en-IN" dirty="0"/>
              <a:t>In mathematics, computer science, or management science, mathematical optimization is the selection of a least set of elements from the set of available alternatives</a:t>
            </a:r>
          </a:p>
          <a:p>
            <a:endParaRPr lang="en-IN" dirty="0"/>
          </a:p>
        </p:txBody>
      </p:sp>
      <p:sp>
        <p:nvSpPr>
          <p:cNvPr id="3" name="Content Placeholder 2"/>
          <p:cNvSpPr>
            <a:spLocks noGrp="1"/>
          </p:cNvSpPr>
          <p:nvPr>
            <p:ph sz="quarter" idx="10"/>
          </p:nvPr>
        </p:nvSpPr>
        <p:spPr/>
        <p:txBody>
          <a:bodyPr/>
          <a:lstStyle/>
          <a:p>
            <a:r>
              <a:rPr lang="en-IN" dirty="0" smtClean="0"/>
              <a:t>Definitions - Minimisation</a:t>
            </a:r>
            <a:endParaRPr lang="en-IN" dirty="0"/>
          </a:p>
        </p:txBody>
      </p:sp>
    </p:spTree>
    <p:extLst>
      <p:ext uri="{BB962C8B-B14F-4D97-AF65-F5344CB8AC3E}">
        <p14:creationId xmlns:p14="http://schemas.microsoft.com/office/powerpoint/2010/main" val="648363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sz="4400" dirty="0"/>
              <a:t>Optimization</a:t>
            </a:r>
          </a:p>
          <a:p>
            <a:pPr>
              <a:buFont typeface="Arial" panose="020B0604020202020204" pitchFamily="34" charset="0"/>
              <a:buChar char="•"/>
            </a:pPr>
            <a:r>
              <a:rPr lang="en-IN" sz="4400" dirty="0" smtClean="0"/>
              <a:t>Minimization</a:t>
            </a:r>
          </a:p>
          <a:p>
            <a:pPr>
              <a:buFont typeface="Arial" panose="020B0604020202020204" pitchFamily="34" charset="0"/>
              <a:buChar char="•"/>
            </a:pPr>
            <a:r>
              <a:rPr lang="en-IN" sz="4400" dirty="0" err="1" smtClean="0"/>
              <a:t>Priotitization</a:t>
            </a:r>
            <a:endParaRPr lang="en-IN" sz="4400" dirty="0"/>
          </a:p>
          <a:p>
            <a:endParaRPr lang="en-IN" sz="4400" dirty="0"/>
          </a:p>
        </p:txBody>
      </p:sp>
      <p:sp>
        <p:nvSpPr>
          <p:cNvPr id="3" name="Content Placeholder 2"/>
          <p:cNvSpPr>
            <a:spLocks noGrp="1"/>
          </p:cNvSpPr>
          <p:nvPr>
            <p:ph sz="quarter" idx="10"/>
          </p:nvPr>
        </p:nvSpPr>
        <p:spPr/>
        <p:txBody>
          <a:bodyPr/>
          <a:lstStyle/>
          <a:p>
            <a:r>
              <a:rPr lang="en-IN" dirty="0" smtClean="0"/>
              <a:t>Our View</a:t>
            </a:r>
            <a:endParaRPr lang="en-IN" dirty="0"/>
          </a:p>
        </p:txBody>
      </p:sp>
    </p:spTree>
    <p:extLst>
      <p:ext uri="{BB962C8B-B14F-4D97-AF65-F5344CB8AC3E}">
        <p14:creationId xmlns:p14="http://schemas.microsoft.com/office/powerpoint/2010/main" val="3431346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AAOC ZC222-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28D090-7CFF-4A90-A212-EDD79A8815E4}"/>
</file>

<file path=customXml/itemProps2.xml><?xml version="1.0" encoding="utf-8"?>
<ds:datastoreItem xmlns:ds="http://schemas.openxmlformats.org/officeDocument/2006/customXml" ds:itemID="{0D76F356-2BE2-4495-B21B-5DB94728CDF7}"/>
</file>

<file path=customXml/itemProps3.xml><?xml version="1.0" encoding="utf-8"?>
<ds:datastoreItem xmlns:ds="http://schemas.openxmlformats.org/officeDocument/2006/customXml" ds:itemID="{739EA0E2-3076-4073-8858-4211BA378459}"/>
</file>

<file path=docProps/app.xml><?xml version="1.0" encoding="utf-8"?>
<Properties xmlns="http://schemas.openxmlformats.org/officeDocument/2006/extended-properties" xmlns:vt="http://schemas.openxmlformats.org/officeDocument/2006/docPropsVTypes">
  <Template>AAOC ZC222-L1</Template>
  <TotalTime>1028</TotalTime>
  <Words>590</Words>
  <Application>Microsoft Office PowerPoint</Application>
  <PresentationFormat>On-screen Show (4:3)</PresentationFormat>
  <Paragraphs>146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AAOC ZC222-L1</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Testing Methodologies</vt:lpstr>
      <vt:lpstr>PowerPoint Presentation</vt:lpstr>
      <vt:lpstr>PowerPoint Presentation</vt:lpstr>
      <vt:lpstr>PowerPoint Presentation</vt:lpstr>
      <vt:lpstr>PowerPoint Presentation</vt:lpstr>
      <vt:lpstr>PowerPoint Presentation</vt:lpstr>
      <vt:lpstr>Software Testing Methodologies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wilp-hyd</cp:lastModifiedBy>
  <cp:revision>211</cp:revision>
  <cp:lastPrinted>2015-01-11T07:33:27Z</cp:lastPrinted>
  <dcterms:created xsi:type="dcterms:W3CDTF">2014-01-11T00:18:07Z</dcterms:created>
  <dcterms:modified xsi:type="dcterms:W3CDTF">2015-09-26T11:32:23Z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