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376" r:id="rId3"/>
    <p:sldId id="382"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485" r:id="rId18"/>
    <p:sldId id="343" r:id="rId19"/>
    <p:sldId id="489" r:id="rId20"/>
    <p:sldId id="490" r:id="rId21"/>
    <p:sldId id="491" r:id="rId22"/>
    <p:sldId id="486" r:id="rId23"/>
    <p:sldId id="431" r:id="rId24"/>
    <p:sldId id="505" r:id="rId25"/>
    <p:sldId id="506" r:id="rId26"/>
    <p:sldId id="507" r:id="rId27"/>
    <p:sldId id="487" r:id="rId2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56" d="100"/>
          <a:sy n="56" d="100"/>
        </p:scale>
        <p:origin x="72"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26-09-2015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C341FF-5337-4632-AFDA-78F53EC52489}" type="slidenum">
              <a:rPr lang="en-IN" smtClean="0"/>
              <a:t>12</a:t>
            </a:fld>
            <a:endParaRPr lang="en-IN" dirty="0"/>
          </a:p>
        </p:txBody>
      </p:sp>
    </p:spTree>
    <p:extLst>
      <p:ext uri="{BB962C8B-B14F-4D97-AF65-F5344CB8AC3E}">
        <p14:creationId xmlns:p14="http://schemas.microsoft.com/office/powerpoint/2010/main" val="3639369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A definition use path WRT a variable </a:t>
                </a:r>
                <a14:m>
                  <m:oMath xmlns:m="http://schemas.openxmlformats.org/officeDocument/2006/math">
                    <m:r>
                      <a:rPr lang="en-IN" sz="2800" i="1" dirty="0" smtClean="0">
                        <a:latin typeface="Cambria Math"/>
                      </a:rPr>
                      <m:t>𝑣</m:t>
                    </m:r>
                  </m:oMath>
                </a14:m>
                <a:r>
                  <a:rPr lang="en-IN" sz="2800" dirty="0" smtClean="0"/>
                  <a:t> (denoted du-path) is a path in </a:t>
                </a:r>
                <a14:m>
                  <m:oMath xmlns:m="http://schemas.openxmlformats.org/officeDocument/2006/math">
                    <m:r>
                      <a:rPr lang="en-IN" sz="2800" i="1" dirty="0" smtClean="0">
                        <a:latin typeface="Cambria Math"/>
                      </a:rPr>
                      <m:t>𝑃𝐴𝑇𝐻𝑆</m:t>
                    </m:r>
                    <m:r>
                      <a:rPr lang="en-IN" sz="2800" i="1" dirty="0" smtClean="0">
                        <a:latin typeface="Cambria Math"/>
                      </a:rPr>
                      <m:t>(</m:t>
                    </m:r>
                    <m:r>
                      <a:rPr lang="en-IN" sz="2800" i="1" dirty="0" smtClean="0">
                        <a:latin typeface="Cambria Math"/>
                      </a:rPr>
                      <m:t>𝑃</m:t>
                    </m:r>
                    <m:r>
                      <a:rPr lang="en-IN" sz="2800" i="1" dirty="0" smtClean="0">
                        <a:latin typeface="Cambria Math"/>
                      </a:rPr>
                      <m:t>)</m:t>
                    </m:r>
                  </m:oMath>
                </a14:m>
                <a:r>
                  <a:rPr lang="en-IN" sz="2800" dirty="0" smtClean="0"/>
                  <a:t> such that, for some </a:t>
                </a:r>
                <a14:m>
                  <m:oMath xmlns:m="http://schemas.openxmlformats.org/officeDocument/2006/math">
                    <m:r>
                      <a:rPr lang="en-IN" sz="2800" b="0" i="1" smtClean="0">
                        <a:latin typeface="Cambria Math"/>
                      </a:rPr>
                      <m:t>𝑣</m:t>
                    </m:r>
                    <m:r>
                      <a:rPr lang="en-IN" sz="2800" b="0" i="1" smtClean="0">
                        <a:latin typeface="Cambria Math"/>
                      </a:rPr>
                      <m:t> ∈</m:t>
                    </m:r>
                    <m:r>
                      <a:rPr lang="en-IN" sz="2800" b="0" i="1" smtClean="0">
                        <a:latin typeface="Cambria Math"/>
                        <a:ea typeface="Cambria Math"/>
                      </a:rPr>
                      <m:t>𝑉</m:t>
                    </m:r>
                  </m:oMath>
                </a14:m>
                <a:r>
                  <a:rPr lang="en-IN" sz="2800" dirty="0" smtClean="0"/>
                  <a:t>, there are defined usage nodes </a:t>
                </a:r>
                <a14:m>
                  <m:oMath xmlns:m="http://schemas.openxmlformats.org/officeDocument/2006/math">
                    <m:r>
                      <a:rPr lang="en-IN" sz="2800" i="1" dirty="0" smtClean="0">
                        <a:latin typeface="Cambria Math"/>
                      </a:rPr>
                      <m:t>𝐷𝐸𝐹</m:t>
                    </m:r>
                    <m:r>
                      <a:rPr lang="en-IN" sz="2800" i="1" dirty="0" smtClean="0">
                        <a:latin typeface="Cambria Math"/>
                      </a:rPr>
                      <m:t>(</m:t>
                    </m:r>
                    <m:r>
                      <a:rPr lang="en-IN" sz="2800" i="1" dirty="0" smtClean="0">
                        <a:latin typeface="Cambria Math"/>
                      </a:rPr>
                      <m:t>𝑣</m:t>
                    </m:r>
                    <m:r>
                      <a:rPr lang="en-IN" sz="2800" i="1" dirty="0" smtClean="0">
                        <a:latin typeface="Cambria Math"/>
                      </a:rPr>
                      <m:t>, </m:t>
                    </m:r>
                    <m:r>
                      <a:rPr lang="en-IN" sz="2800" i="1" dirty="0" smtClean="0">
                        <a:latin typeface="Cambria Math"/>
                      </a:rPr>
                      <m:t>𝑚</m:t>
                    </m:r>
                    <m:r>
                      <a:rPr lang="en-IN" sz="2800" i="1" dirty="0" smtClean="0">
                        <a:latin typeface="Cambria Math"/>
                      </a:rPr>
                      <m:t>) </m:t>
                    </m:r>
                  </m:oMath>
                </a14:m>
                <a:r>
                  <a:rPr lang="en-IN" sz="2800" dirty="0" smtClean="0"/>
                  <a:t>and </a:t>
                </a:r>
                <a14:m>
                  <m:oMath xmlns:m="http://schemas.openxmlformats.org/officeDocument/2006/math">
                    <m:r>
                      <a:rPr lang="en-IN" sz="2800" i="1" dirty="0" smtClean="0">
                        <a:latin typeface="Cambria Math"/>
                      </a:rPr>
                      <m:t>𝑈𝑆𝐸</m:t>
                    </m:r>
                    <m:r>
                      <a:rPr lang="en-IN" sz="2800" i="1" dirty="0" smtClean="0">
                        <a:latin typeface="Cambria Math"/>
                      </a:rPr>
                      <m:t>(</m:t>
                    </m:r>
                    <m:r>
                      <a:rPr lang="en-IN" sz="2800" i="1" dirty="0" smtClean="0">
                        <a:latin typeface="Cambria Math"/>
                      </a:rPr>
                      <m:t>𝑣</m:t>
                    </m:r>
                    <m:r>
                      <a:rPr lang="en-IN" sz="2800" i="1" dirty="0" smtClean="0">
                        <a:latin typeface="Cambria Math"/>
                      </a:rPr>
                      <m:t>, </m:t>
                    </m:r>
                    <m:r>
                      <a:rPr lang="en-IN" sz="2800" i="1" dirty="0" smtClean="0">
                        <a:latin typeface="Cambria Math"/>
                      </a:rPr>
                      <m:t>𝑛</m:t>
                    </m:r>
                    <m:r>
                      <a:rPr lang="en-IN" sz="2800" i="1" dirty="0" smtClean="0">
                        <a:latin typeface="Cambria Math"/>
                      </a:rPr>
                      <m:t>) </m:t>
                    </m:r>
                  </m:oMath>
                </a14:m>
                <a:r>
                  <a:rPr lang="en-IN" sz="2800" dirty="0" smtClean="0"/>
                  <a:t>such that </a:t>
                </a:r>
                <a14:m>
                  <m:oMath xmlns:m="http://schemas.openxmlformats.org/officeDocument/2006/math">
                    <m:r>
                      <a:rPr lang="en-IN" sz="2800" i="1" dirty="0" smtClean="0">
                        <a:latin typeface="Cambria Math"/>
                      </a:rPr>
                      <m:t>𝑚</m:t>
                    </m:r>
                  </m:oMath>
                </a14:m>
                <a:r>
                  <a:rPr lang="en-IN" sz="2800" dirty="0" smtClean="0"/>
                  <a:t> and </a:t>
                </a:r>
                <a14:m>
                  <m:oMath xmlns:m="http://schemas.openxmlformats.org/officeDocument/2006/math">
                    <m:r>
                      <a:rPr lang="en-IN" sz="2800" i="1" dirty="0" smtClean="0">
                        <a:latin typeface="Cambria Math"/>
                      </a:rPr>
                      <m:t>𝑛</m:t>
                    </m:r>
                  </m:oMath>
                </a14:m>
                <a:r>
                  <a:rPr lang="en-IN" sz="2800" dirty="0" smtClean="0"/>
                  <a:t> are the initial and final nodes in the path</a:t>
                </a:r>
                <a:endParaRPr lang="en-IN" sz="2800" dirty="0"/>
              </a:p>
              <a:p>
                <a:endParaRPr lang="en-IN"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346" r="-815"/>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193228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A definition-clear path WRT a variable </a:t>
                </a:r>
                <a14:m>
                  <m:oMath xmlns:m="http://schemas.openxmlformats.org/officeDocument/2006/math">
                    <m:r>
                      <a:rPr lang="en-IN" sz="2800" i="1" dirty="0" smtClean="0">
                        <a:latin typeface="Cambria Math"/>
                      </a:rPr>
                      <m:t>𝑣</m:t>
                    </m:r>
                  </m:oMath>
                </a14:m>
                <a:r>
                  <a:rPr lang="en-IN" sz="2800" dirty="0" smtClean="0"/>
                  <a:t> (denoted dc-path) is definition-use path in </a:t>
                </a:r>
                <a14:m>
                  <m:oMath xmlns:m="http://schemas.openxmlformats.org/officeDocument/2006/math">
                    <m:r>
                      <a:rPr lang="en-IN" sz="2800" i="1" dirty="0" smtClean="0">
                        <a:latin typeface="Cambria Math"/>
                      </a:rPr>
                      <m:t>𝑃𝐴𝑇𝐻𝑆</m:t>
                    </m:r>
                    <m:r>
                      <a:rPr lang="en-IN" sz="2800" i="1" dirty="0" smtClean="0">
                        <a:latin typeface="Cambria Math"/>
                      </a:rPr>
                      <m:t>(</m:t>
                    </m:r>
                    <m:r>
                      <a:rPr lang="en-IN" sz="2800" i="1" dirty="0" smtClean="0">
                        <a:latin typeface="Cambria Math"/>
                      </a:rPr>
                      <m:t>𝑃</m:t>
                    </m:r>
                    <m:r>
                      <a:rPr lang="en-IN" sz="2800" i="1" dirty="0" smtClean="0">
                        <a:latin typeface="Cambria Math"/>
                      </a:rPr>
                      <m:t>)</m:t>
                    </m:r>
                  </m:oMath>
                </a14:m>
                <a:r>
                  <a:rPr lang="en-IN" sz="2800" dirty="0" smtClean="0"/>
                  <a:t> with initial and final nodes </a:t>
                </a:r>
                <a14:m>
                  <m:oMath xmlns:m="http://schemas.openxmlformats.org/officeDocument/2006/math">
                    <m:r>
                      <a:rPr lang="en-IN" sz="2800" i="1" dirty="0" smtClean="0">
                        <a:latin typeface="Cambria Math"/>
                      </a:rPr>
                      <m:t>𝐷𝐸𝐹</m:t>
                    </m:r>
                    <m:r>
                      <a:rPr lang="en-IN" sz="2800" i="1" dirty="0" smtClean="0">
                        <a:latin typeface="Cambria Math"/>
                      </a:rPr>
                      <m:t>(</m:t>
                    </m:r>
                    <m:r>
                      <a:rPr lang="en-IN" sz="2800" i="1" dirty="0" smtClean="0">
                        <a:latin typeface="Cambria Math"/>
                      </a:rPr>
                      <m:t>𝑣</m:t>
                    </m:r>
                    <m:r>
                      <a:rPr lang="en-IN" sz="2800" i="1" dirty="0" smtClean="0">
                        <a:latin typeface="Cambria Math"/>
                      </a:rPr>
                      <m:t>, </m:t>
                    </m:r>
                    <m:r>
                      <a:rPr lang="en-IN" sz="2800" i="1" dirty="0" smtClean="0">
                        <a:latin typeface="Cambria Math"/>
                      </a:rPr>
                      <m:t>𝑚</m:t>
                    </m:r>
                    <m:r>
                      <a:rPr lang="en-IN" sz="2800" i="1" dirty="0" smtClean="0">
                        <a:latin typeface="Cambria Math"/>
                      </a:rPr>
                      <m:t>) </m:t>
                    </m:r>
                  </m:oMath>
                </a14:m>
                <a:r>
                  <a:rPr lang="en-IN" sz="2800" dirty="0" smtClean="0"/>
                  <a:t>and </a:t>
                </a:r>
                <a14:m>
                  <m:oMath xmlns:m="http://schemas.openxmlformats.org/officeDocument/2006/math">
                    <m:r>
                      <a:rPr lang="en-IN" sz="2800" i="1" dirty="0" smtClean="0">
                        <a:latin typeface="Cambria Math"/>
                      </a:rPr>
                      <m:t>𝑈𝑆𝐸</m:t>
                    </m:r>
                    <m:r>
                      <a:rPr lang="en-IN" sz="2800" i="1" dirty="0" smtClean="0">
                        <a:latin typeface="Cambria Math"/>
                      </a:rPr>
                      <m:t>(</m:t>
                    </m:r>
                    <m:r>
                      <a:rPr lang="en-IN" sz="2800" i="1" dirty="0" smtClean="0">
                        <a:latin typeface="Cambria Math"/>
                      </a:rPr>
                      <m:t>𝑣</m:t>
                    </m:r>
                    <m:r>
                      <a:rPr lang="en-IN" sz="2800" i="1" dirty="0" smtClean="0">
                        <a:latin typeface="Cambria Math"/>
                      </a:rPr>
                      <m:t>, </m:t>
                    </m:r>
                    <m:r>
                      <a:rPr lang="en-IN" sz="2800" i="1" dirty="0" smtClean="0">
                        <a:latin typeface="Cambria Math"/>
                      </a:rPr>
                      <m:t>𝑛</m:t>
                    </m:r>
                    <m:r>
                      <a:rPr lang="en-IN" sz="2800" i="1" dirty="0" smtClean="0">
                        <a:latin typeface="Cambria Math"/>
                      </a:rPr>
                      <m:t>) </m:t>
                    </m:r>
                  </m:oMath>
                </a14:m>
                <a:r>
                  <a:rPr lang="en-IN" sz="2800" dirty="0" smtClean="0"/>
                  <a:t>such that no other node in the path is a defining node of </a:t>
                </a:r>
                <a14:m>
                  <m:oMath xmlns:m="http://schemas.openxmlformats.org/officeDocument/2006/math">
                    <m:r>
                      <a:rPr lang="en-IN" sz="2800" i="1" dirty="0" smtClean="0">
                        <a:latin typeface="Cambria Math"/>
                      </a:rPr>
                      <m:t>𝑣</m:t>
                    </m:r>
                  </m:oMath>
                </a14:m>
                <a:endParaRPr lang="en-IN" sz="2800" dirty="0"/>
              </a:p>
              <a:p>
                <a:endParaRPr lang="en-IN"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34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417300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altLang="en-US" sz="2800" dirty="0"/>
              <a:t>Concept: Use of Data Flow information for design of Test Cases</a:t>
            </a:r>
          </a:p>
          <a:p>
            <a:pPr lvl="1"/>
            <a:r>
              <a:rPr lang="en-US" altLang="en-US" sz="1800" dirty="0"/>
              <a:t>Definition-Use Pair (du pair)</a:t>
            </a:r>
          </a:p>
          <a:p>
            <a:r>
              <a:rPr lang="en-US" altLang="en-US" sz="2800" dirty="0"/>
              <a:t>Definition: A definition is a statement that assigns a value to a variable</a:t>
            </a:r>
          </a:p>
          <a:p>
            <a:pPr lvl="1"/>
            <a:r>
              <a:rPr lang="en-US" altLang="en-US" sz="1800" dirty="0"/>
              <a:t>v=x+4; a definition of v</a:t>
            </a:r>
          </a:p>
          <a:p>
            <a:pPr lvl="1"/>
            <a:r>
              <a:rPr lang="en-US" altLang="en-US" sz="1800" dirty="0"/>
              <a:t>input(v); read and assign a value to v</a:t>
            </a:r>
          </a:p>
          <a:p>
            <a:r>
              <a:rPr lang="en-US" altLang="en-US" sz="2800" dirty="0"/>
              <a:t>Use: An use is a statement that uses (references) a value of a variable</a:t>
            </a:r>
          </a:p>
          <a:p>
            <a:pPr lvl="1"/>
            <a:r>
              <a:rPr lang="en-US" altLang="en-US" sz="1800" dirty="0"/>
              <a:t>z=v+1; use of v</a:t>
            </a:r>
          </a:p>
          <a:p>
            <a:pPr lvl="1"/>
            <a:r>
              <a:rPr lang="en-US" altLang="en-US" sz="1800" dirty="0"/>
              <a:t>if (v&gt;0); use</a:t>
            </a:r>
          </a:p>
          <a:p>
            <a:pPr lvl="1"/>
            <a:r>
              <a:rPr lang="en-US" altLang="en-US" sz="1800" dirty="0" err="1"/>
              <a:t>printf</a:t>
            </a:r>
            <a:r>
              <a:rPr lang="en-US" altLang="en-US" sz="1800" dirty="0"/>
              <a:t>(v); use</a:t>
            </a:r>
          </a:p>
          <a:p>
            <a:pPr lvl="1"/>
            <a:r>
              <a:rPr lang="en-US" altLang="en-US" sz="1800" dirty="0"/>
              <a:t>v=v+1</a:t>
            </a:r>
            <a:r>
              <a:rPr lang="en-US" altLang="en-US" sz="1800" dirty="0" smtClean="0"/>
              <a:t>;</a:t>
            </a:r>
            <a:endParaRPr lang="en-US" altLang="en-US" sz="1800" dirty="0"/>
          </a:p>
        </p:txBody>
      </p:sp>
      <p:sp>
        <p:nvSpPr>
          <p:cNvPr id="3" name="Content Placeholder 2"/>
          <p:cNvSpPr>
            <a:spLocks noGrp="1"/>
          </p:cNvSpPr>
          <p:nvPr>
            <p:ph sz="quarter" idx="10"/>
          </p:nvPr>
        </p:nvSpPr>
        <p:spPr/>
        <p:txBody>
          <a:bodyPr/>
          <a:lstStyle/>
          <a:p>
            <a:r>
              <a:rPr lang="en-IN" dirty="0" smtClean="0"/>
              <a:t>Data Flow Testing</a:t>
            </a:r>
            <a:endParaRPr lang="en-IN" dirty="0"/>
          </a:p>
        </p:txBody>
      </p:sp>
    </p:spTree>
    <p:extLst>
      <p:ext uri="{BB962C8B-B14F-4D97-AF65-F5344CB8AC3E}">
        <p14:creationId xmlns:p14="http://schemas.microsoft.com/office/powerpoint/2010/main" val="1763495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800" dirty="0"/>
              <a:t>A definition Use Pair: There exists a definition-use pair between two statements ( d and u) if</a:t>
            </a:r>
          </a:p>
          <a:p>
            <a:pPr lvl="1"/>
            <a:r>
              <a:rPr lang="en-US" altLang="en-US" sz="1800" dirty="0"/>
              <a:t>d is a definition of a variable</a:t>
            </a:r>
          </a:p>
          <a:p>
            <a:pPr lvl="1"/>
            <a:r>
              <a:rPr lang="en-US" altLang="en-US" sz="1800" dirty="0"/>
              <a:t>u is an use of variable</a:t>
            </a:r>
          </a:p>
          <a:p>
            <a:pPr lvl="1"/>
            <a:r>
              <a:rPr lang="en-US" altLang="en-US" sz="1800" dirty="0"/>
              <a:t>There exits a control path in the program from d to u along which the variable is not modified</a:t>
            </a:r>
          </a:p>
          <a:p>
            <a:endParaRPr lang="en-IN" sz="2800" dirty="0"/>
          </a:p>
        </p:txBody>
      </p:sp>
      <p:sp>
        <p:nvSpPr>
          <p:cNvPr id="3" name="Content Placeholder 2"/>
          <p:cNvSpPr>
            <a:spLocks noGrp="1"/>
          </p:cNvSpPr>
          <p:nvPr>
            <p:ph sz="quarter" idx="10"/>
          </p:nvPr>
        </p:nvSpPr>
        <p:spPr/>
        <p:txBody>
          <a:bodyPr/>
          <a:lstStyle/>
          <a:p>
            <a:r>
              <a:rPr lang="en-IN" dirty="0" smtClean="0"/>
              <a:t>Definition Use Pair</a:t>
            </a:r>
            <a:endParaRPr lang="en-IN" dirty="0"/>
          </a:p>
        </p:txBody>
      </p:sp>
      <p:sp>
        <p:nvSpPr>
          <p:cNvPr id="4" name="Oval 4"/>
          <p:cNvSpPr>
            <a:spLocks noChangeArrowheads="1"/>
          </p:cNvSpPr>
          <p:nvPr/>
        </p:nvSpPr>
        <p:spPr bwMode="auto">
          <a:xfrm>
            <a:off x="3071217" y="3875112"/>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a:t>
            </a:r>
          </a:p>
        </p:txBody>
      </p:sp>
      <p:sp>
        <p:nvSpPr>
          <p:cNvPr id="5" name="Oval 6"/>
          <p:cNvSpPr>
            <a:spLocks noChangeArrowheads="1"/>
          </p:cNvSpPr>
          <p:nvPr/>
        </p:nvSpPr>
        <p:spPr bwMode="auto">
          <a:xfrm>
            <a:off x="4747617" y="5703912"/>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u</a:t>
            </a:r>
          </a:p>
        </p:txBody>
      </p:sp>
      <p:sp>
        <p:nvSpPr>
          <p:cNvPr id="6" name="Text Box 7"/>
          <p:cNvSpPr txBox="1">
            <a:spLocks noChangeArrowheads="1"/>
          </p:cNvSpPr>
          <p:nvPr/>
        </p:nvSpPr>
        <p:spPr bwMode="auto">
          <a:xfrm>
            <a:off x="3969742" y="3987825"/>
            <a:ext cx="66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a:t>
            </a:r>
          </a:p>
        </p:txBody>
      </p:sp>
      <p:sp>
        <p:nvSpPr>
          <p:cNvPr id="7" name="Text Box 8"/>
          <p:cNvSpPr txBox="1">
            <a:spLocks noChangeArrowheads="1"/>
          </p:cNvSpPr>
          <p:nvPr/>
        </p:nvSpPr>
        <p:spPr bwMode="auto">
          <a:xfrm>
            <a:off x="5493742" y="5816625"/>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y=v+1</a:t>
            </a:r>
          </a:p>
        </p:txBody>
      </p:sp>
      <p:sp>
        <p:nvSpPr>
          <p:cNvPr id="8" name="Freeform 9"/>
          <p:cNvSpPr>
            <a:spLocks/>
          </p:cNvSpPr>
          <p:nvPr/>
        </p:nvSpPr>
        <p:spPr bwMode="auto">
          <a:xfrm>
            <a:off x="3193455" y="4348187"/>
            <a:ext cx="1844675" cy="1355725"/>
          </a:xfrm>
          <a:custGeom>
            <a:avLst/>
            <a:gdLst>
              <a:gd name="T0" fmla="*/ 198 w 1162"/>
              <a:gd name="T1" fmla="*/ 4 h 854"/>
              <a:gd name="T2" fmla="*/ 132 w 1162"/>
              <a:gd name="T3" fmla="*/ 61 h 854"/>
              <a:gd name="T4" fmla="*/ 95 w 1162"/>
              <a:gd name="T5" fmla="*/ 89 h 854"/>
              <a:gd name="T6" fmla="*/ 0 w 1162"/>
              <a:gd name="T7" fmla="*/ 259 h 854"/>
              <a:gd name="T8" fmla="*/ 161 w 1162"/>
              <a:gd name="T9" fmla="*/ 278 h 854"/>
              <a:gd name="T10" fmla="*/ 349 w 1162"/>
              <a:gd name="T11" fmla="*/ 174 h 854"/>
              <a:gd name="T12" fmla="*/ 416 w 1162"/>
              <a:gd name="T13" fmla="*/ 136 h 854"/>
              <a:gd name="T14" fmla="*/ 652 w 1162"/>
              <a:gd name="T15" fmla="*/ 146 h 854"/>
              <a:gd name="T16" fmla="*/ 633 w 1162"/>
              <a:gd name="T17" fmla="*/ 325 h 854"/>
              <a:gd name="T18" fmla="*/ 397 w 1162"/>
              <a:gd name="T19" fmla="*/ 524 h 854"/>
              <a:gd name="T20" fmla="*/ 378 w 1162"/>
              <a:gd name="T21" fmla="*/ 646 h 854"/>
              <a:gd name="T22" fmla="*/ 434 w 1162"/>
              <a:gd name="T23" fmla="*/ 665 h 854"/>
              <a:gd name="T24" fmla="*/ 501 w 1162"/>
              <a:gd name="T25" fmla="*/ 646 h 854"/>
              <a:gd name="T26" fmla="*/ 529 w 1162"/>
              <a:gd name="T27" fmla="*/ 618 h 854"/>
              <a:gd name="T28" fmla="*/ 623 w 1162"/>
              <a:gd name="T29" fmla="*/ 599 h 854"/>
              <a:gd name="T30" fmla="*/ 822 w 1162"/>
              <a:gd name="T31" fmla="*/ 495 h 854"/>
              <a:gd name="T32" fmla="*/ 888 w 1162"/>
              <a:gd name="T33" fmla="*/ 505 h 854"/>
              <a:gd name="T34" fmla="*/ 944 w 1162"/>
              <a:gd name="T35" fmla="*/ 542 h 854"/>
              <a:gd name="T36" fmla="*/ 1001 w 1162"/>
              <a:gd name="T37" fmla="*/ 627 h 854"/>
              <a:gd name="T38" fmla="*/ 1095 w 1162"/>
              <a:gd name="T39" fmla="*/ 769 h 854"/>
              <a:gd name="T40" fmla="*/ 1124 w 1162"/>
              <a:gd name="T41" fmla="*/ 797 h 854"/>
              <a:gd name="T42" fmla="*/ 1162 w 1162"/>
              <a:gd name="T43"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2" h="854">
                <a:moveTo>
                  <a:pt x="198" y="4"/>
                </a:moveTo>
                <a:cubicBezTo>
                  <a:pt x="143" y="24"/>
                  <a:pt x="193" y="0"/>
                  <a:pt x="132" y="61"/>
                </a:cubicBezTo>
                <a:cubicBezTo>
                  <a:pt x="121" y="72"/>
                  <a:pt x="106" y="78"/>
                  <a:pt x="95" y="89"/>
                </a:cubicBezTo>
                <a:cubicBezTo>
                  <a:pt x="53" y="131"/>
                  <a:pt x="20" y="204"/>
                  <a:pt x="0" y="259"/>
                </a:cubicBezTo>
                <a:cubicBezTo>
                  <a:pt x="27" y="333"/>
                  <a:pt x="2" y="293"/>
                  <a:pt x="161" y="278"/>
                </a:cubicBezTo>
                <a:cubicBezTo>
                  <a:pt x="235" y="271"/>
                  <a:pt x="293" y="214"/>
                  <a:pt x="349" y="174"/>
                </a:cubicBezTo>
                <a:cubicBezTo>
                  <a:pt x="370" y="159"/>
                  <a:pt x="395" y="150"/>
                  <a:pt x="416" y="136"/>
                </a:cubicBezTo>
                <a:cubicBezTo>
                  <a:pt x="495" y="139"/>
                  <a:pt x="574" y="134"/>
                  <a:pt x="652" y="146"/>
                </a:cubicBezTo>
                <a:cubicBezTo>
                  <a:pt x="692" y="152"/>
                  <a:pt x="658" y="288"/>
                  <a:pt x="633" y="325"/>
                </a:cubicBezTo>
                <a:cubicBezTo>
                  <a:pt x="577" y="410"/>
                  <a:pt x="468" y="450"/>
                  <a:pt x="397" y="524"/>
                </a:cubicBezTo>
                <a:cubicBezTo>
                  <a:pt x="383" y="564"/>
                  <a:pt x="341" y="598"/>
                  <a:pt x="378" y="646"/>
                </a:cubicBezTo>
                <a:cubicBezTo>
                  <a:pt x="390" y="662"/>
                  <a:pt x="434" y="665"/>
                  <a:pt x="434" y="665"/>
                </a:cubicBezTo>
                <a:cubicBezTo>
                  <a:pt x="443" y="663"/>
                  <a:pt x="491" y="653"/>
                  <a:pt x="501" y="646"/>
                </a:cubicBezTo>
                <a:cubicBezTo>
                  <a:pt x="512" y="639"/>
                  <a:pt x="517" y="623"/>
                  <a:pt x="529" y="618"/>
                </a:cubicBezTo>
                <a:cubicBezTo>
                  <a:pt x="559" y="607"/>
                  <a:pt x="592" y="605"/>
                  <a:pt x="623" y="599"/>
                </a:cubicBezTo>
                <a:cubicBezTo>
                  <a:pt x="688" y="556"/>
                  <a:pt x="746" y="515"/>
                  <a:pt x="822" y="495"/>
                </a:cubicBezTo>
                <a:cubicBezTo>
                  <a:pt x="844" y="498"/>
                  <a:pt x="867" y="497"/>
                  <a:pt x="888" y="505"/>
                </a:cubicBezTo>
                <a:cubicBezTo>
                  <a:pt x="909" y="513"/>
                  <a:pt x="944" y="542"/>
                  <a:pt x="944" y="542"/>
                </a:cubicBezTo>
                <a:cubicBezTo>
                  <a:pt x="955" y="586"/>
                  <a:pt x="964" y="602"/>
                  <a:pt x="1001" y="627"/>
                </a:cubicBezTo>
                <a:cubicBezTo>
                  <a:pt x="1032" y="689"/>
                  <a:pt x="1039" y="723"/>
                  <a:pt x="1095" y="769"/>
                </a:cubicBezTo>
                <a:cubicBezTo>
                  <a:pt x="1105" y="778"/>
                  <a:pt x="1116" y="786"/>
                  <a:pt x="1124" y="797"/>
                </a:cubicBezTo>
                <a:cubicBezTo>
                  <a:pt x="1138" y="815"/>
                  <a:pt x="1162" y="854"/>
                  <a:pt x="1162" y="85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9087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5325"/>
            <a:ext cx="8229600" cy="4525963"/>
          </a:xfrm>
        </p:spPr>
        <p:txBody>
          <a:bodyPr/>
          <a:lstStyle/>
          <a:p>
            <a:r>
              <a:rPr lang="en-US" altLang="en-US" dirty="0" smtClean="0">
                <a:latin typeface="Courier New" pitchFamily="49" charset="0"/>
              </a:rPr>
              <a:t>1 </a:t>
            </a:r>
            <a:r>
              <a:rPr lang="en-US" altLang="en-US" dirty="0">
                <a:latin typeface="Courier New" pitchFamily="49" charset="0"/>
              </a:rPr>
              <a:t>input (x, y)</a:t>
            </a:r>
          </a:p>
          <a:p>
            <a:r>
              <a:rPr lang="en-US" altLang="en-US" dirty="0" smtClean="0">
                <a:latin typeface="Courier New" pitchFamily="49" charset="0"/>
              </a:rPr>
              <a:t>2 </a:t>
            </a:r>
            <a:r>
              <a:rPr lang="en-US" altLang="en-US" dirty="0">
                <a:latin typeface="Courier New" pitchFamily="49" charset="0"/>
              </a:rPr>
              <a:t>z=x+1;</a:t>
            </a:r>
          </a:p>
          <a:p>
            <a:r>
              <a:rPr lang="en-US" altLang="en-US" dirty="0" smtClean="0">
                <a:latin typeface="Courier New" pitchFamily="49" charset="0"/>
              </a:rPr>
              <a:t>3 </a:t>
            </a:r>
            <a:r>
              <a:rPr lang="en-US" altLang="en-US" dirty="0">
                <a:latin typeface="Courier New" pitchFamily="49" charset="0"/>
              </a:rPr>
              <a:t>v=</a:t>
            </a:r>
            <a:r>
              <a:rPr lang="en-US" altLang="en-US" dirty="0" err="1">
                <a:latin typeface="Courier New" pitchFamily="49" charset="0"/>
              </a:rPr>
              <a:t>x+y</a:t>
            </a:r>
            <a:r>
              <a:rPr lang="en-US" altLang="en-US" dirty="0">
                <a:latin typeface="Courier New" pitchFamily="49" charset="0"/>
              </a:rPr>
              <a:t>;</a:t>
            </a:r>
          </a:p>
          <a:p>
            <a:r>
              <a:rPr lang="en-US" altLang="en-US" dirty="0" smtClean="0">
                <a:latin typeface="Courier New" pitchFamily="49" charset="0"/>
              </a:rPr>
              <a:t>4 </a:t>
            </a:r>
            <a:r>
              <a:rPr lang="en-US" altLang="en-US" dirty="0">
                <a:latin typeface="Courier New" pitchFamily="49" charset="0"/>
              </a:rPr>
              <a:t>x=0;</a:t>
            </a:r>
          </a:p>
          <a:p>
            <a:r>
              <a:rPr lang="en-US" altLang="en-US" dirty="0" smtClean="0">
                <a:latin typeface="Courier New" pitchFamily="49" charset="0"/>
              </a:rPr>
              <a:t>5 </a:t>
            </a:r>
            <a:r>
              <a:rPr lang="en-US" altLang="en-US" dirty="0">
                <a:latin typeface="Courier New" pitchFamily="49" charset="0"/>
              </a:rPr>
              <a:t>w=</a:t>
            </a:r>
            <a:r>
              <a:rPr lang="en-US" altLang="en-US" dirty="0" err="1">
                <a:latin typeface="Courier New" pitchFamily="49" charset="0"/>
              </a:rPr>
              <a:t>z+x</a:t>
            </a:r>
            <a:r>
              <a:rPr lang="en-US" altLang="en-US" dirty="0" smtClean="0">
                <a:latin typeface="Courier New" pitchFamily="49" charset="0"/>
              </a:rPr>
              <a:t>;</a:t>
            </a:r>
            <a:endParaRPr lang="en-US" altLang="en-US" dirty="0">
              <a:latin typeface="Courier New" pitchFamily="49" charset="0"/>
            </a:endParaRPr>
          </a:p>
        </p:txBody>
      </p:sp>
      <p:sp>
        <p:nvSpPr>
          <p:cNvPr id="3" name="Content Placeholder 2"/>
          <p:cNvSpPr>
            <a:spLocks noGrp="1"/>
          </p:cNvSpPr>
          <p:nvPr>
            <p:ph sz="quarter" idx="10"/>
          </p:nvPr>
        </p:nvSpPr>
        <p:spPr/>
        <p:txBody>
          <a:bodyPr/>
          <a:lstStyle/>
          <a:p>
            <a:r>
              <a:rPr lang="en-IN" dirty="0" smtClean="0"/>
              <a:t>Data Flow – Concept Example</a:t>
            </a:r>
            <a:endParaRPr lang="en-IN" dirty="0"/>
          </a:p>
        </p:txBody>
      </p:sp>
      <p:sp>
        <p:nvSpPr>
          <p:cNvPr id="4" name="Text Box 4"/>
          <p:cNvSpPr txBox="1">
            <a:spLocks noChangeArrowheads="1"/>
          </p:cNvSpPr>
          <p:nvPr/>
        </p:nvSpPr>
        <p:spPr bwMode="auto">
          <a:xfrm>
            <a:off x="762000" y="4396705"/>
            <a:ext cx="153240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x</a:t>
            </a:r>
          </a:p>
          <a:p>
            <a:r>
              <a:rPr lang="en-US" altLang="en-US" sz="2400" dirty="0">
                <a:latin typeface="Arial" panose="020B0604020202020204" pitchFamily="34" charset="0"/>
                <a:cs typeface="Arial" panose="020B0604020202020204" pitchFamily="34" charset="0"/>
              </a:rPr>
              <a:t>1</a:t>
            </a:r>
            <a:r>
              <a:rPr lang="en-US" altLang="en-US" sz="2400" dirty="0">
                <a:latin typeface="Arial" panose="020B0604020202020204" pitchFamily="34" charset="0"/>
                <a:cs typeface="Arial" panose="020B0604020202020204" pitchFamily="34" charset="0"/>
                <a:sym typeface="Wingdings" pitchFamily="2" charset="2"/>
              </a:rPr>
              <a:t>2</a:t>
            </a:r>
          </a:p>
          <a:p>
            <a:r>
              <a:rPr lang="en-US" altLang="en-US" sz="2400" dirty="0">
                <a:latin typeface="Arial" panose="020B0604020202020204" pitchFamily="34" charset="0"/>
                <a:cs typeface="Arial" panose="020B0604020202020204" pitchFamily="34" charset="0"/>
                <a:sym typeface="Wingdings" pitchFamily="2" charset="2"/>
              </a:rPr>
              <a:t>13</a:t>
            </a:r>
          </a:p>
          <a:p>
            <a:r>
              <a:rPr lang="en-US" altLang="en-US" sz="2400" dirty="0">
                <a:latin typeface="Arial" panose="020B0604020202020204" pitchFamily="34" charset="0"/>
                <a:cs typeface="Arial" panose="020B0604020202020204" pitchFamily="34" charset="0"/>
                <a:sym typeface="Wingdings" pitchFamily="2" charset="2"/>
              </a:rPr>
              <a:t>45</a:t>
            </a:r>
            <a:endParaRPr lang="en-US" altLang="en-US" sz="2400" dirty="0">
              <a:latin typeface="Arial" panose="020B0604020202020204" pitchFamily="34" charset="0"/>
              <a:cs typeface="Arial" panose="020B0604020202020204" pitchFamily="34" charset="0"/>
            </a:endParaRPr>
          </a:p>
        </p:txBody>
      </p:sp>
      <p:sp>
        <p:nvSpPr>
          <p:cNvPr id="5" name="Text Box 5"/>
          <p:cNvSpPr txBox="1">
            <a:spLocks noChangeArrowheads="1"/>
          </p:cNvSpPr>
          <p:nvPr/>
        </p:nvSpPr>
        <p:spPr bwMode="auto">
          <a:xfrm>
            <a:off x="3581400" y="4444330"/>
            <a:ext cx="15324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y</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a:latin typeface="Arial" panose="020B0604020202020204" pitchFamily="34" charset="0"/>
                <a:cs typeface="Arial" panose="020B0604020202020204" pitchFamily="34" charset="0"/>
                <a:sym typeface="Wingdings" pitchFamily="2" charset="2"/>
              </a:rPr>
              <a:t>13</a:t>
            </a:r>
            <a:endParaRPr lang="en-US" altLang="en-US" sz="2400" dirty="0">
              <a:latin typeface="Arial" panose="020B0604020202020204" pitchFamily="34" charset="0"/>
              <a:cs typeface="Arial" panose="020B0604020202020204" pitchFamily="34" charset="0"/>
            </a:endParaRPr>
          </a:p>
        </p:txBody>
      </p:sp>
      <p:sp>
        <p:nvSpPr>
          <p:cNvPr id="6" name="Text Box 6"/>
          <p:cNvSpPr txBox="1">
            <a:spLocks noChangeArrowheads="1"/>
          </p:cNvSpPr>
          <p:nvPr/>
        </p:nvSpPr>
        <p:spPr bwMode="auto">
          <a:xfrm>
            <a:off x="5943600" y="4396705"/>
            <a:ext cx="15324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z</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a:latin typeface="Arial" panose="020B0604020202020204" pitchFamily="34" charset="0"/>
                <a:cs typeface="Arial" panose="020B0604020202020204" pitchFamily="34" charset="0"/>
                <a:sym typeface="Wingdings" pitchFamily="2" charset="2"/>
              </a:rPr>
              <a:t>25</a:t>
            </a:r>
            <a:endParaRPr lang="en-US" altLang="en-US" sz="2400" dirty="0">
              <a:latin typeface="Arial" panose="020B0604020202020204" pitchFamily="34" charset="0"/>
              <a:cs typeface="Arial" panose="020B0604020202020204" pitchFamily="34" charset="0"/>
            </a:endParaRPr>
          </a:p>
        </p:txBody>
      </p:sp>
      <p:sp>
        <p:nvSpPr>
          <p:cNvPr id="7" name="Text Box 7"/>
          <p:cNvSpPr txBox="1">
            <a:spLocks noChangeArrowheads="1"/>
          </p:cNvSpPr>
          <p:nvPr/>
        </p:nvSpPr>
        <p:spPr bwMode="auto">
          <a:xfrm>
            <a:off x="4800600" y="1772816"/>
            <a:ext cx="3216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latin typeface="Arial" panose="020B0604020202020204" pitchFamily="34" charset="0"/>
                <a:cs typeface="Arial" panose="020B0604020202020204" pitchFamily="34" charset="0"/>
              </a:rPr>
              <a:t>No Dataflow between 1 to 5 as x gets modified @4</a:t>
            </a:r>
          </a:p>
        </p:txBody>
      </p:sp>
    </p:spTree>
    <p:extLst>
      <p:ext uri="{BB962C8B-B14F-4D97-AF65-F5344CB8AC3E}">
        <p14:creationId xmlns:p14="http://schemas.microsoft.com/office/powerpoint/2010/main" val="84047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smtClean="0"/>
              <a:t>Identify </a:t>
            </a:r>
            <a:r>
              <a:rPr lang="en-US" altLang="en-US" dirty="0"/>
              <a:t>all data flows (all definition-use) pairs in the program</a:t>
            </a:r>
          </a:p>
          <a:p>
            <a:pPr>
              <a:buFont typeface="Arial" panose="020B0604020202020204" pitchFamily="34" charset="0"/>
              <a:buChar char="•"/>
            </a:pPr>
            <a:r>
              <a:rPr lang="en-US" altLang="en-US" dirty="0"/>
              <a:t>Design a set of test cases such that each data flow (definition-use pair) is “executed” at least </a:t>
            </a:r>
            <a:r>
              <a:rPr lang="en-US" altLang="en-US" dirty="0" smtClean="0"/>
              <a:t>once</a:t>
            </a:r>
            <a:endParaRPr lang="en-US" altLang="en-US" dirty="0"/>
          </a:p>
        </p:txBody>
      </p:sp>
      <p:sp>
        <p:nvSpPr>
          <p:cNvPr id="3" name="Content Placeholder 2"/>
          <p:cNvSpPr>
            <a:spLocks noGrp="1"/>
          </p:cNvSpPr>
          <p:nvPr>
            <p:ph sz="quarter" idx="10"/>
          </p:nvPr>
        </p:nvSpPr>
        <p:spPr/>
        <p:txBody>
          <a:bodyPr/>
          <a:lstStyle/>
          <a:p>
            <a:r>
              <a:rPr lang="en-IN" dirty="0" smtClean="0"/>
              <a:t>Steps for Data Flow Testing</a:t>
            </a:r>
            <a:endParaRPr lang="en-IN" dirty="0"/>
          </a:p>
        </p:txBody>
      </p:sp>
    </p:spTree>
    <p:extLst>
      <p:ext uri="{BB962C8B-B14F-4D97-AF65-F5344CB8AC3E}">
        <p14:creationId xmlns:p14="http://schemas.microsoft.com/office/powerpoint/2010/main" val="185542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altLang="en-US" sz="2800" dirty="0"/>
              <a:t>Very demanding and effort intensive</a:t>
            </a:r>
          </a:p>
          <a:p>
            <a:pPr>
              <a:buFont typeface="Arial" panose="020B0604020202020204" pitchFamily="34" charset="0"/>
              <a:buChar char="•"/>
            </a:pPr>
            <a:r>
              <a:rPr lang="en-US" altLang="en-US" sz="2800" dirty="0"/>
              <a:t>Requires effort to design test cases</a:t>
            </a:r>
          </a:p>
          <a:p>
            <a:pPr>
              <a:buFont typeface="Arial" panose="020B0604020202020204" pitchFamily="34" charset="0"/>
              <a:buChar char="•"/>
            </a:pPr>
            <a:r>
              <a:rPr lang="en-US" altLang="en-US" sz="2800" dirty="0"/>
              <a:t>Best used where reliability requirement is high</a:t>
            </a:r>
          </a:p>
          <a:p>
            <a:pPr>
              <a:buFont typeface="Arial" panose="020B0604020202020204" pitchFamily="34" charset="0"/>
              <a:buChar char="•"/>
            </a:pPr>
            <a:r>
              <a:rPr lang="en-US" altLang="en-US" sz="2800" dirty="0"/>
              <a:t>Capability of detecting good defects</a:t>
            </a:r>
          </a:p>
          <a:p>
            <a:pPr>
              <a:buFont typeface="Arial" panose="020B0604020202020204" pitchFamily="34" charset="0"/>
              <a:buChar char="•"/>
            </a:pPr>
            <a:endParaRPr lang="en-IN" sz="2800" dirty="0"/>
          </a:p>
        </p:txBody>
      </p:sp>
      <p:sp>
        <p:nvSpPr>
          <p:cNvPr id="3" name="Content Placeholder 2"/>
          <p:cNvSpPr>
            <a:spLocks noGrp="1"/>
          </p:cNvSpPr>
          <p:nvPr>
            <p:ph sz="quarter" idx="10"/>
          </p:nvPr>
        </p:nvSpPr>
        <p:spPr/>
        <p:txBody>
          <a:bodyPr/>
          <a:lstStyle/>
          <a:p>
            <a:r>
              <a:rPr lang="en-IN" dirty="0" smtClean="0"/>
              <a:t>Salient Features</a:t>
            </a:r>
            <a:endParaRPr lang="en-IN" dirty="0"/>
          </a:p>
        </p:txBody>
      </p:sp>
    </p:spTree>
    <p:extLst>
      <p:ext uri="{BB962C8B-B14F-4D97-AF65-F5344CB8AC3E}">
        <p14:creationId xmlns:p14="http://schemas.microsoft.com/office/powerpoint/2010/main" val="36889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961398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a:t>
            </a:r>
            <a:r>
              <a:rPr lang="en-IN" dirty="0" smtClean="0"/>
              <a:t>6.2</a:t>
            </a:r>
            <a:r>
              <a:rPr lang="en-IN" dirty="0" smtClean="0"/>
              <a:t>: </a:t>
            </a:r>
            <a:r>
              <a:rPr lang="en-IN" dirty="0"/>
              <a:t>Path Based Testing - </a:t>
            </a:r>
            <a:r>
              <a:rPr lang="en-IN" dirty="0" smtClean="0"/>
              <a:t>Metric</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90000"/>
              </a:lnSpc>
              <a:buFont typeface="Arial" panose="020B0604020202020204" pitchFamily="34" charset="0"/>
              <a:buChar char="•"/>
            </a:pPr>
            <a:r>
              <a:rPr lang="en-US" altLang="en-US" sz="3200" dirty="0" smtClean="0"/>
              <a:t>Statement </a:t>
            </a:r>
            <a:r>
              <a:rPr lang="en-US" altLang="en-US" sz="3200" dirty="0"/>
              <a:t>Testing</a:t>
            </a:r>
          </a:p>
          <a:p>
            <a:pPr marL="457200" indent="-457200">
              <a:lnSpc>
                <a:spcPct val="90000"/>
              </a:lnSpc>
              <a:buFont typeface="Arial" panose="020B0604020202020204" pitchFamily="34" charset="0"/>
              <a:buChar char="•"/>
            </a:pPr>
            <a:r>
              <a:rPr lang="en-US" altLang="en-US" sz="3200" dirty="0"/>
              <a:t>Branch Testing</a:t>
            </a:r>
          </a:p>
          <a:p>
            <a:pPr marL="457200" indent="-457200">
              <a:lnSpc>
                <a:spcPct val="90000"/>
              </a:lnSpc>
              <a:buFont typeface="Arial" panose="020B0604020202020204" pitchFamily="34" charset="0"/>
              <a:buChar char="•"/>
            </a:pPr>
            <a:r>
              <a:rPr lang="en-US" altLang="en-US" sz="3200" dirty="0"/>
              <a:t>Multiple Condition Testing</a:t>
            </a:r>
          </a:p>
          <a:p>
            <a:pPr marL="457200" indent="-457200">
              <a:lnSpc>
                <a:spcPct val="90000"/>
              </a:lnSpc>
              <a:buFont typeface="Arial" panose="020B0604020202020204" pitchFamily="34" charset="0"/>
              <a:buChar char="•"/>
            </a:pPr>
            <a:r>
              <a:rPr lang="en-US" altLang="en-US" sz="3200" dirty="0"/>
              <a:t>Loop Testing</a:t>
            </a:r>
          </a:p>
          <a:p>
            <a:pPr marL="457200" indent="-457200">
              <a:lnSpc>
                <a:spcPct val="90000"/>
              </a:lnSpc>
              <a:buFont typeface="Arial" panose="020B0604020202020204" pitchFamily="34" charset="0"/>
              <a:buChar char="•"/>
            </a:pPr>
            <a:r>
              <a:rPr lang="en-US" altLang="en-US" sz="3200" dirty="0"/>
              <a:t>Path Testing</a:t>
            </a:r>
          </a:p>
          <a:p>
            <a:pPr marL="457200" indent="-457200">
              <a:lnSpc>
                <a:spcPct val="90000"/>
              </a:lnSpc>
              <a:buFont typeface="Arial" panose="020B0604020202020204" pitchFamily="34" charset="0"/>
              <a:buChar char="•"/>
            </a:pPr>
            <a:r>
              <a:rPr lang="en-US" altLang="en-US" sz="3200" dirty="0"/>
              <a:t>Modified Path Testing (McCabe Path)</a:t>
            </a:r>
          </a:p>
          <a:p>
            <a:pPr marL="457200" indent="-457200">
              <a:lnSpc>
                <a:spcPct val="90000"/>
              </a:lnSpc>
              <a:buFont typeface="Arial" panose="020B0604020202020204" pitchFamily="34" charset="0"/>
              <a:buChar char="•"/>
            </a:pPr>
            <a:r>
              <a:rPr lang="en-US" altLang="en-US" sz="3200" dirty="0"/>
              <a:t>Dataflow Testing</a:t>
            </a:r>
          </a:p>
          <a:p>
            <a:pPr marL="457200" indent="-457200">
              <a:lnSpc>
                <a:spcPct val="90000"/>
              </a:lnSpc>
              <a:buFont typeface="Arial" panose="020B0604020202020204" pitchFamily="34" charset="0"/>
              <a:buChar char="•"/>
            </a:pPr>
            <a:r>
              <a:rPr lang="en-US" altLang="en-US" sz="3200" dirty="0"/>
              <a:t>Transaction Flow </a:t>
            </a:r>
            <a:r>
              <a:rPr lang="en-US" altLang="en-US" sz="3200" dirty="0" smtClean="0"/>
              <a:t>Testing</a:t>
            </a:r>
            <a:endParaRPr lang="en-US" altLang="en-US" sz="3200" dirty="0"/>
          </a:p>
          <a:p>
            <a:endParaRPr lang="en-IN" dirty="0"/>
          </a:p>
        </p:txBody>
      </p:sp>
      <p:sp>
        <p:nvSpPr>
          <p:cNvPr id="3" name="Content Placeholder 2"/>
          <p:cNvSpPr>
            <a:spLocks noGrp="1"/>
          </p:cNvSpPr>
          <p:nvPr>
            <p:ph sz="quarter" idx="10"/>
          </p:nvPr>
        </p:nvSpPr>
        <p:spPr/>
        <p:txBody>
          <a:bodyPr/>
          <a:lstStyle/>
          <a:p>
            <a:r>
              <a:rPr lang="en-IN" dirty="0" smtClean="0"/>
              <a:t>Code Based Testing</a:t>
            </a:r>
            <a:endParaRPr lang="en-IN" dirty="0"/>
          </a:p>
        </p:txBody>
      </p:sp>
    </p:spTree>
    <p:extLst>
      <p:ext uri="{BB962C8B-B14F-4D97-AF65-F5344CB8AC3E}">
        <p14:creationId xmlns:p14="http://schemas.microsoft.com/office/powerpoint/2010/main" val="333341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a:t>
            </a:r>
            <a:r>
              <a:rPr lang="en-IN" dirty="0" smtClean="0"/>
              <a:t>6: </a:t>
            </a:r>
            <a:r>
              <a:rPr lang="en-IN" dirty="0" smtClean="0"/>
              <a:t>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a:t>
            </a:r>
            <a:r>
              <a:rPr lang="en-IN" sz="2400" b="1" dirty="0" smtClean="0"/>
              <a:t>6.1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Data Flow Testing</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a:t>
            </a:r>
            <a:r>
              <a:rPr lang="en-IN" sz="2400" b="1" dirty="0" smtClean="0"/>
              <a:t>6.2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Path Based Testing - Metric</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a:t>
            </a:r>
            <a:r>
              <a:rPr lang="en-IN" sz="2400" b="1" dirty="0" smtClean="0"/>
              <a:t>6.3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Examples</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smtClean="0"/>
              <a:t>Module </a:t>
            </a:r>
            <a:r>
              <a:rPr lang="en-IN" sz="2400" b="1" smtClean="0"/>
              <a:t>6: </a:t>
            </a:r>
            <a:r>
              <a:rPr lang="en-IN" sz="2400" b="1" dirty="0" smtClean="0"/>
              <a:t>Code Based Testing </a:t>
            </a:r>
            <a:r>
              <a:rPr lang="en-IN" sz="2400" b="1" dirty="0" smtClean="0"/>
              <a:t>(2/2</a:t>
            </a:r>
            <a:r>
              <a:rPr lang="en-IN" sz="2400" b="1" dirty="0" smtClean="0"/>
              <a:t>)</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848" y="4077072"/>
            <a:ext cx="8229600" cy="2232248"/>
          </a:xfrm>
        </p:spPr>
        <p:txBody>
          <a:bodyPr>
            <a:noAutofit/>
          </a:bodyPr>
          <a:lstStyle/>
          <a:p>
            <a:pPr>
              <a:buFont typeface="Arial" panose="020B0604020202020204" pitchFamily="34" charset="0"/>
              <a:buChar char="•"/>
            </a:pPr>
            <a:r>
              <a:rPr lang="en-IN" sz="3200" dirty="0" smtClean="0"/>
              <a:t>Measure</a:t>
            </a:r>
          </a:p>
          <a:p>
            <a:pPr>
              <a:buFont typeface="Arial" panose="020B0604020202020204" pitchFamily="34" charset="0"/>
              <a:buChar char="•"/>
            </a:pPr>
            <a:r>
              <a:rPr lang="en-IN" sz="3200" dirty="0" smtClean="0"/>
              <a:t>Understand</a:t>
            </a:r>
          </a:p>
          <a:p>
            <a:pPr>
              <a:buFont typeface="Arial" panose="020B0604020202020204" pitchFamily="34" charset="0"/>
              <a:buChar char="•"/>
            </a:pPr>
            <a:r>
              <a:rPr lang="en-IN" sz="3200" dirty="0" smtClean="0"/>
              <a:t>Control</a:t>
            </a:r>
          </a:p>
          <a:p>
            <a:pPr>
              <a:buFont typeface="Arial" panose="020B0604020202020204" pitchFamily="34" charset="0"/>
              <a:buChar char="•"/>
            </a:pPr>
            <a:r>
              <a:rPr lang="en-IN" sz="3200" dirty="0" smtClean="0"/>
              <a:t>Improve</a:t>
            </a:r>
            <a:endParaRPr lang="en-IN" sz="3200" dirty="0"/>
          </a:p>
        </p:txBody>
      </p:sp>
      <p:sp>
        <p:nvSpPr>
          <p:cNvPr id="3" name="Content Placeholder 2"/>
          <p:cNvSpPr>
            <a:spLocks noGrp="1"/>
          </p:cNvSpPr>
          <p:nvPr>
            <p:ph sz="quarter" idx="10"/>
          </p:nvPr>
        </p:nvSpPr>
        <p:spPr/>
        <p:txBody>
          <a:bodyPr/>
          <a:lstStyle/>
          <a:p>
            <a:r>
              <a:rPr lang="en-IN" dirty="0" smtClean="0"/>
              <a:t>Act of Measurement</a:t>
            </a:r>
            <a:endParaRPr lang="en-IN" dirty="0"/>
          </a:p>
        </p:txBody>
      </p:sp>
      <p:sp>
        <p:nvSpPr>
          <p:cNvPr id="4" name="Rounded Rectangle 3"/>
          <p:cNvSpPr/>
          <p:nvPr/>
        </p:nvSpPr>
        <p:spPr>
          <a:xfrm>
            <a:off x="395535" y="1412776"/>
            <a:ext cx="8208913" cy="25202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dirty="0">
                <a:latin typeface="Arial" panose="020B0604020202020204" pitchFamily="34" charset="0"/>
                <a:cs typeface="Arial" panose="020B0604020202020204" pitchFamily="34" charset="0"/>
              </a:rPr>
              <a:t>Measurement is the first step that leads to control and eventually to improvement. If you can’t measure something, you can’t understand it. If you can’t understand it, you can’t control it. If you can’t control it, you can’t improve it</a:t>
            </a:r>
            <a:r>
              <a:rPr lang="en-IN" sz="2400" dirty="0" smtClean="0">
                <a:latin typeface="Arial" panose="020B0604020202020204" pitchFamily="34" charset="0"/>
                <a:cs typeface="Arial" panose="020B0604020202020204" pitchFamily="34" charset="0"/>
              </a:rPr>
              <a:t>.</a:t>
            </a:r>
          </a:p>
          <a:p>
            <a:pPr algn="r"/>
            <a:r>
              <a:rPr lang="en-IN" sz="2400" dirty="0" err="1" smtClean="0">
                <a:latin typeface="Arial" panose="020B0604020202020204" pitchFamily="34" charset="0"/>
                <a:cs typeface="Arial" panose="020B0604020202020204" pitchFamily="34" charset="0"/>
              </a:rPr>
              <a:t>H.James</a:t>
            </a:r>
            <a:r>
              <a:rPr lang="en-IN" sz="2400" dirty="0" smtClean="0">
                <a:latin typeface="Arial" panose="020B0604020202020204" pitchFamily="34" charset="0"/>
                <a:cs typeface="Arial" panose="020B0604020202020204" pitchFamily="34" charset="0"/>
              </a:rPr>
              <a:t> Harrington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70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0" y="1493838"/>
          <a:ext cx="8229600" cy="4267200"/>
        </p:xfrm>
        <a:graphic>
          <a:graphicData uri="http://schemas.openxmlformats.org/drawingml/2006/table">
            <a:tbl>
              <a:tblPr firstRow="1" bandRow="1">
                <a:tableStyleId>{5C22544A-7EE6-4342-B048-85BDC9FD1C3A}</a:tableStyleId>
              </a:tblPr>
              <a:tblGrid>
                <a:gridCol w="1386880"/>
                <a:gridCol w="6842720"/>
              </a:tblGrid>
              <a:tr h="370840">
                <a:tc>
                  <a:txBody>
                    <a:bodyPr/>
                    <a:lstStyle/>
                    <a:p>
                      <a:pPr algn="ctr"/>
                      <a:r>
                        <a:rPr lang="en-IN" sz="2000" b="0" dirty="0" smtClean="0">
                          <a:latin typeface="Arial" panose="020B0604020202020204" pitchFamily="34" charset="0"/>
                          <a:cs typeface="Arial" panose="020B0604020202020204" pitchFamily="34" charset="0"/>
                        </a:rPr>
                        <a:t>Metric</a:t>
                      </a:r>
                      <a:endParaRPr lang="en-IN" sz="2000" b="0" dirty="0">
                        <a:latin typeface="Arial" panose="020B0604020202020204" pitchFamily="34" charset="0"/>
                        <a:cs typeface="Arial" panose="020B0604020202020204" pitchFamily="34" charset="0"/>
                      </a:endParaRPr>
                    </a:p>
                  </a:txBody>
                  <a:tcPr/>
                </a:tc>
                <a:tc>
                  <a:txBody>
                    <a:bodyPr/>
                    <a:lstStyle/>
                    <a:p>
                      <a:pPr algn="ctr"/>
                      <a:r>
                        <a:rPr lang="en-IN" sz="2000" b="0" dirty="0" smtClean="0">
                          <a:latin typeface="Arial" panose="020B0604020202020204" pitchFamily="34" charset="0"/>
                          <a:cs typeface="Arial" panose="020B0604020202020204" pitchFamily="34" charset="0"/>
                        </a:rPr>
                        <a:t>Description of Coverage</a:t>
                      </a:r>
                      <a:endParaRPr lang="en-IN" sz="2000" b="0" dirty="0">
                        <a:latin typeface="Arial" panose="020B0604020202020204" pitchFamily="34" charset="0"/>
                        <a:cs typeface="Arial" panose="020B0604020202020204" pitchFamily="34" charset="0"/>
                      </a:endParaRPr>
                    </a:p>
                  </a:txBody>
                  <a:tcPr/>
                </a:tc>
              </a:tr>
              <a:tr h="370840">
                <a:tc>
                  <a:txBody>
                    <a:bodyPr/>
                    <a:lstStyle/>
                    <a:p>
                      <a:pPr algn="ctr"/>
                      <a:r>
                        <a:rPr lang="en-IN" sz="2000" b="0" dirty="0" smtClean="0">
                          <a:latin typeface="Arial" panose="020B0604020202020204" pitchFamily="34" charset="0"/>
                          <a:cs typeface="Arial" panose="020B0604020202020204" pitchFamily="34" charset="0"/>
                        </a:rPr>
                        <a:t>C</a:t>
                      </a:r>
                      <a:r>
                        <a:rPr lang="en-IN" sz="2000" b="0" baseline="-25000" dirty="0" smtClean="0">
                          <a:latin typeface="Arial" panose="020B0604020202020204" pitchFamily="34" charset="0"/>
                          <a:cs typeface="Arial" panose="020B0604020202020204" pitchFamily="34" charset="0"/>
                        </a:rPr>
                        <a:t>0</a:t>
                      </a:r>
                      <a:endParaRPr lang="en-IN" sz="2000" b="0" baseline="-25000" dirty="0">
                        <a:latin typeface="Arial" panose="020B0604020202020204" pitchFamily="34" charset="0"/>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Every Statement</a:t>
                      </a:r>
                      <a:endParaRPr lang="en-IN" sz="2000" b="0" dirty="0">
                        <a:latin typeface="Arial" panose="020B0604020202020204" pitchFamily="34" charset="0"/>
                        <a:cs typeface="Arial" panose="020B0604020202020204" pitchFamily="34" charset="0"/>
                      </a:endParaRPr>
                    </a:p>
                  </a:txBody>
                  <a:tcPr/>
                </a:tc>
              </a:tr>
              <a:tr h="370840">
                <a:tc>
                  <a:txBody>
                    <a:bodyPr/>
                    <a:lstStyle/>
                    <a:p>
                      <a:pPr algn="ctr"/>
                      <a:r>
                        <a:rPr lang="en-IN" sz="2000" b="0" dirty="0" smtClean="0">
                          <a:latin typeface="Arial" panose="020B0604020202020204" pitchFamily="34" charset="0"/>
                          <a:cs typeface="Arial" panose="020B0604020202020204" pitchFamily="34" charset="0"/>
                        </a:rPr>
                        <a:t>C</a:t>
                      </a:r>
                      <a:r>
                        <a:rPr lang="en-IN" sz="2000" b="0" kern="1200" baseline="-25000" dirty="0" smtClean="0">
                          <a:solidFill>
                            <a:schemeClr val="dk1"/>
                          </a:solidFill>
                          <a:latin typeface="Arial" panose="020B0604020202020204" pitchFamily="34" charset="0"/>
                          <a:ea typeface="+mn-ea"/>
                          <a:cs typeface="Arial" panose="020B0604020202020204" pitchFamily="34" charset="0"/>
                        </a:rPr>
                        <a:t>1</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Every DD-Path (DD-Path</a:t>
                      </a:r>
                      <a:r>
                        <a:rPr lang="en-IN" sz="2000" b="0" baseline="0" dirty="0" smtClean="0">
                          <a:latin typeface="Arial" panose="020B0604020202020204" pitchFamily="34" charset="0"/>
                          <a:cs typeface="Arial" panose="020B0604020202020204" pitchFamily="34" charset="0"/>
                        </a:rPr>
                        <a:t> = Decision to Decision Path)</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smtClean="0">
                          <a:latin typeface="Arial" panose="020B0604020202020204" pitchFamily="34" charset="0"/>
                          <a:cs typeface="Arial" panose="020B0604020202020204" pitchFamily="34" charset="0"/>
                        </a:rPr>
                        <a:t>C</a:t>
                      </a:r>
                      <a:r>
                        <a:rPr lang="en-IN" sz="2000" b="0" kern="1200" baseline="-25000" dirty="0" smtClean="0">
                          <a:solidFill>
                            <a:schemeClr val="dk1"/>
                          </a:solidFill>
                          <a:latin typeface="Arial" panose="020B0604020202020204" pitchFamily="34" charset="0"/>
                          <a:ea typeface="+mn-ea"/>
                          <a:cs typeface="Arial" panose="020B0604020202020204" pitchFamily="34" charset="0"/>
                        </a:rPr>
                        <a:t>1p</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Every predicate to each outcome</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smtClean="0">
                          <a:latin typeface="Arial" panose="020B0604020202020204" pitchFamily="34" charset="0"/>
                          <a:cs typeface="Arial" panose="020B0604020202020204" pitchFamily="34" charset="0"/>
                        </a:rPr>
                        <a:t>C</a:t>
                      </a:r>
                      <a:r>
                        <a:rPr lang="en-IN" sz="2000" b="0" kern="1200" baseline="-25000" dirty="0" smtClean="0">
                          <a:solidFill>
                            <a:schemeClr val="dk1"/>
                          </a:solidFill>
                          <a:latin typeface="Arial" panose="020B0604020202020204" pitchFamily="34" charset="0"/>
                          <a:ea typeface="+mn-ea"/>
                          <a:cs typeface="Arial" panose="020B0604020202020204" pitchFamily="34" charset="0"/>
                        </a:rPr>
                        <a:t>2</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C1 coverage + loop coverage</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smtClean="0">
                          <a:latin typeface="Arial" panose="020B0604020202020204" pitchFamily="34" charset="0"/>
                          <a:cs typeface="Arial" panose="020B0604020202020204" pitchFamily="34" charset="0"/>
                        </a:rPr>
                        <a:t>C</a:t>
                      </a:r>
                      <a:r>
                        <a:rPr lang="en-IN" sz="2000" b="0" kern="1200" baseline="-25000" dirty="0" smtClean="0">
                          <a:solidFill>
                            <a:schemeClr val="dk1"/>
                          </a:solidFill>
                          <a:latin typeface="Arial" panose="020B0604020202020204" pitchFamily="34" charset="0"/>
                          <a:ea typeface="+mn-ea"/>
                          <a:cs typeface="Arial" panose="020B0604020202020204" pitchFamily="34" charset="0"/>
                        </a:rPr>
                        <a:t>d</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C1 coverage + every dependent pair of DD-paths</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smtClean="0">
                          <a:latin typeface="Arial" panose="020B0604020202020204" pitchFamily="34" charset="0"/>
                          <a:cs typeface="Arial" panose="020B0604020202020204" pitchFamily="34" charset="0"/>
                        </a:rPr>
                        <a:t>C</a:t>
                      </a:r>
                      <a:r>
                        <a:rPr lang="en-IN" sz="2000" b="0" kern="1200" baseline="-25000" dirty="0" smtClean="0">
                          <a:solidFill>
                            <a:schemeClr val="dk1"/>
                          </a:solidFill>
                          <a:latin typeface="Arial" panose="020B0604020202020204" pitchFamily="34" charset="0"/>
                          <a:ea typeface="+mn-ea"/>
                          <a:cs typeface="Arial" panose="020B0604020202020204" pitchFamily="34" charset="0"/>
                        </a:rPr>
                        <a:t>MCC</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Multiple</a:t>
                      </a:r>
                      <a:r>
                        <a:rPr lang="en-IN" sz="2000" b="0" baseline="0" dirty="0" smtClean="0">
                          <a:latin typeface="Arial" panose="020B0604020202020204" pitchFamily="34" charset="0"/>
                          <a:cs typeface="Arial" panose="020B0604020202020204" pitchFamily="34" charset="0"/>
                        </a:rPr>
                        <a:t> Condition Coverage</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err="1" smtClean="0">
                          <a:latin typeface="Arial" panose="020B0604020202020204" pitchFamily="34" charset="0"/>
                          <a:cs typeface="Arial" panose="020B0604020202020204" pitchFamily="34" charset="0"/>
                        </a:rPr>
                        <a:t>C</a:t>
                      </a:r>
                      <a:r>
                        <a:rPr lang="en-IN" sz="2000" b="0" kern="1200" baseline="-25000" dirty="0" err="1" smtClean="0">
                          <a:solidFill>
                            <a:schemeClr val="dk1"/>
                          </a:solidFill>
                          <a:latin typeface="Arial" panose="020B0604020202020204" pitchFamily="34" charset="0"/>
                          <a:ea typeface="+mn-ea"/>
                          <a:cs typeface="Arial" panose="020B0604020202020204" pitchFamily="34" charset="0"/>
                        </a:rPr>
                        <a:t>ik</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Every program path that contains up to k repetitions of a loop (usually k=2)</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err="1" smtClean="0">
                          <a:latin typeface="Arial" panose="020B0604020202020204" pitchFamily="34" charset="0"/>
                          <a:cs typeface="Arial" panose="020B0604020202020204" pitchFamily="34" charset="0"/>
                        </a:rPr>
                        <a:t>C</a:t>
                      </a:r>
                      <a:r>
                        <a:rPr lang="en-IN" sz="2000" b="0" kern="1200" baseline="-25000" dirty="0" err="1" smtClean="0">
                          <a:solidFill>
                            <a:schemeClr val="dk1"/>
                          </a:solidFill>
                          <a:latin typeface="Arial" panose="020B0604020202020204" pitchFamily="34" charset="0"/>
                          <a:ea typeface="+mn-ea"/>
                          <a:cs typeface="Arial" panose="020B0604020202020204" pitchFamily="34" charset="0"/>
                        </a:rPr>
                        <a:t>stat</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“Statistically significant” fraction of paths</a:t>
                      </a:r>
                      <a:endParaRPr lang="en-IN" sz="2000" b="0" dirty="0">
                        <a:latin typeface="Arial" panose="020B0604020202020204" pitchFamily="34" charset="0"/>
                        <a:cs typeface="Arial" panose="020B0604020202020204" pitchFamily="34" charset="0"/>
                      </a:endParaRPr>
                    </a:p>
                  </a:txBody>
                  <a:tcPr/>
                </a:tc>
              </a:tr>
              <a:tr h="370840">
                <a:tc>
                  <a:txBody>
                    <a:bodyPr/>
                    <a:lstStyle/>
                    <a:p>
                      <a:pPr marL="0" algn="ctr" defTabSz="914400" rtl="0" eaLnBrk="1" latinLnBrk="0" hangingPunct="1"/>
                      <a:r>
                        <a:rPr lang="en-IN" sz="2000" b="0" dirty="0" err="1" smtClean="0">
                          <a:latin typeface="Arial" panose="020B0604020202020204" pitchFamily="34" charset="0"/>
                          <a:cs typeface="Arial" panose="020B0604020202020204" pitchFamily="34" charset="0"/>
                        </a:rPr>
                        <a:t>C</a:t>
                      </a:r>
                      <a:r>
                        <a:rPr lang="en-IN" sz="2000" b="0" kern="1200" baseline="-25000" dirty="0" err="1" smtClean="0">
                          <a:solidFill>
                            <a:schemeClr val="dk1"/>
                          </a:solidFill>
                          <a:latin typeface="Arial" panose="020B0604020202020204" pitchFamily="34" charset="0"/>
                          <a:ea typeface="+mn-ea"/>
                          <a:cs typeface="Arial" panose="020B0604020202020204" pitchFamily="34" charset="0"/>
                        </a:rPr>
                        <a:t>infinity</a:t>
                      </a:r>
                      <a:endParaRPr lang="en-IN" sz="2000" b="0" kern="1200" baseline="-250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IN" sz="2000" b="0" dirty="0" smtClean="0">
                          <a:latin typeface="Arial" panose="020B0604020202020204" pitchFamily="34" charset="0"/>
                          <a:cs typeface="Arial" panose="020B0604020202020204" pitchFamily="34" charset="0"/>
                        </a:rPr>
                        <a:t>All possible execution paths</a:t>
                      </a:r>
                      <a:endParaRPr lang="en-IN" sz="2000" b="0" dirty="0">
                        <a:latin typeface="Arial" panose="020B0604020202020204" pitchFamily="34" charset="0"/>
                        <a:cs typeface="Arial" panose="020B0604020202020204" pitchFamily="34" charset="0"/>
                      </a:endParaRPr>
                    </a:p>
                  </a:txBody>
                  <a:tcPr/>
                </a:tc>
              </a:tr>
            </a:tbl>
          </a:graphicData>
        </a:graphic>
      </p:graphicFrame>
      <p:sp>
        <p:nvSpPr>
          <p:cNvPr id="3" name="Content Placeholder 2"/>
          <p:cNvSpPr>
            <a:spLocks noGrp="1"/>
          </p:cNvSpPr>
          <p:nvPr>
            <p:ph sz="quarter" idx="10"/>
          </p:nvPr>
        </p:nvSpPr>
        <p:spPr/>
        <p:txBody>
          <a:bodyPr/>
          <a:lstStyle/>
          <a:p>
            <a:r>
              <a:rPr lang="en-IN" dirty="0" smtClean="0"/>
              <a:t>Millers Test Coverage Metrics</a:t>
            </a:r>
            <a:endParaRPr lang="en-IN" dirty="0"/>
          </a:p>
        </p:txBody>
      </p:sp>
    </p:spTree>
    <p:extLst>
      <p:ext uri="{BB962C8B-B14F-4D97-AF65-F5344CB8AC3E}">
        <p14:creationId xmlns:p14="http://schemas.microsoft.com/office/powerpoint/2010/main" val="17411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195471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a:t>
            </a:r>
            <a:r>
              <a:rPr lang="en-IN" dirty="0" smtClean="0"/>
              <a:t>6.3</a:t>
            </a:r>
            <a:r>
              <a:rPr lang="en-IN" dirty="0" smtClean="0"/>
              <a:t>: </a:t>
            </a:r>
            <a:r>
              <a:rPr lang="en-IN" dirty="0" smtClean="0"/>
              <a:t>Examples </a:t>
            </a:r>
            <a:endParaRPr lang="en-IN" dirty="0"/>
          </a:p>
        </p:txBody>
      </p:sp>
    </p:spTree>
    <p:extLst>
      <p:ext uri="{BB962C8B-B14F-4D97-AF65-F5344CB8AC3E}">
        <p14:creationId xmlns:p14="http://schemas.microsoft.com/office/powerpoint/2010/main" val="3713059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latin typeface="Courier New" pitchFamily="49" charset="0"/>
              </a:rPr>
              <a:t>1 </a:t>
            </a:r>
            <a:r>
              <a:rPr lang="en-US" altLang="en-US" dirty="0">
                <a:latin typeface="Courier New" pitchFamily="49" charset="0"/>
              </a:rPr>
              <a:t>input(a, n)</a:t>
            </a:r>
          </a:p>
          <a:p>
            <a:r>
              <a:rPr lang="en-US" altLang="en-US" dirty="0">
                <a:latin typeface="Courier New" pitchFamily="49" charset="0"/>
              </a:rPr>
              <a:t>2 max=a[1];</a:t>
            </a:r>
          </a:p>
          <a:p>
            <a:r>
              <a:rPr lang="en-US" altLang="en-US" dirty="0">
                <a:latin typeface="Courier New" pitchFamily="49" charset="0"/>
              </a:rPr>
              <a:t>3 min=a[1];</a:t>
            </a:r>
          </a:p>
          <a:p>
            <a:r>
              <a:rPr lang="en-US" altLang="en-US" dirty="0">
                <a:latin typeface="Courier New" pitchFamily="49" charset="0"/>
              </a:rPr>
              <a:t>4 </a:t>
            </a:r>
            <a:r>
              <a:rPr lang="en-US" altLang="en-US" dirty="0" err="1">
                <a:latin typeface="Courier New" pitchFamily="49" charset="0"/>
              </a:rPr>
              <a:t>i</a:t>
            </a:r>
            <a:r>
              <a:rPr lang="en-US" altLang="en-US" dirty="0">
                <a:latin typeface="Courier New" pitchFamily="49" charset="0"/>
              </a:rPr>
              <a:t>=2;</a:t>
            </a:r>
          </a:p>
          <a:p>
            <a:r>
              <a:rPr lang="en-US" altLang="en-US" dirty="0">
                <a:latin typeface="Courier New" pitchFamily="49" charset="0"/>
              </a:rPr>
              <a:t>5 while </a:t>
            </a:r>
            <a:r>
              <a:rPr lang="en-US" altLang="en-US" dirty="0" err="1">
                <a:latin typeface="Courier New" pitchFamily="49" charset="0"/>
              </a:rPr>
              <a:t>i</a:t>
            </a:r>
            <a:r>
              <a:rPr lang="en-US" altLang="en-US" dirty="0">
                <a:latin typeface="Courier New" pitchFamily="49" charset="0"/>
              </a:rPr>
              <a:t>&lt;n do</a:t>
            </a:r>
          </a:p>
          <a:p>
            <a:r>
              <a:rPr lang="en-US" altLang="en-US" dirty="0">
                <a:latin typeface="Courier New" pitchFamily="49" charset="0"/>
              </a:rPr>
              <a:t>6, 7 if max&lt;a[</a:t>
            </a:r>
            <a:r>
              <a:rPr lang="en-US" altLang="en-US" dirty="0" err="1">
                <a:latin typeface="Courier New" pitchFamily="49" charset="0"/>
              </a:rPr>
              <a:t>i</a:t>
            </a:r>
            <a:r>
              <a:rPr lang="en-US" altLang="en-US" dirty="0">
                <a:latin typeface="Courier New" pitchFamily="49" charset="0"/>
              </a:rPr>
              <a:t>] then max=a[</a:t>
            </a:r>
            <a:r>
              <a:rPr lang="en-US" altLang="en-US" dirty="0" err="1">
                <a:latin typeface="Courier New" pitchFamily="49" charset="0"/>
              </a:rPr>
              <a:t>i</a:t>
            </a:r>
            <a:r>
              <a:rPr lang="en-US" altLang="en-US" dirty="0">
                <a:latin typeface="Courier New" pitchFamily="49" charset="0"/>
              </a:rPr>
              <a:t>]</a:t>
            </a:r>
          </a:p>
          <a:p>
            <a:r>
              <a:rPr lang="en-US" altLang="en-US" dirty="0">
                <a:latin typeface="Courier New" pitchFamily="49" charset="0"/>
              </a:rPr>
              <a:t>8, 9 if min&gt;a[</a:t>
            </a:r>
            <a:r>
              <a:rPr lang="en-US" altLang="en-US" dirty="0" err="1">
                <a:latin typeface="Courier New" pitchFamily="49" charset="0"/>
              </a:rPr>
              <a:t>i</a:t>
            </a:r>
            <a:r>
              <a:rPr lang="en-US" altLang="en-US" dirty="0">
                <a:latin typeface="Courier New" pitchFamily="49" charset="0"/>
              </a:rPr>
              <a:t>] then min=a[</a:t>
            </a:r>
            <a:r>
              <a:rPr lang="en-US" altLang="en-US" dirty="0" err="1">
                <a:latin typeface="Courier New" pitchFamily="49" charset="0"/>
              </a:rPr>
              <a:t>i</a:t>
            </a:r>
            <a:r>
              <a:rPr lang="en-US" altLang="en-US" dirty="0">
                <a:latin typeface="Courier New" pitchFamily="49" charset="0"/>
              </a:rPr>
              <a:t>]</a:t>
            </a:r>
          </a:p>
          <a:p>
            <a:r>
              <a:rPr lang="en-US" altLang="en-US" dirty="0">
                <a:latin typeface="Courier New" pitchFamily="49" charset="0"/>
              </a:rPr>
              <a:t>10 </a:t>
            </a:r>
            <a:r>
              <a:rPr lang="en-US" altLang="en-US" dirty="0" err="1">
                <a:latin typeface="Courier New" pitchFamily="49" charset="0"/>
              </a:rPr>
              <a:t>i</a:t>
            </a:r>
            <a:r>
              <a:rPr lang="en-US" altLang="en-US" dirty="0">
                <a:latin typeface="Courier New" pitchFamily="49" charset="0"/>
              </a:rPr>
              <a:t>=i+1;</a:t>
            </a:r>
          </a:p>
          <a:p>
            <a:r>
              <a:rPr lang="en-US" altLang="en-US" dirty="0">
                <a:latin typeface="Courier New" pitchFamily="49" charset="0"/>
              </a:rPr>
              <a:t>11 output(max, min</a:t>
            </a:r>
            <a:r>
              <a:rPr lang="en-US" altLang="en-US" dirty="0" smtClean="0">
                <a:latin typeface="Courier New" pitchFamily="49" charset="0"/>
              </a:rPr>
              <a:t>)</a:t>
            </a:r>
            <a:endParaRPr lang="en-US" altLang="en-US" dirty="0">
              <a:latin typeface="Courier New" pitchFamily="49" charset="0"/>
            </a:endParaRPr>
          </a:p>
        </p:txBody>
      </p:sp>
      <p:sp>
        <p:nvSpPr>
          <p:cNvPr id="3" name="Content Placeholder 2"/>
          <p:cNvSpPr>
            <a:spLocks noGrp="1"/>
          </p:cNvSpPr>
          <p:nvPr>
            <p:ph sz="quarter" idx="10"/>
          </p:nvPr>
        </p:nvSpPr>
        <p:spPr/>
        <p:txBody>
          <a:bodyPr/>
          <a:lstStyle/>
          <a:p>
            <a:r>
              <a:rPr lang="en-IN" dirty="0" smtClean="0"/>
              <a:t>Example</a:t>
            </a:r>
            <a:endParaRPr lang="en-IN" dirty="0"/>
          </a:p>
        </p:txBody>
      </p:sp>
    </p:spTree>
    <p:extLst>
      <p:ext uri="{BB962C8B-B14F-4D97-AF65-F5344CB8AC3E}">
        <p14:creationId xmlns:p14="http://schemas.microsoft.com/office/powerpoint/2010/main" val="153713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Example: d-u paths</a:t>
            </a:r>
            <a:endParaRPr lang="en-IN" dirty="0"/>
          </a:p>
        </p:txBody>
      </p:sp>
      <p:sp>
        <p:nvSpPr>
          <p:cNvPr id="4" name="Text Box 4"/>
          <p:cNvSpPr txBox="1">
            <a:spLocks noChangeArrowheads="1"/>
          </p:cNvSpPr>
          <p:nvPr/>
        </p:nvSpPr>
        <p:spPr bwMode="auto">
          <a:xfrm>
            <a:off x="1023369" y="1412776"/>
            <a:ext cx="196040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max</a:t>
            </a:r>
          </a:p>
          <a:p>
            <a:r>
              <a:rPr lang="en-US" altLang="en-US" sz="2400" dirty="0" smtClean="0">
                <a:latin typeface="Arial" panose="020B0604020202020204" pitchFamily="34" charset="0"/>
                <a:cs typeface="Arial" panose="020B0604020202020204" pitchFamily="34" charset="0"/>
              </a:rPr>
              <a:t>&lt;2</a:t>
            </a:r>
            <a:r>
              <a:rPr lang="en-US" altLang="en-US" sz="2400" dirty="0" smtClean="0">
                <a:latin typeface="Arial" panose="020B0604020202020204" pitchFamily="34" charset="0"/>
                <a:cs typeface="Arial" panose="020B0604020202020204" pitchFamily="34" charset="0"/>
                <a:sym typeface="Wingdings" pitchFamily="2" charset="2"/>
              </a:rPr>
              <a:t>, 6&gt;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&lt;2, 11&gt;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&lt;7,6&gt;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&lt;7,11&gt;</a:t>
            </a:r>
            <a:endParaRPr lang="en-US" altLang="en-US" sz="2400" dirty="0">
              <a:latin typeface="Arial" panose="020B0604020202020204" pitchFamily="34" charset="0"/>
              <a:cs typeface="Arial" panose="020B0604020202020204" pitchFamily="34" charset="0"/>
              <a:sym typeface="Wingdings" pitchFamily="2" charset="2"/>
            </a:endParaRPr>
          </a:p>
        </p:txBody>
      </p:sp>
      <p:sp>
        <p:nvSpPr>
          <p:cNvPr id="5" name="Text Box 5"/>
          <p:cNvSpPr txBox="1">
            <a:spLocks noChangeArrowheads="1"/>
          </p:cNvSpPr>
          <p:nvPr/>
        </p:nvSpPr>
        <p:spPr bwMode="auto">
          <a:xfrm>
            <a:off x="3543649" y="1412776"/>
            <a:ext cx="18754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min</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a:latin typeface="Arial" panose="020B0604020202020204" pitchFamily="34" charset="0"/>
                <a:cs typeface="Arial" panose="020B0604020202020204" pitchFamily="34" charset="0"/>
                <a:sym typeface="Wingdings" pitchFamily="2" charset="2"/>
              </a:rPr>
              <a:t>&lt;</a:t>
            </a:r>
            <a:r>
              <a:rPr lang="en-US" altLang="en-US" sz="2400" dirty="0" smtClean="0">
                <a:latin typeface="Arial" panose="020B0604020202020204" pitchFamily="34" charset="0"/>
                <a:cs typeface="Arial" panose="020B0604020202020204" pitchFamily="34" charset="0"/>
                <a:sym typeface="Wingdings" pitchFamily="2" charset="2"/>
              </a:rPr>
              <a:t>3,8&gt;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&lt;3,11&gt;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&lt;9,8&gt;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&lt;9,11&gt;</a:t>
            </a:r>
            <a:endParaRPr lang="en-US" altLang="en-US" sz="2400" dirty="0">
              <a:latin typeface="Arial" panose="020B0604020202020204" pitchFamily="34" charset="0"/>
              <a:cs typeface="Arial" panose="020B0604020202020204" pitchFamily="34" charset="0"/>
            </a:endParaRPr>
          </a:p>
        </p:txBody>
      </p:sp>
      <p:sp>
        <p:nvSpPr>
          <p:cNvPr id="6" name="Text Box 6"/>
          <p:cNvSpPr txBox="1">
            <a:spLocks noChangeArrowheads="1"/>
          </p:cNvSpPr>
          <p:nvPr/>
        </p:nvSpPr>
        <p:spPr bwMode="auto">
          <a:xfrm>
            <a:off x="6135937" y="1412776"/>
            <a:ext cx="153240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cs typeface="Arial" panose="020B0604020202020204" pitchFamily="34" charset="0"/>
              </a:rPr>
              <a:t>Variable </a:t>
            </a:r>
            <a:r>
              <a:rPr lang="en-US" altLang="en-US" sz="2400" dirty="0" err="1" smtClean="0">
                <a:latin typeface="Arial" panose="020B0604020202020204" pitchFamily="34" charset="0"/>
                <a:cs typeface="Arial" panose="020B0604020202020204" pitchFamily="34" charset="0"/>
              </a:rPr>
              <a:t>i</a:t>
            </a:r>
            <a:r>
              <a:rPr lang="en-US" altLang="en-US" sz="2400" dirty="0" smtClean="0">
                <a:latin typeface="Arial" panose="020B0604020202020204" pitchFamily="34" charset="0"/>
                <a:cs typeface="Arial" panose="020B0604020202020204" pitchFamily="34" charset="0"/>
              </a:rPr>
              <a:t> </a:t>
            </a:r>
          </a:p>
          <a:p>
            <a:r>
              <a:rPr lang="en-US" altLang="en-US" sz="2400" dirty="0" smtClean="0">
                <a:latin typeface="Arial" panose="020B0604020202020204" pitchFamily="34" charset="0"/>
                <a:cs typeface="Arial" panose="020B0604020202020204" pitchFamily="34" charset="0"/>
                <a:sym typeface="Wingdings" pitchFamily="2" charset="2"/>
              </a:rPr>
              <a:t>&lt;4,5&gt;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&lt;4,6&gt;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&lt;4,7&gt;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&lt;4,8&gt;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&lt;4,9&gt;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&lt;4,10&gt;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&lt;10,5&gt;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&lt;10,6&gt;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a:latin typeface="Arial" panose="020B0604020202020204" pitchFamily="34" charset="0"/>
                <a:cs typeface="Arial" panose="020B0604020202020204" pitchFamily="34" charset="0"/>
                <a:sym typeface="Wingdings" pitchFamily="2" charset="2"/>
              </a:rPr>
              <a:t>&lt;</a:t>
            </a:r>
            <a:r>
              <a:rPr lang="en-US" altLang="en-US" sz="2400" dirty="0" smtClean="0">
                <a:latin typeface="Arial" panose="020B0604020202020204" pitchFamily="34" charset="0"/>
                <a:cs typeface="Arial" panose="020B0604020202020204" pitchFamily="34" charset="0"/>
                <a:sym typeface="Wingdings" pitchFamily="2" charset="2"/>
              </a:rPr>
              <a:t>10,7&gt;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&lt;10,8&gt;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&lt;10,9&gt;</a:t>
            </a:r>
            <a:endParaRPr lang="en-US" altLang="en-US" sz="2400" dirty="0">
              <a:latin typeface="Arial" panose="020B0604020202020204" pitchFamily="34" charset="0"/>
              <a:cs typeface="Arial" panose="020B0604020202020204" pitchFamily="34" charset="0"/>
              <a:sym typeface="Wingdings" pitchFamily="2" charset="2"/>
            </a:endParaRPr>
          </a:p>
          <a:p>
            <a:r>
              <a:rPr lang="en-US" altLang="en-US" sz="2400" dirty="0" smtClean="0">
                <a:latin typeface="Arial" panose="020B0604020202020204" pitchFamily="34" charset="0"/>
                <a:cs typeface="Arial" panose="020B0604020202020204" pitchFamily="34" charset="0"/>
                <a:sym typeface="Wingdings" pitchFamily="2" charset="2"/>
              </a:rPr>
              <a:t>&lt;10,10&gt;</a:t>
            </a:r>
            <a:endParaRPr lang="en-US" altLang="en-US" sz="2400" dirty="0">
              <a:latin typeface="Arial" panose="020B0604020202020204" pitchFamily="34" charset="0"/>
              <a:cs typeface="Arial" panose="020B0604020202020204" pitchFamily="34" charset="0"/>
            </a:endParaRPr>
          </a:p>
        </p:txBody>
      </p:sp>
      <p:sp>
        <p:nvSpPr>
          <p:cNvPr id="7" name="Rectangle 6"/>
          <p:cNvSpPr/>
          <p:nvPr/>
        </p:nvSpPr>
        <p:spPr>
          <a:xfrm>
            <a:off x="539552" y="3365777"/>
            <a:ext cx="4572000" cy="3028521"/>
          </a:xfrm>
          <a:prstGeom prst="rect">
            <a:avLst/>
          </a:prstGeom>
        </p:spPr>
        <p:txBody>
          <a:bodyPr>
            <a:spAutoFit/>
          </a:bodyPr>
          <a:lstStyle/>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1 input(a, n)</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2 max=a[1];</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3 min=a[1];</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4 </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=2;</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5 while </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&lt;n do</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6, 7 if max&lt;a[</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 then max=a[</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8, 9 if min&gt;a[</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 then min=a[</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10 </a:t>
            </a:r>
            <a:r>
              <a:rPr lang="en-US" altLang="en-US" dirty="0" err="1">
                <a:solidFill>
                  <a:prstClr val="black"/>
                </a:solidFill>
                <a:latin typeface="Courier New" pitchFamily="49" charset="0"/>
                <a:cs typeface="Arial" pitchFamily="34" charset="0"/>
              </a:rPr>
              <a:t>i</a:t>
            </a:r>
            <a:r>
              <a:rPr lang="en-US" altLang="en-US" dirty="0">
                <a:solidFill>
                  <a:prstClr val="black"/>
                </a:solidFill>
                <a:latin typeface="Courier New" pitchFamily="49" charset="0"/>
                <a:cs typeface="Arial" pitchFamily="34" charset="0"/>
              </a:rPr>
              <a:t>=i+1;</a:t>
            </a:r>
          </a:p>
          <a:p>
            <a:pPr marL="342900" lvl="0" indent="-342900">
              <a:spcBef>
                <a:spcPct val="20000"/>
              </a:spcBef>
              <a:buClr>
                <a:srgbClr val="101141"/>
              </a:buClr>
            </a:pPr>
            <a:r>
              <a:rPr lang="en-US" altLang="en-US" dirty="0">
                <a:solidFill>
                  <a:prstClr val="black"/>
                </a:solidFill>
                <a:latin typeface="Courier New" pitchFamily="49" charset="0"/>
                <a:cs typeface="Arial" pitchFamily="34" charset="0"/>
              </a:rPr>
              <a:t>11 output(max, min)</a:t>
            </a:r>
          </a:p>
        </p:txBody>
      </p:sp>
    </p:spTree>
    <p:extLst>
      <p:ext uri="{BB962C8B-B14F-4D97-AF65-F5344CB8AC3E}">
        <p14:creationId xmlns:p14="http://schemas.microsoft.com/office/powerpoint/2010/main" val="385737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Test #1: n=2, a=(2,4)</a:t>
            </a:r>
          </a:p>
          <a:p>
            <a:r>
              <a:rPr lang="en-US" altLang="en-US" dirty="0">
                <a:latin typeface="Courier New" pitchFamily="49" charset="0"/>
              </a:rPr>
              <a:t>Path: 1 2 3 4 5 6 7 8 10 5 11</a:t>
            </a:r>
          </a:p>
          <a:p>
            <a:r>
              <a:rPr lang="en-US" altLang="en-US" dirty="0"/>
              <a:t>Test #2: n=1, a=(5) 		2</a:t>
            </a:r>
            <a:r>
              <a:rPr lang="en-US" altLang="en-US" dirty="0">
                <a:sym typeface="Wingdings" pitchFamily="2" charset="2"/>
              </a:rPr>
              <a:t>11</a:t>
            </a:r>
          </a:p>
          <a:p>
            <a:r>
              <a:rPr lang="en-US" altLang="en-US" dirty="0">
                <a:sym typeface="Wingdings" pitchFamily="2" charset="2"/>
              </a:rPr>
              <a:t>Test #3: n=3, a=(2, 4, 3) 	76</a:t>
            </a:r>
          </a:p>
          <a:p>
            <a:r>
              <a:rPr lang="en-US" altLang="en-US" dirty="0">
                <a:sym typeface="Wingdings" pitchFamily="2" charset="2"/>
              </a:rPr>
              <a:t>Test #4: n=3, a=(5, 1, 2)		98</a:t>
            </a:r>
          </a:p>
          <a:p>
            <a:r>
              <a:rPr lang="en-US" altLang="en-US" dirty="0">
                <a:sym typeface="Wingdings" pitchFamily="2" charset="2"/>
              </a:rPr>
              <a:t>Test #5: n=2, a=(5,1)		9</a:t>
            </a:r>
            <a:r>
              <a:rPr lang="en-US" altLang="en-US" dirty="0" smtClean="0">
                <a:sym typeface="Wingdings" pitchFamily="2" charset="2"/>
              </a:rPr>
              <a:t>11</a:t>
            </a:r>
            <a:endParaRPr lang="en-US" altLang="en-US" dirty="0">
              <a:sym typeface="Wingdings" pitchFamily="2" charset="2"/>
            </a:endParaRPr>
          </a:p>
        </p:txBody>
      </p:sp>
      <p:sp>
        <p:nvSpPr>
          <p:cNvPr id="3" name="Content Placeholder 2"/>
          <p:cNvSpPr>
            <a:spLocks noGrp="1"/>
          </p:cNvSpPr>
          <p:nvPr>
            <p:ph sz="quarter" idx="10"/>
          </p:nvPr>
        </p:nvSpPr>
        <p:spPr/>
        <p:txBody>
          <a:bodyPr/>
          <a:lstStyle/>
          <a:p>
            <a:r>
              <a:rPr lang="en-IN" dirty="0" smtClean="0"/>
              <a:t>Example: Solution</a:t>
            </a:r>
            <a:endParaRPr lang="en-IN" dirty="0"/>
          </a:p>
        </p:txBody>
      </p:sp>
      <p:sp>
        <p:nvSpPr>
          <p:cNvPr id="4" name="TextBox 3"/>
          <p:cNvSpPr txBox="1"/>
          <p:nvPr/>
        </p:nvSpPr>
        <p:spPr>
          <a:xfrm>
            <a:off x="539552" y="5301208"/>
            <a:ext cx="5747599" cy="769441"/>
          </a:xfrm>
          <a:prstGeom prst="rect">
            <a:avLst/>
          </a:prstGeom>
          <a:noFill/>
        </p:spPr>
        <p:txBody>
          <a:bodyPr wrap="none" rtlCol="0">
            <a:spAutoFit/>
          </a:bodyPr>
          <a:lstStyle/>
          <a:p>
            <a:r>
              <a:rPr lang="en-IN" sz="4400" dirty="0" smtClean="0"/>
              <a:t>Complete other du pairs</a:t>
            </a:r>
            <a:endParaRPr lang="en-IN" sz="4400" dirty="0"/>
          </a:p>
        </p:txBody>
      </p:sp>
    </p:spTree>
    <p:extLst>
      <p:ext uri="{BB962C8B-B14F-4D97-AF65-F5344CB8AC3E}">
        <p14:creationId xmlns:p14="http://schemas.microsoft.com/office/powerpoint/2010/main" val="4043509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470945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a:t>
            </a:r>
            <a:r>
              <a:rPr lang="en-IN" dirty="0" smtClean="0"/>
              <a:t>6.1</a:t>
            </a:r>
            <a:r>
              <a:rPr lang="en-IN" dirty="0" smtClean="0"/>
              <a:t>: </a:t>
            </a:r>
            <a:r>
              <a:rPr lang="en-IN" dirty="0"/>
              <a:t>Data Flow </a:t>
            </a:r>
            <a:r>
              <a:rPr lang="en-IN" dirty="0" smtClean="0"/>
              <a:t>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Data Flow testing refers to forms of structural testing that focus on the point at which variables receive values and the point at which these values are used (or referenced)</a:t>
            </a:r>
          </a:p>
          <a:p>
            <a:pPr>
              <a:buFont typeface="Arial" panose="020B0604020202020204" pitchFamily="34" charset="0"/>
              <a:buChar char="•"/>
            </a:pPr>
            <a:endParaRPr lang="en-IN" dirty="0"/>
          </a:p>
          <a:p>
            <a:pPr>
              <a:buFont typeface="Arial" panose="020B0604020202020204" pitchFamily="34" charset="0"/>
              <a:buChar char="•"/>
            </a:pPr>
            <a:r>
              <a:rPr lang="en-IN" dirty="0" smtClean="0"/>
              <a:t>Data Flow testing serves as a “reality check” on path testing</a:t>
            </a:r>
          </a:p>
          <a:p>
            <a:pPr>
              <a:buFont typeface="Arial" panose="020B0604020202020204" pitchFamily="34" charset="0"/>
              <a:buChar char="•"/>
            </a:pPr>
            <a:endParaRPr lang="en-IN" dirty="0"/>
          </a:p>
          <a:p>
            <a:pPr>
              <a:buFont typeface="Arial" panose="020B0604020202020204" pitchFamily="34" charset="0"/>
              <a:buChar char="•"/>
            </a:pPr>
            <a:r>
              <a:rPr lang="en-IN" dirty="0" smtClean="0"/>
              <a:t>Data Flow testing provides,</a:t>
            </a:r>
          </a:p>
          <a:p>
            <a:pPr lvl="1">
              <a:buFont typeface="Arial" panose="020B0604020202020204" pitchFamily="34" charset="0"/>
              <a:buChar char="•"/>
            </a:pPr>
            <a:r>
              <a:rPr lang="en-IN" dirty="0" smtClean="0"/>
              <a:t>a set of basic definitions</a:t>
            </a:r>
          </a:p>
          <a:p>
            <a:pPr lvl="1">
              <a:buFont typeface="Arial" panose="020B0604020202020204" pitchFamily="34" charset="0"/>
              <a:buChar char="•"/>
            </a:pPr>
            <a:r>
              <a:rPr lang="en-IN" dirty="0" smtClean="0"/>
              <a:t>a unifying structure of test coverage metrics</a:t>
            </a:r>
            <a:endParaRPr lang="en-IN" dirty="0"/>
          </a:p>
        </p:txBody>
      </p:sp>
      <p:sp>
        <p:nvSpPr>
          <p:cNvPr id="3" name="Content Placeholder 2"/>
          <p:cNvSpPr>
            <a:spLocks noGrp="1"/>
          </p:cNvSpPr>
          <p:nvPr>
            <p:ph sz="quarter" idx="10"/>
          </p:nvPr>
        </p:nvSpPr>
        <p:spPr/>
        <p:txBody>
          <a:bodyPr/>
          <a:lstStyle/>
          <a:p>
            <a:r>
              <a:rPr lang="en-IN" dirty="0" smtClean="0"/>
              <a:t>Data Flow Testing</a:t>
            </a:r>
            <a:endParaRPr lang="en-IN" dirty="0"/>
          </a:p>
        </p:txBody>
      </p:sp>
    </p:spTree>
    <p:extLst>
      <p:ext uri="{BB962C8B-B14F-4D97-AF65-F5344CB8AC3E}">
        <p14:creationId xmlns:p14="http://schemas.microsoft.com/office/powerpoint/2010/main" val="411322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A variable that is defined but never used (referenced)</a:t>
            </a:r>
          </a:p>
          <a:p>
            <a:pPr>
              <a:buFont typeface="Arial" panose="020B0604020202020204" pitchFamily="34" charset="0"/>
              <a:buChar char="•"/>
            </a:pPr>
            <a:r>
              <a:rPr lang="en-IN" sz="3200" dirty="0" smtClean="0"/>
              <a:t>A variable that is used but never defined</a:t>
            </a:r>
          </a:p>
          <a:p>
            <a:pPr>
              <a:buFont typeface="Arial" panose="020B0604020202020204" pitchFamily="34" charset="0"/>
              <a:buChar char="•"/>
            </a:pPr>
            <a:r>
              <a:rPr lang="en-IN" sz="3200" dirty="0" smtClean="0"/>
              <a:t>A variable that is defined twice before it is used</a:t>
            </a:r>
          </a:p>
          <a:p>
            <a:pPr marL="0" indent="0"/>
            <a:endParaRPr lang="en-IN" sz="3200" dirty="0" smtClean="0"/>
          </a:p>
          <a:p>
            <a:pPr>
              <a:buFont typeface="Arial" panose="020B0604020202020204" pitchFamily="34" charset="0"/>
              <a:buChar char="•"/>
            </a:pPr>
            <a:r>
              <a:rPr lang="en-IN" sz="3200" dirty="0" smtClean="0"/>
              <a:t>Static Analysis: Finding faults in code without executing it</a:t>
            </a:r>
          </a:p>
        </p:txBody>
      </p:sp>
      <p:sp>
        <p:nvSpPr>
          <p:cNvPr id="3" name="Content Placeholder 2"/>
          <p:cNvSpPr>
            <a:spLocks noGrp="1"/>
          </p:cNvSpPr>
          <p:nvPr>
            <p:ph sz="quarter" idx="10"/>
          </p:nvPr>
        </p:nvSpPr>
        <p:spPr/>
        <p:txBody>
          <a:bodyPr/>
          <a:lstStyle/>
          <a:p>
            <a:r>
              <a:rPr lang="en-IN" dirty="0" smtClean="0"/>
              <a:t>Define/Reference Anomalies</a:t>
            </a:r>
            <a:endParaRPr lang="en-IN" dirty="0"/>
          </a:p>
        </p:txBody>
      </p:sp>
    </p:spTree>
    <p:extLst>
      <p:ext uri="{BB962C8B-B14F-4D97-AF65-F5344CB8AC3E}">
        <p14:creationId xmlns:p14="http://schemas.microsoft.com/office/powerpoint/2010/main" val="3369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Program P has a program graph G(P) and a set of program variables V</a:t>
            </a:r>
          </a:p>
          <a:p>
            <a:pPr>
              <a:buFont typeface="Arial" panose="020B0604020202020204" pitchFamily="34" charset="0"/>
              <a:buChar char="•"/>
            </a:pPr>
            <a:r>
              <a:rPr lang="en-IN" dirty="0" smtClean="0"/>
              <a:t>G(P) has single entry and single exit</a:t>
            </a:r>
          </a:p>
          <a:p>
            <a:pPr>
              <a:buFont typeface="Arial" panose="020B0604020202020204" pitchFamily="34" charset="0"/>
              <a:buChar char="•"/>
            </a:pPr>
            <a:r>
              <a:rPr lang="en-IN" dirty="0" smtClean="0"/>
              <a:t>Set of all paths in P is PATHS(P)</a:t>
            </a:r>
          </a:p>
        </p:txBody>
      </p:sp>
      <p:sp>
        <p:nvSpPr>
          <p:cNvPr id="3" name="Content Placeholder 2"/>
          <p:cNvSpPr>
            <a:spLocks noGrp="1"/>
          </p:cNvSpPr>
          <p:nvPr>
            <p:ph sz="quarter" idx="10"/>
          </p:nvPr>
        </p:nvSpPr>
        <p:spPr/>
        <p:txBody>
          <a:bodyPr/>
          <a:lstStyle/>
          <a:p>
            <a:r>
              <a:rPr lang="en-IN" dirty="0" smtClean="0"/>
              <a:t>D-U Testing - Definitions</a:t>
            </a:r>
            <a:endParaRPr lang="en-IN" dirty="0"/>
          </a:p>
        </p:txBody>
      </p:sp>
    </p:spTree>
    <p:extLst>
      <p:ext uri="{BB962C8B-B14F-4D97-AF65-F5344CB8AC3E}">
        <p14:creationId xmlns:p14="http://schemas.microsoft.com/office/powerpoint/2010/main" val="350568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a:t>Node </a:t>
                </a:r>
                <a14:m>
                  <m:oMath xmlns:m="http://schemas.openxmlformats.org/officeDocument/2006/math">
                    <m:r>
                      <a:rPr lang="en-IN" sz="2800" i="1">
                        <a:latin typeface="Cambria Math"/>
                      </a:rPr>
                      <m:t>𝑛</m:t>
                    </m:r>
                    <m:r>
                      <a:rPr lang="en-IN" sz="2800" i="1">
                        <a:latin typeface="Cambria Math"/>
                      </a:rPr>
                      <m:t> ∈</m:t>
                    </m:r>
                    <m:r>
                      <a:rPr lang="en-IN" sz="2800" i="1">
                        <a:latin typeface="Cambria Math"/>
                        <a:ea typeface="Cambria Math"/>
                      </a:rPr>
                      <m:t>𝐺</m:t>
                    </m:r>
                    <m:d>
                      <m:dPr>
                        <m:ctrlPr>
                          <a:rPr lang="en-IN" sz="2800" i="1">
                            <a:latin typeface="Cambria Math" panose="02040503050406030204" pitchFamily="18" charset="0"/>
                            <a:ea typeface="Cambria Math"/>
                          </a:rPr>
                        </m:ctrlPr>
                      </m:dPr>
                      <m:e>
                        <m:r>
                          <a:rPr lang="en-IN" sz="2800" i="1">
                            <a:latin typeface="Cambria Math"/>
                            <a:ea typeface="Cambria Math"/>
                          </a:rPr>
                          <m:t>𝑃</m:t>
                        </m:r>
                      </m:e>
                    </m:d>
                  </m:oMath>
                </a14:m>
                <a:r>
                  <a:rPr lang="en-IN" sz="2800" dirty="0"/>
                  <a:t> is a defining node of the variable </a:t>
                </a:r>
                <a14:m>
                  <m:oMath xmlns:m="http://schemas.openxmlformats.org/officeDocument/2006/math">
                    <m:r>
                      <a:rPr lang="en-IN" sz="2800" i="1">
                        <a:latin typeface="Cambria Math"/>
                      </a:rPr>
                      <m:t>𝑣</m:t>
                    </m:r>
                    <m:r>
                      <a:rPr lang="en-IN" sz="2800" i="1">
                        <a:latin typeface="Cambria Math"/>
                      </a:rPr>
                      <m:t> ∈</m:t>
                    </m:r>
                    <m:r>
                      <a:rPr lang="en-IN" sz="2800" i="1">
                        <a:latin typeface="Cambria Math"/>
                        <a:ea typeface="Cambria Math"/>
                      </a:rPr>
                      <m:t>𝑉</m:t>
                    </m:r>
                  </m:oMath>
                </a14:m>
                <a:r>
                  <a:rPr lang="en-IN" sz="2800" dirty="0"/>
                  <a:t> written as </a:t>
                </a:r>
                <a14:m>
                  <m:oMath xmlns:m="http://schemas.openxmlformats.org/officeDocument/2006/math">
                    <m:r>
                      <a:rPr lang="en-IN" sz="2800" i="1">
                        <a:latin typeface="Cambria Math"/>
                      </a:rPr>
                      <m:t>𝐷𝐸𝐹</m:t>
                    </m:r>
                    <m:d>
                      <m:dPr>
                        <m:ctrlPr>
                          <a:rPr lang="en-IN" sz="2800" i="1">
                            <a:latin typeface="Cambria Math" panose="02040503050406030204" pitchFamily="18" charset="0"/>
                          </a:rPr>
                        </m:ctrlPr>
                      </m:dPr>
                      <m:e>
                        <m:r>
                          <a:rPr lang="en-IN" sz="2800" i="1">
                            <a:latin typeface="Cambria Math"/>
                          </a:rPr>
                          <m:t>𝑣</m:t>
                        </m:r>
                        <m:r>
                          <a:rPr lang="en-IN" sz="2800" i="1">
                            <a:latin typeface="Cambria Math"/>
                          </a:rPr>
                          <m:t>, </m:t>
                        </m:r>
                        <m:r>
                          <a:rPr lang="en-IN" sz="2800" i="1">
                            <a:latin typeface="Cambria Math"/>
                          </a:rPr>
                          <m:t>𝑛</m:t>
                        </m:r>
                      </m:e>
                    </m:d>
                  </m:oMath>
                </a14:m>
                <a:r>
                  <a:rPr lang="en-IN" sz="2800" dirty="0"/>
                  <a:t>, </a:t>
                </a:r>
                <a:r>
                  <a:rPr lang="en-IN" sz="2800" dirty="0" err="1"/>
                  <a:t>iff</a:t>
                </a:r>
                <a:r>
                  <a:rPr lang="en-IN" sz="2800" dirty="0"/>
                  <a:t> the value of the variable </a:t>
                </a:r>
                <a14:m>
                  <m:oMath xmlns:m="http://schemas.openxmlformats.org/officeDocument/2006/math">
                    <m:r>
                      <a:rPr lang="en-IN" sz="2800" i="1" dirty="0" smtClean="0">
                        <a:latin typeface="Cambria Math"/>
                      </a:rPr>
                      <m:t>𝑣</m:t>
                    </m:r>
                  </m:oMath>
                </a14:m>
                <a:r>
                  <a:rPr lang="en-IN" sz="2800" dirty="0"/>
                  <a:t> is defined at the statement fragment corresponding to node </a:t>
                </a:r>
                <a14:m>
                  <m:oMath xmlns:m="http://schemas.openxmlformats.org/officeDocument/2006/math">
                    <m:r>
                      <a:rPr lang="en-IN" sz="2800" i="1">
                        <a:latin typeface="Cambria Math"/>
                      </a:rPr>
                      <m:t>𝑛</m:t>
                    </m:r>
                  </m:oMath>
                </a14:m>
                <a:endParaRPr lang="en-IN" sz="2800" dirty="0"/>
              </a:p>
              <a:p>
                <a:pPr lvl="1">
                  <a:buFont typeface="Arial" panose="020B0604020202020204" pitchFamily="34" charset="0"/>
                  <a:buChar char="•"/>
                </a:pPr>
                <a:r>
                  <a:rPr lang="en-IN" sz="1800" dirty="0"/>
                  <a:t>Input statements</a:t>
                </a:r>
              </a:p>
              <a:p>
                <a:pPr lvl="1">
                  <a:buFont typeface="Arial" panose="020B0604020202020204" pitchFamily="34" charset="0"/>
                  <a:buChar char="•"/>
                </a:pPr>
                <a:r>
                  <a:rPr lang="en-IN" sz="1800" dirty="0"/>
                  <a:t>Assignment statements</a:t>
                </a:r>
              </a:p>
              <a:p>
                <a:pPr lvl="1">
                  <a:buFont typeface="Arial" panose="020B0604020202020204" pitchFamily="34" charset="0"/>
                  <a:buChar char="•"/>
                </a:pPr>
                <a:r>
                  <a:rPr lang="en-IN" sz="1800" dirty="0"/>
                  <a:t>Loop control statements</a:t>
                </a:r>
              </a:p>
              <a:p>
                <a:pPr lvl="1">
                  <a:buFont typeface="Arial" panose="020B0604020202020204" pitchFamily="34" charset="0"/>
                  <a:buChar char="•"/>
                </a:pPr>
                <a:r>
                  <a:rPr lang="en-IN" sz="1800" dirty="0"/>
                  <a:t>Procedure calls</a:t>
                </a:r>
              </a:p>
              <a:p>
                <a:endParaRPr lang="en-IN"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346" r="-207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46343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Node </a:t>
                </a:r>
                <a14:m>
                  <m:oMath xmlns:m="http://schemas.openxmlformats.org/officeDocument/2006/math">
                    <m:r>
                      <a:rPr lang="en-IN" sz="2800" i="1">
                        <a:latin typeface="Cambria Math"/>
                      </a:rPr>
                      <m:t>𝑛</m:t>
                    </m:r>
                    <m:r>
                      <a:rPr lang="en-IN" sz="2800" i="1">
                        <a:latin typeface="Cambria Math"/>
                      </a:rPr>
                      <m:t> ∈</m:t>
                    </m:r>
                    <m:r>
                      <a:rPr lang="en-IN" sz="2800" i="1">
                        <a:latin typeface="Cambria Math"/>
                        <a:ea typeface="Cambria Math"/>
                      </a:rPr>
                      <m:t>𝐺</m:t>
                    </m:r>
                    <m:d>
                      <m:dPr>
                        <m:ctrlPr>
                          <a:rPr lang="en-IN" sz="2800" i="1">
                            <a:latin typeface="Cambria Math" panose="02040503050406030204" pitchFamily="18" charset="0"/>
                            <a:ea typeface="Cambria Math"/>
                          </a:rPr>
                        </m:ctrlPr>
                      </m:dPr>
                      <m:e>
                        <m:r>
                          <a:rPr lang="en-IN" sz="2800" i="1">
                            <a:latin typeface="Cambria Math"/>
                            <a:ea typeface="Cambria Math"/>
                          </a:rPr>
                          <m:t>𝑃</m:t>
                        </m:r>
                      </m:e>
                    </m:d>
                  </m:oMath>
                </a14:m>
                <a:r>
                  <a:rPr lang="en-IN" sz="2800" dirty="0"/>
                  <a:t> is a </a:t>
                </a:r>
                <a:r>
                  <a:rPr lang="en-IN" sz="2800" dirty="0" smtClean="0"/>
                  <a:t>use node </a:t>
                </a:r>
                <a:r>
                  <a:rPr lang="en-IN" sz="2800" dirty="0"/>
                  <a:t>of the variable </a:t>
                </a:r>
                <a14:m>
                  <m:oMath xmlns:m="http://schemas.openxmlformats.org/officeDocument/2006/math">
                    <m:r>
                      <a:rPr lang="en-IN" sz="2800" i="1">
                        <a:latin typeface="Cambria Math"/>
                      </a:rPr>
                      <m:t>𝑣</m:t>
                    </m:r>
                    <m:r>
                      <a:rPr lang="en-IN" sz="2800" i="1">
                        <a:latin typeface="Cambria Math"/>
                      </a:rPr>
                      <m:t> ∈</m:t>
                    </m:r>
                    <m:r>
                      <a:rPr lang="en-IN" sz="2800" i="1">
                        <a:latin typeface="Cambria Math"/>
                        <a:ea typeface="Cambria Math"/>
                      </a:rPr>
                      <m:t>𝑉</m:t>
                    </m:r>
                  </m:oMath>
                </a14:m>
                <a:r>
                  <a:rPr lang="en-IN" sz="2800" dirty="0"/>
                  <a:t> written </a:t>
                </a:r>
                <a:r>
                  <a:rPr lang="en-IN" sz="2800" dirty="0" smtClean="0"/>
                  <a:t>as </a:t>
                </a:r>
                <a14:m>
                  <m:oMath xmlns:m="http://schemas.openxmlformats.org/officeDocument/2006/math">
                    <m:r>
                      <a:rPr lang="en-IN" sz="2800" b="0" i="1" smtClean="0">
                        <a:latin typeface="Cambria Math"/>
                      </a:rPr>
                      <m:t>𝑈𝑆𝐸</m:t>
                    </m:r>
                    <m:r>
                      <a:rPr lang="en-IN" sz="2800" b="0" i="1" smtClean="0">
                        <a:latin typeface="Cambria Math"/>
                      </a:rPr>
                      <m:t>(</m:t>
                    </m:r>
                    <m:r>
                      <a:rPr lang="en-IN" sz="2800" b="0" i="1" smtClean="0">
                        <a:latin typeface="Cambria Math"/>
                      </a:rPr>
                      <m:t>𝑣</m:t>
                    </m:r>
                    <m:r>
                      <a:rPr lang="en-IN" sz="2800" b="0" i="1" smtClean="0">
                        <a:latin typeface="Cambria Math"/>
                      </a:rPr>
                      <m:t>, </m:t>
                    </m:r>
                    <m:r>
                      <a:rPr lang="en-IN" sz="2800" b="0" i="1" smtClean="0">
                        <a:latin typeface="Cambria Math"/>
                      </a:rPr>
                      <m:t>𝑛</m:t>
                    </m:r>
                    <m:r>
                      <a:rPr lang="en-IN" sz="2800" b="0" i="1" smtClean="0">
                        <a:latin typeface="Cambria Math"/>
                      </a:rPr>
                      <m:t>)</m:t>
                    </m:r>
                  </m:oMath>
                </a14:m>
                <a:r>
                  <a:rPr lang="en-IN" sz="2800" dirty="0" smtClean="0"/>
                  <a:t>, </a:t>
                </a:r>
                <a:r>
                  <a:rPr lang="en-IN" sz="2800" dirty="0" err="1"/>
                  <a:t>iff</a:t>
                </a:r>
                <a:r>
                  <a:rPr lang="en-IN" sz="2800" dirty="0"/>
                  <a:t> the value of the variable </a:t>
                </a:r>
                <a14:m>
                  <m:oMath xmlns:m="http://schemas.openxmlformats.org/officeDocument/2006/math">
                    <m:r>
                      <a:rPr lang="en-IN" sz="2800" i="1" dirty="0" smtClean="0">
                        <a:latin typeface="Cambria Math"/>
                      </a:rPr>
                      <m:t>𝑣</m:t>
                    </m:r>
                  </m:oMath>
                </a14:m>
                <a:r>
                  <a:rPr lang="en-IN" sz="2800" dirty="0"/>
                  <a:t> is </a:t>
                </a:r>
                <a:r>
                  <a:rPr lang="en-IN" sz="2800" dirty="0" smtClean="0"/>
                  <a:t>used at </a:t>
                </a:r>
                <a:r>
                  <a:rPr lang="en-IN" sz="2800" dirty="0"/>
                  <a:t>the statement fragment corresponding to node </a:t>
                </a:r>
                <a14:m>
                  <m:oMath xmlns:m="http://schemas.openxmlformats.org/officeDocument/2006/math">
                    <m:r>
                      <a:rPr lang="en-IN" sz="2800" i="1">
                        <a:latin typeface="Cambria Math"/>
                      </a:rPr>
                      <m:t>𝑛</m:t>
                    </m:r>
                  </m:oMath>
                </a14:m>
                <a:endParaRPr lang="en-IN" sz="2800" dirty="0"/>
              </a:p>
              <a:p>
                <a:pPr lvl="1">
                  <a:buFont typeface="Arial" panose="020B0604020202020204" pitchFamily="34" charset="0"/>
                  <a:buChar char="•"/>
                </a:pPr>
                <a:r>
                  <a:rPr lang="en-IN" sz="1800" dirty="0" smtClean="0"/>
                  <a:t>Output statements</a:t>
                </a:r>
                <a:endParaRPr lang="en-IN" sz="1800" dirty="0"/>
              </a:p>
              <a:p>
                <a:pPr lvl="1">
                  <a:buFont typeface="Arial" panose="020B0604020202020204" pitchFamily="34" charset="0"/>
                  <a:buChar char="•"/>
                </a:pPr>
                <a:r>
                  <a:rPr lang="en-IN" sz="1800" dirty="0"/>
                  <a:t>Assignment statements</a:t>
                </a:r>
              </a:p>
              <a:p>
                <a:pPr lvl="1">
                  <a:buFont typeface="Arial" panose="020B0604020202020204" pitchFamily="34" charset="0"/>
                  <a:buChar char="•"/>
                </a:pPr>
                <a:r>
                  <a:rPr lang="en-IN" sz="1800" dirty="0" smtClean="0"/>
                  <a:t>Conditional statements</a:t>
                </a:r>
                <a:endParaRPr lang="en-IN" sz="1800" dirty="0"/>
              </a:p>
              <a:p>
                <a:pPr lvl="1">
                  <a:buFont typeface="Arial" panose="020B0604020202020204" pitchFamily="34" charset="0"/>
                  <a:buChar char="•"/>
                </a:pPr>
                <a:r>
                  <a:rPr lang="en-IN" sz="1800" dirty="0" smtClean="0"/>
                  <a:t>Loop control statements</a:t>
                </a:r>
              </a:p>
              <a:p>
                <a:pPr lvl="1">
                  <a:buFont typeface="Arial" panose="020B0604020202020204" pitchFamily="34" charset="0"/>
                  <a:buChar char="•"/>
                </a:pPr>
                <a:r>
                  <a:rPr lang="en-IN" sz="1800" dirty="0" smtClean="0"/>
                  <a:t>Procedure calls</a:t>
                </a:r>
                <a:endParaRPr lang="en-IN" sz="1800" dirty="0"/>
              </a:p>
              <a:p>
                <a:endParaRPr lang="en-IN"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34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76533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A usage node </a:t>
                </a:r>
                <a14:m>
                  <m:oMath xmlns:m="http://schemas.openxmlformats.org/officeDocument/2006/math">
                    <m:r>
                      <m:rPr>
                        <m:sty m:val="p"/>
                      </m:rPr>
                      <a:rPr lang="en-IN" sz="2800" b="0" i="0" smtClean="0">
                        <a:latin typeface="Cambria Math"/>
                      </a:rPr>
                      <m:t>USE</m:t>
                    </m:r>
                    <m:r>
                      <a:rPr lang="en-IN" sz="2800" b="0" i="0" smtClean="0">
                        <a:latin typeface="Cambria Math"/>
                      </a:rPr>
                      <m:t>(</m:t>
                    </m:r>
                    <m:r>
                      <m:rPr>
                        <m:sty m:val="p"/>
                      </m:rPr>
                      <a:rPr lang="en-IN" sz="2800" b="0" i="0" smtClean="0">
                        <a:latin typeface="Cambria Math"/>
                      </a:rPr>
                      <m:t>v</m:t>
                    </m:r>
                    <m:r>
                      <a:rPr lang="en-IN" sz="2800" b="0" i="0" smtClean="0">
                        <a:latin typeface="Cambria Math"/>
                      </a:rPr>
                      <m:t>, </m:t>
                    </m:r>
                    <m:r>
                      <m:rPr>
                        <m:sty m:val="p"/>
                      </m:rPr>
                      <a:rPr lang="en-IN" sz="2800" b="0" i="0" smtClean="0">
                        <a:latin typeface="Cambria Math"/>
                      </a:rPr>
                      <m:t>n</m:t>
                    </m:r>
                    <m:r>
                      <a:rPr lang="en-IN" sz="2800" b="0" i="0" smtClean="0">
                        <a:latin typeface="Cambria Math"/>
                      </a:rPr>
                      <m:t>)</m:t>
                    </m:r>
                  </m:oMath>
                </a14:m>
                <a:r>
                  <a:rPr lang="en-IN" sz="2800" dirty="0" smtClean="0"/>
                  <a:t> is </a:t>
                </a:r>
                <a:r>
                  <a:rPr lang="en-IN" sz="2800" dirty="0"/>
                  <a:t>a </a:t>
                </a:r>
                <a:r>
                  <a:rPr lang="en-IN" sz="2800" dirty="0" smtClean="0"/>
                  <a:t>predicate use (denoted as P-use), </a:t>
                </a:r>
                <a:r>
                  <a:rPr lang="en-IN" sz="2800" dirty="0" err="1" smtClean="0"/>
                  <a:t>iff</a:t>
                </a:r>
                <a:r>
                  <a:rPr lang="en-IN" sz="2800" dirty="0" smtClean="0"/>
                  <a:t> </a:t>
                </a:r>
                <a:r>
                  <a:rPr lang="en-IN" sz="2800" dirty="0"/>
                  <a:t>the </a:t>
                </a:r>
                <a:r>
                  <a:rPr lang="en-IN" sz="2800" dirty="0" smtClean="0"/>
                  <a:t>statement </a:t>
                </a:r>
                <a14:m>
                  <m:oMath xmlns:m="http://schemas.openxmlformats.org/officeDocument/2006/math">
                    <m:r>
                      <a:rPr lang="en-IN" sz="2800" i="1" dirty="0" smtClean="0">
                        <a:latin typeface="Cambria Math"/>
                      </a:rPr>
                      <m:t>𝑛</m:t>
                    </m:r>
                  </m:oMath>
                </a14:m>
                <a:r>
                  <a:rPr lang="en-IN" sz="2800" dirty="0" smtClean="0"/>
                  <a:t> is a predicate statement; otherwise, </a:t>
                </a:r>
                <a14:m>
                  <m:oMath xmlns:m="http://schemas.openxmlformats.org/officeDocument/2006/math">
                    <m:r>
                      <a:rPr lang="en-IN" sz="2800" b="0" i="1" smtClean="0">
                        <a:latin typeface="Cambria Math"/>
                      </a:rPr>
                      <m:t>𝑈𝑆𝐸</m:t>
                    </m:r>
                    <m:r>
                      <a:rPr lang="en-IN" sz="2800" b="0" i="1" smtClean="0">
                        <a:latin typeface="Cambria Math"/>
                      </a:rPr>
                      <m:t>(</m:t>
                    </m:r>
                    <m:r>
                      <a:rPr lang="en-IN" sz="2800" b="0" i="1" smtClean="0">
                        <a:latin typeface="Cambria Math"/>
                      </a:rPr>
                      <m:t>𝑣</m:t>
                    </m:r>
                    <m:r>
                      <a:rPr lang="en-IN" sz="2800" b="0" i="1" smtClean="0">
                        <a:latin typeface="Cambria Math"/>
                      </a:rPr>
                      <m:t>, </m:t>
                    </m:r>
                    <m:r>
                      <a:rPr lang="en-IN" sz="2800" b="0" i="1" smtClean="0">
                        <a:latin typeface="Cambria Math"/>
                      </a:rPr>
                      <m:t>𝑛</m:t>
                    </m:r>
                    <m:r>
                      <a:rPr lang="en-IN" sz="2800" b="0" i="1" smtClean="0">
                        <a:latin typeface="Cambria Math"/>
                      </a:rPr>
                      <m:t>)</m:t>
                    </m:r>
                  </m:oMath>
                </a14:m>
                <a:r>
                  <a:rPr lang="en-IN" sz="2800" dirty="0" smtClean="0"/>
                  <a:t> is a computation use, (denoted C-use) value </a:t>
                </a:r>
                <a:r>
                  <a:rPr lang="en-IN" sz="2800" dirty="0"/>
                  <a:t>of the variable </a:t>
                </a:r>
                <a14:m>
                  <m:oMath xmlns:m="http://schemas.openxmlformats.org/officeDocument/2006/math">
                    <m:r>
                      <a:rPr lang="en-IN" sz="2800" i="1" dirty="0" smtClean="0">
                        <a:latin typeface="Cambria Math"/>
                      </a:rPr>
                      <m:t>𝑣</m:t>
                    </m:r>
                  </m:oMath>
                </a14:m>
                <a:r>
                  <a:rPr lang="en-IN" sz="2800" dirty="0"/>
                  <a:t> is </a:t>
                </a:r>
                <a:r>
                  <a:rPr lang="en-IN" sz="2800" dirty="0" smtClean="0"/>
                  <a:t>used at </a:t>
                </a:r>
                <a:r>
                  <a:rPr lang="en-IN" sz="2800" dirty="0"/>
                  <a:t>the statement fragment corresponding to node </a:t>
                </a:r>
                <a14:m>
                  <m:oMath xmlns:m="http://schemas.openxmlformats.org/officeDocument/2006/math">
                    <m:r>
                      <a:rPr lang="en-IN" sz="2800" i="1">
                        <a:latin typeface="Cambria Math"/>
                      </a:rPr>
                      <m:t>𝑛</m:t>
                    </m:r>
                  </m:oMath>
                </a14:m>
                <a:endParaRPr lang="en-IN" sz="2800" dirty="0" smtClean="0"/>
              </a:p>
              <a:p>
                <a:pPr>
                  <a:buFont typeface="Arial" panose="020B0604020202020204" pitchFamily="34" charset="0"/>
                  <a:buChar char="•"/>
                </a:pPr>
                <a:r>
                  <a:rPr lang="en-IN" sz="2800" dirty="0" smtClean="0"/>
                  <a:t>Predicate use </a:t>
                </a:r>
                <a14:m>
                  <m:oMath xmlns:m="http://schemas.openxmlformats.org/officeDocument/2006/math">
                    <m:r>
                      <a:rPr lang="en-IN" sz="2800" i="1" dirty="0" smtClean="0">
                        <a:latin typeface="Cambria Math"/>
                      </a:rPr>
                      <m:t>𝑜𝑢𝑡𝑑𝑒𝑔𝑟𝑒𝑒</m:t>
                    </m:r>
                    <m:r>
                      <a:rPr lang="en-IN" sz="2800" i="1" dirty="0" smtClean="0">
                        <a:latin typeface="Cambria Math"/>
                      </a:rPr>
                      <m:t> ≥ 2</m:t>
                    </m:r>
                  </m:oMath>
                </a14:m>
                <a:endParaRPr lang="en-IN" sz="2800" dirty="0" smtClean="0"/>
              </a:p>
              <a:p>
                <a:pPr>
                  <a:buFont typeface="Arial" panose="020B0604020202020204" pitchFamily="34" charset="0"/>
                  <a:buChar char="•"/>
                </a:pPr>
                <a:r>
                  <a:rPr lang="en-IN" sz="2800" dirty="0" smtClean="0"/>
                  <a:t>Computation use </a:t>
                </a:r>
                <a14:m>
                  <m:oMath xmlns:m="http://schemas.openxmlformats.org/officeDocument/2006/math">
                    <m:r>
                      <a:rPr lang="en-IN" sz="2800" i="1" dirty="0" smtClean="0">
                        <a:latin typeface="Cambria Math"/>
                      </a:rPr>
                      <m:t>𝑜𝑢𝑡𝑑𝑒𝑔𝑟𝑒𝑒</m:t>
                    </m:r>
                    <m:r>
                      <a:rPr lang="en-IN" sz="2800" i="1" dirty="0" smtClean="0">
                        <a:latin typeface="Cambria Math"/>
                      </a:rPr>
                      <m:t> ≤1 </m:t>
                    </m:r>
                  </m:oMath>
                </a14:m>
                <a:endParaRPr lang="en-IN" sz="2800" dirty="0"/>
              </a:p>
              <a:p>
                <a:endParaRPr lang="en-IN"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34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
        <p:nvSpPr>
          <p:cNvPr id="4" name="TextBox 3"/>
          <p:cNvSpPr txBox="1"/>
          <p:nvPr/>
        </p:nvSpPr>
        <p:spPr>
          <a:xfrm>
            <a:off x="539552" y="5517232"/>
            <a:ext cx="8064896" cy="646331"/>
          </a:xfrm>
          <a:prstGeom prst="rect">
            <a:avLst/>
          </a:prstGeom>
          <a:noFill/>
        </p:spPr>
        <p:txBody>
          <a:bodyPr wrap="square" rtlCol="0">
            <a:spAutoFit/>
          </a:bodyPr>
          <a:lstStyle/>
          <a:p>
            <a:r>
              <a:rPr lang="en-IN" i="1" dirty="0" smtClean="0">
                <a:latin typeface="Arial" panose="020B0604020202020204" pitchFamily="34" charset="0"/>
                <a:cs typeface="Arial" panose="020B0604020202020204" pitchFamily="34" charset="0"/>
              </a:rPr>
              <a:t>Outdegree:  The outdegree of a node in a directed graph is  the number of distinct edges that the node as a starting point</a:t>
            </a: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568791"/>
      </p:ext>
    </p:extLst>
  </p:cSld>
  <p:clrMapOvr>
    <a:masterClrMapping/>
  </p:clrMapOvr>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9CE4A3-0A44-43F5-AD11-A80C34BD7AE8}"/>
</file>

<file path=customXml/itemProps2.xml><?xml version="1.0" encoding="utf-8"?>
<ds:datastoreItem xmlns:ds="http://schemas.openxmlformats.org/officeDocument/2006/customXml" ds:itemID="{BFBAB7DA-7CD2-4EFE-AF92-DD7E76B41F9C}"/>
</file>

<file path=customXml/itemProps3.xml><?xml version="1.0" encoding="utf-8"?>
<ds:datastoreItem xmlns:ds="http://schemas.openxmlformats.org/officeDocument/2006/customXml" ds:itemID="{4CDC6113-5EBE-4560-BCC7-AFCFA946681A}"/>
</file>

<file path=docProps/app.xml><?xml version="1.0" encoding="utf-8"?>
<Properties xmlns="http://schemas.openxmlformats.org/officeDocument/2006/extended-properties" xmlns:vt="http://schemas.openxmlformats.org/officeDocument/2006/docPropsVTypes">
  <Template>AAOC ZC222-L1</Template>
  <TotalTime>896</TotalTime>
  <Words>1049</Words>
  <Application>Microsoft Office PowerPoint</Application>
  <PresentationFormat>On-screen Show (4:3)</PresentationFormat>
  <Paragraphs>191</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Courier New</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181</cp:revision>
  <cp:lastPrinted>2015-01-11T07:33:27Z</cp:lastPrinted>
  <dcterms:created xsi:type="dcterms:W3CDTF">2014-01-11T00:18:07Z</dcterms:created>
  <dcterms:modified xsi:type="dcterms:W3CDTF">2015-09-26T12:41:33Z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