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376" r:id="rId3"/>
    <p:sldId id="382" r:id="rId4"/>
    <p:sldId id="497" r:id="rId5"/>
    <p:sldId id="498" r:id="rId6"/>
    <p:sldId id="518" r:id="rId7"/>
    <p:sldId id="519" r:id="rId8"/>
    <p:sldId id="499" r:id="rId9"/>
    <p:sldId id="500" r:id="rId10"/>
    <p:sldId id="485" r:id="rId11"/>
    <p:sldId id="343" r:id="rId12"/>
    <p:sldId id="496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501" r:id="rId21"/>
    <p:sldId id="502" r:id="rId22"/>
    <p:sldId id="503" r:id="rId23"/>
    <p:sldId id="504" r:id="rId24"/>
    <p:sldId id="486" r:id="rId25"/>
    <p:sldId id="431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487" r:id="rId40"/>
    <p:sldId id="372" r:id="rId41"/>
    <p:sldId id="521" r:id="rId42"/>
    <p:sldId id="520" r:id="rId43"/>
    <p:sldId id="488" r:id="rId4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2" d="100"/>
          <a:sy n="82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7.2: Finite State Machine &amp; Fault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 of expression of a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Simple way to model state-based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State Charts – a rich extension of FSM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Petri nets – useful formalism to express concurrency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State “Behaviour” exhibited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Example: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Operation pop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Based Testing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558495"/>
            <a:ext cx="23326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rint(y);</a:t>
            </a:r>
          </a:p>
          <a:p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Y=5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501008"/>
            <a:ext cx="2332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(7);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rint(y);</a:t>
            </a:r>
          </a:p>
          <a:p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Y=7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Testing state based </a:t>
            </a:r>
            <a:r>
              <a:rPr lang="en-IN" sz="3200" dirty="0"/>
              <a:t>c</a:t>
            </a:r>
            <a:r>
              <a:rPr lang="en-IN" sz="3200" dirty="0" smtClean="0"/>
              <a:t>omponents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State-full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State-less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Testing only individual methods or functions for state-full components is not sufficient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0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A set of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Transition between states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State-full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9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Objects/Classes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Control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Embedded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Communication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smtClean="0"/>
              <a:t>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State-full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493838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States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Values (of some data)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Empty State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top=0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Full State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top=10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Partial State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1&lt;=top&lt;=9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Based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State transition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smtClean="0"/>
              <a:t>Extended Finite State Machines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Based </a:t>
            </a:r>
            <a:r>
              <a:rPr lang="en-IN" dirty="0" err="1"/>
              <a:t>M</a:t>
            </a:r>
            <a:r>
              <a:rPr lang="en-IN" dirty="0" err="1" smtClean="0"/>
              <a:t>odeling</a:t>
            </a:r>
            <a:r>
              <a:rPr lang="en-IN" dirty="0" smtClean="0"/>
              <a:t>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Transition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7664" y="1916832"/>
            <a:ext cx="576064" cy="5760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47864" y="1844824"/>
            <a:ext cx="151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A State</a:t>
            </a:r>
            <a:endParaRPr lang="en-IN" sz="3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600" y="3212976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3362120" y="2852936"/>
            <a:ext cx="2356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A transition</a:t>
            </a:r>
            <a:endParaRPr lang="en-IN" sz="3600" dirty="0"/>
          </a:p>
        </p:txBody>
      </p:sp>
      <p:sp>
        <p:nvSpPr>
          <p:cNvPr id="9" name="Rectangle 8"/>
          <p:cNvSpPr/>
          <p:nvPr/>
        </p:nvSpPr>
        <p:spPr>
          <a:xfrm>
            <a:off x="1835696" y="4221088"/>
            <a:ext cx="576064" cy="5760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S1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5940152" y="4221088"/>
            <a:ext cx="576064" cy="5760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S2</a:t>
            </a:r>
            <a:endParaRPr lang="en-IN" sz="2800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411760" y="4509120"/>
            <a:ext cx="352839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4005064"/>
            <a:ext cx="177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</a:t>
            </a:r>
            <a:r>
              <a:rPr lang="en-IN" sz="2400" dirty="0" smtClean="0"/>
              <a:t>vent/action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21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7: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7.1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Model Based Testing – Introduction &amp;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7.2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Finite State Machines &amp; Fault Model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7.3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7.4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Study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7: Model Based Testing (1/2)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Process of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Conforming of the implemented system to the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Fault Model defines a set of small set of possible fault types that can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Our focus here is FSM or EFSM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i="1" dirty="0" smtClean="0"/>
              <a:t>Lets talk modelling later!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Fault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Operation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Error generated upon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Incorrect output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Transfer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Incorrect state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Extra State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Missing State Error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Fault 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Vending Machine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2917651"/>
            <a:ext cx="7702434" cy="35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99592" y="1484784"/>
            <a:ext cx="151216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89274" y="177281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89274" y="213285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89274" y="249289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99692" y="1628800"/>
            <a:ext cx="39604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331640" y="1700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331640" y="20608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331640" y="24115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685279" y="16288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Coin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1340768"/>
            <a:ext cx="3273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C: Coffee Button pressed</a:t>
            </a:r>
          </a:p>
          <a:p>
            <a:r>
              <a:rPr lang="en-IN" sz="2400" dirty="0" smtClean="0"/>
              <a:t>T: Tea Button pressed</a:t>
            </a:r>
          </a:p>
          <a:p>
            <a:r>
              <a:rPr lang="en-IN" sz="2400" dirty="0" smtClean="0"/>
              <a:t>S: Sugar Button pressed</a:t>
            </a:r>
          </a:p>
          <a:p>
            <a:r>
              <a:rPr lang="en-IN" sz="2400" dirty="0" smtClean="0"/>
              <a:t>Co : Coin inserted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83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Garage Door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Building Lighting Control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Lift/Elevator Control System (One or Multiple)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dirty="0" smtClean="0"/>
              <a:t>MMI (</a:t>
            </a:r>
            <a:r>
              <a:rPr lang="en-IN" sz="2800" smtClean="0"/>
              <a:t>Man-machine interface) </a:t>
            </a:r>
            <a:r>
              <a:rPr lang="en-IN" sz="2800" dirty="0" smtClean="0"/>
              <a:t>Interface of an instrument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Some examples to discuss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7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7.3: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Simple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Operations (push and pop)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14997"/>
            <a:ext cx="7267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3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Too many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State Explosion problem!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Notion of State Explosion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7246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Extended Finite State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Extension of the state transition diagram by introducing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Extended FSM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35696" y="3429000"/>
            <a:ext cx="576064" cy="5760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S1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940152" y="3429000"/>
            <a:ext cx="576064" cy="5760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S2</a:t>
            </a:r>
            <a:endParaRPr lang="en-IN" sz="28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411760" y="3717032"/>
            <a:ext cx="352839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3212976"/>
            <a:ext cx="313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Event[condition]/action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13621" y="4149080"/>
            <a:ext cx="4946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/>
              <a:t>The system is in S1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Event occurs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Condition evaluates to true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Transition from S1 to S2 takes place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Action is performed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4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9" y="1804989"/>
            <a:ext cx="8194302" cy="314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56376" y="1804989"/>
            <a:ext cx="576065" cy="543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7.1: Model Based Testing – Introduction &amp;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Operations/methods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Push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Pop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State based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Stack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4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State Testing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Every state in the model should be visited at least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Transition Testing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Every transition in the model is “traversed” at least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Path Testing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Traverse every path in the model at least once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Testing with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2800" dirty="0" smtClean="0"/>
              <a:t>Test #1: 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		//partial state</a:t>
            </a:r>
          </a:p>
          <a:p>
            <a:pPr marL="0" indent="0"/>
            <a:r>
              <a:rPr lang="en-IN" sz="2800" dirty="0" smtClean="0"/>
              <a:t>Test #2: 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</a:t>
            </a:r>
          </a:p>
          <a:p>
            <a:pPr marL="0" indent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(7)		10 push operations</a:t>
            </a:r>
          </a:p>
          <a:p>
            <a:pPr marL="0" indent="0"/>
            <a:endParaRPr lang="en-IN" sz="2800" dirty="0"/>
          </a:p>
          <a:p>
            <a:pPr marL="0" indent="0"/>
            <a:r>
              <a:rPr lang="en-IN" sz="2800" dirty="0" smtClean="0"/>
              <a:t>	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(20)		//full state</a:t>
            </a:r>
          </a:p>
          <a:p>
            <a:pPr marL="0" indent="0"/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State Coverage Satisfied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Coverage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283968" y="2060848"/>
            <a:ext cx="504056" cy="201622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2800" dirty="0" smtClean="0"/>
              <a:t>Test #3: 	</a:t>
            </a:r>
            <a:r>
              <a:rPr lang="en-IN" sz="2800" dirty="0" err="1" smtClean="0"/>
              <a:t>y.pop</a:t>
            </a:r>
            <a:r>
              <a:rPr lang="en-IN" sz="2800" dirty="0" smtClean="0"/>
              <a:t>()</a:t>
            </a:r>
          </a:p>
          <a:p>
            <a:pPr marL="0" indent="0"/>
            <a:r>
              <a:rPr lang="en-IN" sz="2800" dirty="0" smtClean="0"/>
              <a:t>Test #4: 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</a:t>
            </a:r>
          </a:p>
          <a:p>
            <a:pPr marL="0" indent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y.pop</a:t>
            </a:r>
            <a:r>
              <a:rPr lang="en-IN" sz="2800" dirty="0" smtClean="0"/>
              <a:t>()</a:t>
            </a:r>
          </a:p>
          <a:p>
            <a:pPr marL="0" indent="0"/>
            <a:r>
              <a:rPr lang="en-IN" sz="2800" dirty="0" smtClean="0"/>
              <a:t>Test #5: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</a:t>
            </a:r>
          </a:p>
          <a:p>
            <a:pPr marL="0" indent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(7)</a:t>
            </a:r>
          </a:p>
          <a:p>
            <a:pPr marL="0" indent="0"/>
            <a:endParaRPr lang="en-IN" sz="2800" dirty="0"/>
          </a:p>
          <a:p>
            <a:pPr marL="0" indent="0"/>
            <a:r>
              <a:rPr lang="en-IN" sz="2800" dirty="0" smtClean="0"/>
              <a:t>	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(20)</a:t>
            </a:r>
          </a:p>
          <a:p>
            <a:pPr marL="0" indent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Transition Coverage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4535996" y="3068960"/>
            <a:ext cx="504056" cy="252028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508104" y="400506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11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push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11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Test  #6: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(7)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y=</a:t>
            </a:r>
            <a:r>
              <a:rPr lang="en-IN" sz="2800" dirty="0" err="1" smtClean="0"/>
              <a:t>s.pop</a:t>
            </a:r>
            <a:r>
              <a:rPr lang="en-IN" sz="2800" dirty="0" smtClean="0"/>
              <a:t>()</a:t>
            </a:r>
          </a:p>
          <a:p>
            <a:endParaRPr lang="en-IN" sz="2800" dirty="0"/>
          </a:p>
          <a:p>
            <a:r>
              <a:rPr lang="en-IN" sz="2800" dirty="0" smtClean="0"/>
              <a:t>Test #7: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(5)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(7)</a:t>
            </a:r>
          </a:p>
          <a:p>
            <a:endParaRPr lang="en-IN" sz="2800" dirty="0"/>
          </a:p>
          <a:p>
            <a:r>
              <a:rPr lang="en-IN" sz="2800" dirty="0" smtClean="0"/>
              <a:t>			</a:t>
            </a:r>
            <a:r>
              <a:rPr lang="en-IN" sz="2800" dirty="0" err="1" smtClean="0"/>
              <a:t>s.push</a:t>
            </a:r>
            <a:r>
              <a:rPr lang="en-IN" sz="2800" dirty="0" smtClean="0"/>
              <a:t>(17)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y=</a:t>
            </a:r>
            <a:r>
              <a:rPr lang="en-IN" sz="2800" dirty="0" err="1" smtClean="0"/>
              <a:t>s.pop</a:t>
            </a:r>
            <a:r>
              <a:rPr lang="en-IN" sz="2800" dirty="0" smtClean="0"/>
              <a:t>()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Transition Coverage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535996" y="3356992"/>
            <a:ext cx="504056" cy="23042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08104" y="4005064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10 push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24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Modified Path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Traverse every path in the model under the constraint that any transition in the path is traversed at most N times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Constrained Path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Use of n=1 (Say repeat only once)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Constrained Path Testing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9" y="2780928"/>
            <a:ext cx="7210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T1: T1, T10</a:t>
            </a:r>
          </a:p>
          <a:p>
            <a:r>
              <a:rPr lang="en-IN" dirty="0" smtClean="0"/>
              <a:t>T2: T1, T2, T10</a:t>
            </a:r>
          </a:p>
          <a:p>
            <a:r>
              <a:rPr lang="en-IN" dirty="0" smtClean="0"/>
              <a:t>T3: T1,. T3, T6, T9, T10</a:t>
            </a:r>
          </a:p>
          <a:p>
            <a:r>
              <a:rPr lang="en-IN" dirty="0" smtClean="0"/>
              <a:t>T4: T1, T2, T3, T6, T9, T10</a:t>
            </a:r>
          </a:p>
          <a:p>
            <a:r>
              <a:rPr lang="en-IN" dirty="0" smtClean="0"/>
              <a:t>T5: T1, T3, T6, T9, T2, T10</a:t>
            </a:r>
          </a:p>
          <a:p>
            <a:r>
              <a:rPr lang="en-IN" dirty="0" smtClean="0"/>
              <a:t>T6, T1, T4, T7, T9, T10</a:t>
            </a:r>
          </a:p>
          <a:p>
            <a:r>
              <a:rPr lang="en-IN" dirty="0" smtClean="0"/>
              <a:t>T7, T1, T2, T4, T7, T9, T10</a:t>
            </a:r>
          </a:p>
          <a:p>
            <a:r>
              <a:rPr lang="en-IN" dirty="0" smtClean="0"/>
              <a:t>T8: T1, T4, T7, T9, T2, T10</a:t>
            </a:r>
          </a:p>
          <a:p>
            <a:r>
              <a:rPr lang="en-IN" dirty="0" smtClean="0"/>
              <a:t>T9: T1, T5, T8, T9, T10</a:t>
            </a:r>
          </a:p>
          <a:p>
            <a:r>
              <a:rPr lang="en-IN" dirty="0" smtClean="0"/>
              <a:t>T10: T1, T2, T5, T8, T9, T10</a:t>
            </a:r>
          </a:p>
          <a:p>
            <a:r>
              <a:rPr lang="en-IN" dirty="0" smtClean="0"/>
              <a:t>T11: T1, T5, T8, T9, T2, T10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Constrained Path Testing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81536"/>
            <a:ext cx="4951083" cy="16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3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We use state model to design test cases using different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State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Transition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Path/Constraint path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Non-executable </a:t>
            </a:r>
            <a:r>
              <a:rPr lang="en-IN" sz="3200" dirty="0" smtClean="0"/>
              <a:t>elements </a:t>
            </a:r>
            <a:r>
              <a:rPr lang="en-IN" sz="3200" dirty="0" err="1" smtClean="0"/>
              <a:t>e.g</a:t>
            </a:r>
            <a:r>
              <a:rPr lang="en-IN" sz="3200" dirty="0" smtClean="0"/>
              <a:t> comments in a code.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 of creating a </a:t>
            </a:r>
            <a:r>
              <a:rPr lang="en-US" b="1" dirty="0" smtClean="0"/>
              <a:t>Model</a:t>
            </a:r>
            <a:r>
              <a:rPr lang="en-US" dirty="0" smtClean="0"/>
              <a:t> results in deeper insights and understanding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Adequacy of MBT – depends on accuracy of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Sequence of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Identify the threads of system behavior in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Transform threads into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Execute the test cases (on actual system) and record the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Revise the model(s) as needed and repeat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Model 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82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7.4: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Tea/Coffee vending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Accepts token/coin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Sugar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Simple Vending Machine</a:t>
            </a:r>
            <a:endParaRPr lang="en-US" dirty="0"/>
          </a:p>
        </p:txBody>
      </p:sp>
      <p:pic>
        <p:nvPicPr>
          <p:cNvPr id="4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5419"/>
            <a:ext cx="3240360" cy="46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5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Vending Machine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2917651"/>
            <a:ext cx="7702434" cy="35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99592" y="1484784"/>
            <a:ext cx="151216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89274" y="177281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89274" y="213285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89274" y="2492896"/>
            <a:ext cx="24236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99692" y="1628800"/>
            <a:ext cx="39604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331640" y="1700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331640" y="20608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331640" y="24115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685279" y="16288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Coin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1340768"/>
            <a:ext cx="3273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C: Coffee Button pressed</a:t>
            </a:r>
          </a:p>
          <a:p>
            <a:r>
              <a:rPr lang="en-IN" sz="2400" dirty="0" smtClean="0"/>
              <a:t>T: Tea Button pressed</a:t>
            </a:r>
          </a:p>
          <a:p>
            <a:r>
              <a:rPr lang="en-IN" sz="2400" dirty="0" smtClean="0"/>
              <a:t>S: Sugar Button pressed</a:t>
            </a:r>
          </a:p>
          <a:p>
            <a:r>
              <a:rPr lang="en-IN" sz="2400" dirty="0" smtClean="0"/>
              <a:t>Co : Coin inserted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83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Finite State Machines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Petri Nets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Executable Models</a:t>
            </a:r>
            <a:endParaRPr lang="en-US" dirty="0"/>
          </a:p>
        </p:txBody>
      </p:sp>
      <p:pic>
        <p:nvPicPr>
          <p:cNvPr id="1026" name="Picture 2" descr="https://upload.wikimedia.org/wikipedia/commons/thumb/9/9d/DFAexample.svg/220px-DFA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700808"/>
            <a:ext cx="2095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7/Animated_Petri_net_commons.gif/220px-Animated_Petri_net_common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c/Mealymachine_jaredw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47" y="3962747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The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Their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All that emphasizes structure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What System Is?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5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Decision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State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Petri nets/EDPN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FSM/EFSM</a:t>
            </a:r>
            <a:endParaRPr lang="en-IN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All these describe System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Look for expressive capabilities of the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What System Does?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3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the system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Emphasize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Components, their functionality and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DFD, Entity/Relation models, hierarchy charts, classes diagrams and class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the system does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Emphasize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Decision Tables, FSM, </a:t>
            </a:r>
            <a:r>
              <a:rPr lang="en-US" dirty="0" smtClean="0"/>
              <a:t>State Charts </a:t>
            </a:r>
            <a:r>
              <a:rPr lang="en-US" dirty="0" smtClean="0"/>
              <a:t>&amp; Petri Nets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Refer: Page 225 and 226 of 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Modelling the system provides ways to generate test cases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http://graphwalker.org/index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Model Based Testing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20921"/>
      </p:ext>
    </p:extLst>
  </p:cSld>
  <p:clrMapOvr>
    <a:masterClrMapping/>
  </p:clrMapOvr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AE9E1-4AA5-458F-819E-C4A84DD78713}"/>
</file>

<file path=customXml/itemProps2.xml><?xml version="1.0" encoding="utf-8"?>
<ds:datastoreItem xmlns:ds="http://schemas.openxmlformats.org/officeDocument/2006/customXml" ds:itemID="{103C1E5A-B64D-4476-ABE6-446BBDFFD1E6}"/>
</file>

<file path=customXml/itemProps3.xml><?xml version="1.0" encoding="utf-8"?>
<ds:datastoreItem xmlns:ds="http://schemas.openxmlformats.org/officeDocument/2006/customXml" ds:itemID="{CD6559F5-ED4D-4728-99B3-7CB27B546AF1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1038</TotalTime>
  <Words>900</Words>
  <Application>Microsoft Office PowerPoint</Application>
  <PresentationFormat>On-screen Show (4:3)</PresentationFormat>
  <Paragraphs>250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Harsh Taneja</cp:lastModifiedBy>
  <cp:revision>196</cp:revision>
  <cp:lastPrinted>2015-01-11T07:33:27Z</cp:lastPrinted>
  <dcterms:created xsi:type="dcterms:W3CDTF">2014-01-11T00:18:07Z</dcterms:created>
  <dcterms:modified xsi:type="dcterms:W3CDTF">2023-02-25T06:18:08Z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