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476" r:id="rId3"/>
    <p:sldId id="480" r:id="rId4"/>
    <p:sldId id="481" r:id="rId5"/>
    <p:sldId id="482" r:id="rId6"/>
    <p:sldId id="483" r:id="rId7"/>
    <p:sldId id="484" r:id="rId8"/>
    <p:sldId id="523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24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25" r:id="rId43"/>
    <p:sldId id="517" r:id="rId44"/>
    <p:sldId id="518" r:id="rId45"/>
    <p:sldId id="519" r:id="rId46"/>
    <p:sldId id="522" r:id="rId47"/>
    <p:sldId id="475" r:id="rId4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28-08-2015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04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4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0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45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0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2057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5473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3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032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8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07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519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693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681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Oct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2014                                  Lecture 12</a:t>
            </a:r>
            <a:endParaRPr lang="en-US" sz="12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8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6" r:id="rId26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 unit is the smallest software component that can be compiled and 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 unit is a software component that would never be assigned to more than one designer to develop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Units for 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Class as unit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Integration – clear goals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To check the cooperation of separately tested classes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Units for 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Role of inheritance complicates the choice of classes as units</a:t>
            </a:r>
          </a:p>
          <a:p>
            <a:pPr marL="0" indent="0"/>
            <a:endParaRPr lang="en-IN" dirty="0" smtClean="0"/>
          </a:p>
          <a:p>
            <a:pPr marL="0" indent="0"/>
            <a:r>
              <a:rPr lang="en-IN" u="sng" dirty="0" smtClean="0"/>
              <a:t>Class Flattening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Flattening </a:t>
            </a:r>
            <a:r>
              <a:rPr lang="en-IN" dirty="0"/>
              <a:t>of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flattened class is an original class expanded to include all the attributes and operations it inherits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/>
            <a:r>
              <a:rPr lang="en-IN" u="sng" dirty="0" smtClean="0"/>
              <a:t>Issues with Flattening</a:t>
            </a:r>
            <a:endParaRPr lang="en-IN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Uncertainty </a:t>
            </a:r>
            <a:r>
              <a:rPr lang="en-IN" dirty="0"/>
              <a:t>– flattened class is not part of final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Similar issue as instrumented code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Implications of 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1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Flattening Examples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563888" y="1669276"/>
            <a:ext cx="1872208" cy="1714812"/>
            <a:chOff x="3563888" y="1669276"/>
            <a:chExt cx="1872208" cy="1714812"/>
          </a:xfrm>
        </p:grpSpPr>
        <p:sp>
          <p:nvSpPr>
            <p:cNvPr id="5" name="Rectangle 4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Account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accountNumber</a:t>
              </a:r>
              <a:endParaRPr lang="en-IN" sz="1600" dirty="0" smtClean="0"/>
            </a:p>
            <a:p>
              <a:r>
                <a:rPr lang="en-IN" sz="1600" dirty="0" smtClean="0"/>
                <a:t>balance</a:t>
              </a:r>
              <a:endParaRPr lang="en-IN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getBalance</a:t>
              </a:r>
              <a:r>
                <a:rPr lang="en-IN" sz="1600" dirty="0" smtClean="0"/>
                <a:t>()</a:t>
              </a:r>
            </a:p>
            <a:p>
              <a:r>
                <a:rPr lang="en-IN" sz="1600" dirty="0" err="1" smtClean="0"/>
                <a:t>setBalance</a:t>
              </a:r>
              <a:r>
                <a:rPr lang="en-IN" sz="1600" dirty="0" smtClean="0"/>
                <a:t>()</a:t>
              </a:r>
              <a:endParaRPr lang="en-IN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4450492"/>
            <a:ext cx="1872208" cy="1714812"/>
            <a:chOff x="3563888" y="1669276"/>
            <a:chExt cx="1872208" cy="1714812"/>
          </a:xfrm>
        </p:grpSpPr>
        <p:sp>
          <p:nvSpPr>
            <p:cNvPr id="9" name="Rectangle 8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checkingAccount</a:t>
              </a:r>
              <a:endParaRPr lang="en-IN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checkProcCharge</a:t>
              </a:r>
              <a:endParaRPr lang="en-IN" sz="1600" dirty="0" smtClean="0"/>
            </a:p>
            <a:p>
              <a:r>
                <a:rPr lang="en-IN" sz="1600" dirty="0" err="1" smtClean="0"/>
                <a:t>checkNumber</a:t>
              </a:r>
              <a:endParaRPr lang="en-IN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postCharges</a:t>
              </a:r>
              <a:r>
                <a:rPr lang="en-IN" sz="1600" dirty="0" smtClean="0"/>
                <a:t>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92080" y="4437112"/>
            <a:ext cx="1872208" cy="1714812"/>
            <a:chOff x="3563888" y="1669276"/>
            <a:chExt cx="1872208" cy="1714812"/>
          </a:xfrm>
        </p:grpSpPr>
        <p:sp>
          <p:nvSpPr>
            <p:cNvPr id="13" name="Rectangle 12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savingsAccount</a:t>
              </a:r>
              <a:endParaRPr lang="en-IN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interestRate</a:t>
              </a:r>
              <a:endParaRPr lang="en-IN" sz="1600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postInterest</a:t>
              </a:r>
              <a:r>
                <a:rPr lang="en-IN" sz="1600" dirty="0" smtClean="0"/>
                <a:t>()</a:t>
              </a:r>
            </a:p>
          </p:txBody>
        </p:sp>
      </p:grp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2771800" y="3384088"/>
            <a:ext cx="1296144" cy="10664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004048" y="3384088"/>
            <a:ext cx="1224136" cy="1053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Flattening Examples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1988840"/>
            <a:ext cx="2520280" cy="2880320"/>
            <a:chOff x="3563888" y="1669276"/>
            <a:chExt cx="1872208" cy="1714812"/>
          </a:xfrm>
        </p:grpSpPr>
        <p:sp>
          <p:nvSpPr>
            <p:cNvPr id="5" name="Rectangle 4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checkingAccount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accountNumber</a:t>
              </a:r>
              <a:endParaRPr lang="en-IN" sz="1600" dirty="0" smtClean="0"/>
            </a:p>
            <a:p>
              <a:r>
                <a:rPr lang="en-IN" sz="1600" dirty="0" smtClean="0"/>
                <a:t>balance</a:t>
              </a:r>
            </a:p>
            <a:p>
              <a:r>
                <a:rPr lang="en-IN" sz="1600" dirty="0" err="1" smtClean="0"/>
                <a:t>checkProcCharge</a:t>
              </a:r>
              <a:endParaRPr lang="en-IN" sz="1600" dirty="0" smtClean="0"/>
            </a:p>
            <a:p>
              <a:r>
                <a:rPr lang="en-IN" sz="1600" dirty="0" err="1" smtClean="0"/>
                <a:t>checkNumber</a:t>
              </a:r>
              <a:endParaRPr lang="en-IN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getBalance</a:t>
              </a:r>
              <a:r>
                <a:rPr lang="en-IN" sz="1600" dirty="0" smtClean="0"/>
                <a:t>()</a:t>
              </a:r>
            </a:p>
            <a:p>
              <a:r>
                <a:rPr lang="en-IN" sz="1600" dirty="0" err="1" smtClean="0"/>
                <a:t>setBalance</a:t>
              </a:r>
              <a:r>
                <a:rPr lang="en-IN" sz="1600" dirty="0" smtClean="0"/>
                <a:t>()</a:t>
              </a:r>
            </a:p>
            <a:p>
              <a:r>
                <a:rPr lang="en-IN" sz="1600" dirty="0" err="1" smtClean="0"/>
                <a:t>postCharges</a:t>
              </a:r>
              <a:r>
                <a:rPr lang="en-IN" sz="1600" dirty="0" smtClean="0"/>
                <a:t>()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13343" y="1980076"/>
            <a:ext cx="2427010" cy="2889084"/>
            <a:chOff x="3563888" y="1669276"/>
            <a:chExt cx="1872208" cy="1714812"/>
          </a:xfrm>
        </p:grpSpPr>
        <p:sp>
          <p:nvSpPr>
            <p:cNvPr id="9" name="Rectangle 8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savingsAccount</a:t>
              </a:r>
              <a:endParaRPr lang="en-IN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accountNumber</a:t>
              </a:r>
              <a:endParaRPr lang="en-IN" sz="1600" dirty="0" smtClean="0"/>
            </a:p>
            <a:p>
              <a:r>
                <a:rPr lang="en-IN" sz="1600" dirty="0" smtClean="0"/>
                <a:t>balance</a:t>
              </a:r>
            </a:p>
            <a:p>
              <a:r>
                <a:rPr lang="en-IN" sz="1600" dirty="0" err="1" smtClean="0"/>
                <a:t>interestRate</a:t>
              </a:r>
              <a:endParaRPr lang="en-IN" sz="16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err="1" smtClean="0"/>
                <a:t>getBalance</a:t>
              </a:r>
              <a:r>
                <a:rPr lang="en-IN" sz="1600" dirty="0" smtClean="0"/>
                <a:t>()</a:t>
              </a:r>
            </a:p>
            <a:p>
              <a:r>
                <a:rPr lang="en-IN" sz="1600" dirty="0" err="1" smtClean="0"/>
                <a:t>setBalance</a:t>
              </a:r>
              <a:r>
                <a:rPr lang="en-IN" sz="1600" dirty="0" smtClean="0"/>
                <a:t>()</a:t>
              </a:r>
            </a:p>
            <a:p>
              <a:r>
                <a:rPr lang="en-IN" sz="1600" dirty="0" err="1" smtClean="0"/>
                <a:t>postInterest</a:t>
              </a:r>
              <a:r>
                <a:rPr lang="en-IN" sz="160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3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Using same name for different services</a:t>
            </a:r>
          </a:p>
          <a:p>
            <a:pPr marL="0" indent="0"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y=F(x)</a:t>
            </a:r>
          </a:p>
          <a:p>
            <a:pPr marL="0" indent="0"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z=F(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Polymorphism related to inheritance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Using same name and interface for different services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43608" y="3645024"/>
            <a:ext cx="1080120" cy="1187128"/>
            <a:chOff x="3563888" y="1669276"/>
            <a:chExt cx="1872208" cy="1714812"/>
          </a:xfrm>
        </p:grpSpPr>
        <p:sp>
          <p:nvSpPr>
            <p:cNvPr id="5" name="Rectangle 4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A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M(</a:t>
              </a:r>
              <a:r>
                <a:rPr lang="en-IN" sz="1600" dirty="0" err="1" smtClean="0"/>
                <a:t>int</a:t>
              </a:r>
              <a:r>
                <a:rPr lang="en-IN" sz="1600" dirty="0" smtClean="0"/>
                <a:t>)</a:t>
              </a:r>
              <a:endParaRPr lang="en-IN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43608" y="5301208"/>
            <a:ext cx="1080120" cy="1187128"/>
            <a:chOff x="3563888" y="1669276"/>
            <a:chExt cx="1872208" cy="1714812"/>
          </a:xfrm>
        </p:grpSpPr>
        <p:sp>
          <p:nvSpPr>
            <p:cNvPr id="9" name="Rectangle 8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M(</a:t>
              </a:r>
              <a:r>
                <a:rPr lang="en-IN" sz="1600" dirty="0" err="1" smtClean="0"/>
                <a:t>int</a:t>
              </a:r>
              <a:r>
                <a:rPr lang="en-IN" sz="1600" dirty="0" smtClean="0"/>
                <a:t>)</a:t>
              </a:r>
              <a:endParaRPr lang="en-IN" sz="1600" dirty="0"/>
            </a:p>
          </p:txBody>
        </p:sp>
      </p:grp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1583668" y="4832152"/>
            <a:ext cx="0" cy="469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4233956"/>
            <a:ext cx="1475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a.M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b.M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Polymorphism – Dynamic Objects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12153" y="2188238"/>
            <a:ext cx="1080120" cy="1187128"/>
            <a:chOff x="3563888" y="1669276"/>
            <a:chExt cx="1872208" cy="1714812"/>
          </a:xfrm>
        </p:grpSpPr>
        <p:sp>
          <p:nvSpPr>
            <p:cNvPr id="5" name="Rectangle 4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A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M(</a:t>
              </a:r>
              <a:r>
                <a:rPr lang="en-IN" sz="1600" dirty="0" err="1" smtClean="0"/>
                <a:t>int</a:t>
              </a:r>
              <a:r>
                <a:rPr lang="en-IN" sz="1600" dirty="0" smtClean="0"/>
                <a:t>)</a:t>
              </a:r>
              <a:endParaRPr lang="en-IN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2153" y="3844422"/>
            <a:ext cx="1080120" cy="1187128"/>
            <a:chOff x="3563888" y="1669276"/>
            <a:chExt cx="1872208" cy="1714812"/>
          </a:xfrm>
        </p:grpSpPr>
        <p:sp>
          <p:nvSpPr>
            <p:cNvPr id="9" name="Rectangle 8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808024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M(</a:t>
              </a:r>
              <a:r>
                <a:rPr lang="en-IN" sz="1600" dirty="0" err="1" smtClean="0"/>
                <a:t>int</a:t>
              </a:r>
              <a:r>
                <a:rPr lang="en-IN" sz="1600" dirty="0" smtClean="0"/>
                <a:t>)</a:t>
              </a:r>
              <a:endParaRPr lang="en-IN" sz="1600" dirty="0"/>
            </a:p>
          </p:txBody>
        </p:sp>
      </p:grp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1552213" y="3375366"/>
            <a:ext cx="0" cy="469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6016" y="2007073"/>
            <a:ext cx="25138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*pa;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*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a=new A;</a:t>
            </a: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B;</a:t>
            </a:r>
          </a:p>
          <a:p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M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(x); 1st</a:t>
            </a: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bM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(x); 2nd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pa=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aM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(x); 1st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of class A or B or C (Different bindings)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Polymorphism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173303" y="2204864"/>
            <a:ext cx="1080120" cy="1312770"/>
            <a:chOff x="3563888" y="1669276"/>
            <a:chExt cx="1872208" cy="1896303"/>
          </a:xfrm>
        </p:grpSpPr>
        <p:sp>
          <p:nvSpPr>
            <p:cNvPr id="5" name="Rectangle 4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2808024"/>
              <a:ext cx="1872208" cy="757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F1();</a:t>
              </a:r>
            </a:p>
            <a:p>
              <a:r>
                <a:rPr lang="en-IN" sz="1600" dirty="0" smtClean="0"/>
                <a:t>F2();</a:t>
              </a:r>
              <a:endParaRPr lang="en-IN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16016" y="2204864"/>
            <a:ext cx="1080120" cy="1600802"/>
            <a:chOff x="3563888" y="1669276"/>
            <a:chExt cx="1872208" cy="2312366"/>
          </a:xfrm>
        </p:grpSpPr>
        <p:sp>
          <p:nvSpPr>
            <p:cNvPr id="9" name="Rectangle 8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A</a:t>
              </a:r>
              <a:endParaRPr lang="en-IN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808024"/>
              <a:ext cx="1872208" cy="117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M1()</a:t>
              </a:r>
            </a:p>
            <a:p>
              <a:r>
                <a:rPr lang="en-IN" sz="1600" dirty="0" smtClean="0"/>
                <a:t>M2()</a:t>
              </a:r>
            </a:p>
            <a:p>
              <a:r>
                <a:rPr lang="en-IN" sz="1600" dirty="0" smtClean="0"/>
                <a:t>M3()</a:t>
              </a:r>
              <a:endParaRPr lang="en-IN" sz="1600" dirty="0"/>
            </a:p>
          </p:txBody>
        </p:sp>
      </p:grpSp>
      <p:cxnSp>
        <p:nvCxnSpPr>
          <p:cNvPr id="12" name="Straight Arrow Connector 11"/>
          <p:cNvCxnSpPr>
            <a:stCxn id="14" idx="0"/>
          </p:cNvCxnSpPr>
          <p:nvPr/>
        </p:nvCxnSpPr>
        <p:spPr>
          <a:xfrm flipV="1">
            <a:off x="4031940" y="3805666"/>
            <a:ext cx="1044116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91880" y="4453738"/>
            <a:ext cx="1080120" cy="1296144"/>
            <a:chOff x="3563888" y="1669276"/>
            <a:chExt cx="1872208" cy="1872286"/>
          </a:xfrm>
        </p:grpSpPr>
        <p:sp>
          <p:nvSpPr>
            <p:cNvPr id="14" name="Rectangle 13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3888" y="2808024"/>
              <a:ext cx="1872208" cy="733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M1</a:t>
              </a:r>
            </a:p>
            <a:p>
              <a:r>
                <a:rPr lang="en-IN" sz="1600" dirty="0" smtClean="0"/>
                <a:t>M2</a:t>
              </a:r>
              <a:endParaRPr lang="en-IN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6136" y="4449106"/>
            <a:ext cx="1080120" cy="1300776"/>
            <a:chOff x="3563888" y="1669276"/>
            <a:chExt cx="1872208" cy="1878977"/>
          </a:xfrm>
        </p:grpSpPr>
        <p:sp>
          <p:nvSpPr>
            <p:cNvPr id="18" name="Rectangle 17"/>
            <p:cNvSpPr/>
            <p:nvPr/>
          </p:nvSpPr>
          <p:spPr>
            <a:xfrm>
              <a:off x="3563888" y="1669276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C</a:t>
              </a:r>
              <a:endParaRPr lang="en-IN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3888" y="2231960"/>
              <a:ext cx="1872208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3888" y="2808024"/>
              <a:ext cx="1872208" cy="7402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 smtClean="0"/>
                <a:t>M2</a:t>
              </a:r>
            </a:p>
            <a:p>
              <a:r>
                <a:rPr lang="en-IN" sz="1600" dirty="0" smtClean="0"/>
                <a:t>M3</a:t>
              </a:r>
              <a:endParaRPr lang="en-IN" sz="1600" dirty="0"/>
            </a:p>
          </p:txBody>
        </p:sp>
      </p:grpSp>
      <p:cxnSp>
        <p:nvCxnSpPr>
          <p:cNvPr id="21" name="Straight Arrow Connector 20"/>
          <p:cNvCxnSpPr>
            <a:stCxn id="18" idx="0"/>
          </p:cNvCxnSpPr>
          <p:nvPr/>
        </p:nvCxnSpPr>
        <p:spPr>
          <a:xfrm flipH="1" flipV="1">
            <a:off x="5508104" y="3805666"/>
            <a:ext cx="828092" cy="643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53423" y="3193598"/>
            <a:ext cx="146259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Testing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</a:p>
          <a:p>
            <a:r>
              <a:rPr lang="en-IN" dirty="0"/>
              <a:t>Method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F1()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F1()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*p;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M1();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3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Testing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</a:p>
          <a:p>
            <a:r>
              <a:rPr lang="en-IN" dirty="0"/>
              <a:t>Method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F1()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F1()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*p;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M1();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Polymorphism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16063" y="4077072"/>
            <a:ext cx="29001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A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B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C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983" y="4365104"/>
            <a:ext cx="720080" cy="404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895983" y="4769569"/>
            <a:ext cx="72008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983" y="4769570"/>
            <a:ext cx="720080" cy="387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9</a:t>
            </a:r>
            <a:r>
              <a:rPr lang="en-IN" dirty="0" smtClean="0"/>
              <a:t>: </a:t>
            </a:r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170080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</a:t>
            </a:r>
            <a:r>
              <a:rPr lang="en-IN" sz="2400" b="1" dirty="0"/>
              <a:t>9</a:t>
            </a:r>
            <a:r>
              <a:rPr lang="en-IN" sz="2400" b="1" dirty="0" smtClean="0"/>
              <a:t>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170080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OO Software &amp; OO Software test – Introduction &amp;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263691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</a:t>
            </a:r>
            <a:r>
              <a:rPr lang="en-IN" sz="2400" b="1" dirty="0"/>
              <a:t>9</a:t>
            </a:r>
            <a:r>
              <a:rPr lang="en-IN" sz="2400" b="1" dirty="0" smtClean="0"/>
              <a:t>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263691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Issues in Testing OO Software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357309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</a:t>
            </a:r>
            <a:r>
              <a:rPr lang="en-IN" sz="2400" b="1" dirty="0"/>
              <a:t>9</a:t>
            </a:r>
            <a:r>
              <a:rPr lang="en-IN" sz="2400" b="1" dirty="0" smtClean="0"/>
              <a:t>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357309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OO Unit Testing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450920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</a:t>
            </a:r>
            <a:r>
              <a:rPr lang="en-IN" sz="2400" b="1" dirty="0"/>
              <a:t>9</a:t>
            </a:r>
            <a:r>
              <a:rPr lang="en-IN" sz="2400" b="1" dirty="0" smtClean="0"/>
              <a:t>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450920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5694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Testing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</a:p>
          <a:p>
            <a:r>
              <a:rPr lang="en-IN" dirty="0"/>
              <a:t>Method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F1()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F1()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*p;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M1();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…</a:t>
            </a:r>
          </a:p>
          <a:p>
            <a:pPr marL="457200" lvl="1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Polymorphism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16964" y="4077072"/>
            <a:ext cx="29001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A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B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of class C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96884" y="4365104"/>
            <a:ext cx="720080" cy="404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796884" y="4769569"/>
            <a:ext cx="72008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96884" y="4769570"/>
            <a:ext cx="720080" cy="387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7040" y="1844824"/>
            <a:ext cx="356540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TC1: p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M1() on class 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TC2: pM1() on class B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TC3: pM1() on class C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3804996" y="2599627"/>
            <a:ext cx="792088" cy="936104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Concept: Develop a set of test cases for a client (class X) that exercise all client bindings to the polymorphic server. Test every polymorphic call.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Write the code snippets for to depict the test case (HW)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4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Review </a:t>
            </a:r>
            <a:r>
              <a:rPr lang="en-IN" dirty="0"/>
              <a:t>and relook at testing Constructors and Destructors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Challenges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Constructors &amp; Destructors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1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Constructor: A method that is executed when the object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Constructors with no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Constructor with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u="sng" dirty="0"/>
              <a:t>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Create the object and check the state of the object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sz="2800" dirty="0"/>
              <a:t>Create an Object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*p;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new 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Check the results</a:t>
            </a:r>
          </a:p>
          <a:p>
            <a:pPr marL="800100" lvl="2" indent="0">
              <a:buNone/>
            </a:pP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checkstate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 p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Constructors with no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sz="2800" dirty="0"/>
              <a:t>Create an Object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*p;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Input(a, b) // enter data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new Y(a, b)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Check the results</a:t>
            </a:r>
          </a:p>
          <a:p>
            <a:pPr marL="800100" lvl="2" indent="0">
              <a:buNone/>
            </a:pP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checkstate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 p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Constructors with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Destructors: Always executed when object of class is destroyed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Static Object: On program termination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Dynamic Object: Object is disposed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u="sng" dirty="0"/>
              <a:t>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Create the object and check the state of the object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Destructors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7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sz="2800" dirty="0"/>
              <a:t>Create and Destroy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*p;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new Y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00100" lvl="2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 p // Object is destroyed</a:t>
            </a: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Destructors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157192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checkstate</a:t>
            </a:r>
            <a:r>
              <a:rPr lang="en-I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destructor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9</a:t>
            </a:r>
            <a:r>
              <a:rPr lang="en-IN" dirty="0" smtClean="0"/>
              <a:t>.3 </a:t>
            </a:r>
            <a:r>
              <a:rPr lang="en-IN" dirty="0" smtClean="0"/>
              <a:t>: </a:t>
            </a:r>
            <a:r>
              <a:rPr lang="en-IN" dirty="0"/>
              <a:t>OO Unit </a:t>
            </a:r>
            <a:r>
              <a:rPr lang="en-IN" dirty="0" smtClean="0"/>
              <a:t>Testing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2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9</a:t>
            </a:r>
            <a:r>
              <a:rPr lang="en-IN" dirty="0" smtClean="0"/>
              <a:t>.1</a:t>
            </a:r>
            <a:r>
              <a:rPr lang="en-IN" dirty="0" smtClean="0"/>
              <a:t>: </a:t>
            </a:r>
            <a:r>
              <a:rPr lang="en-IN" dirty="0"/>
              <a:t>OO Software &amp; OO Software test – Introduction &amp;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Well-conceived objects </a:t>
            </a:r>
            <a:r>
              <a:rPr lang="en-IN" sz="3200" dirty="0"/>
              <a:t>e</a:t>
            </a:r>
            <a:r>
              <a:rPr lang="en-IN" sz="3200" dirty="0" smtClean="0"/>
              <a:t>ncapsulate functions and data “that belong together”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Reuse without modification or additional testing</a:t>
            </a:r>
          </a:p>
          <a:p>
            <a:pPr marL="0" indent="0"/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unit is the smallest software component that can be compiled and 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unit is a software component that would never be assigned to more than one designer to develop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 for OO –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Class as unit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Integration – clear goals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To check the cooperation of separately tested classes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 for 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2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 Class is a user defined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Class has</a:t>
            </a:r>
          </a:p>
          <a:p>
            <a:pPr lvl="2"/>
            <a:r>
              <a:rPr lang="en-IN" dirty="0" smtClean="0"/>
              <a:t>Interface</a:t>
            </a:r>
          </a:p>
          <a:p>
            <a:pPr lvl="2"/>
            <a:r>
              <a:rPr lang="en-IN" dirty="0" smtClean="0"/>
              <a:t>Operations</a:t>
            </a:r>
          </a:p>
          <a:p>
            <a:pPr lvl="2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1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 Class is a user defined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Class has</a:t>
            </a:r>
          </a:p>
          <a:p>
            <a:pPr lvl="2"/>
            <a:r>
              <a:rPr lang="en-IN" dirty="0" smtClean="0"/>
              <a:t>Interface</a:t>
            </a:r>
          </a:p>
          <a:p>
            <a:pPr lvl="2"/>
            <a:r>
              <a:rPr lang="en-IN" dirty="0" smtClean="0"/>
              <a:t>Operations</a:t>
            </a:r>
          </a:p>
          <a:p>
            <a:pPr lvl="2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348880"/>
            <a:ext cx="17235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name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M1();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M2();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D1;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D2;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D3;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D4;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M3();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M4();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300192" y="3212976"/>
            <a:ext cx="432048" cy="136815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6300192" y="4797152"/>
            <a:ext cx="432048" cy="136815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76256" y="3717032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Methods &amp; Data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296562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Methods &amp;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Pair::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(v&gt;0) x=v;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Pair::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(x&gt;0) return x;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Pair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Pair::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(v&gt;0) x=v;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Pair::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(x&gt;0) return x;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Pair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195736" y="5768628"/>
            <a:ext cx="6768752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How do you test this class?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749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Specification Based Testing</a:t>
            </a:r>
          </a:p>
          <a:p>
            <a:pPr lvl="2"/>
            <a:r>
              <a:rPr lang="en-IN" dirty="0" smtClean="0"/>
              <a:t>BVA</a:t>
            </a:r>
          </a:p>
          <a:p>
            <a:pPr lvl="2"/>
            <a:r>
              <a:rPr lang="en-IN" dirty="0" smtClean="0"/>
              <a:t>EC</a:t>
            </a:r>
          </a:p>
          <a:p>
            <a:pPr lvl="2"/>
            <a:r>
              <a:rPr lang="en-IN" dirty="0" smtClean="0"/>
              <a:t>DT</a:t>
            </a:r>
          </a:p>
          <a:p>
            <a:pPr lvl="2"/>
            <a:r>
              <a:rPr lang="en-IN" dirty="0" smtClean="0"/>
              <a:t>CEG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Code Based Testing</a:t>
            </a:r>
          </a:p>
          <a:p>
            <a:pPr lvl="2"/>
            <a:r>
              <a:rPr lang="en-IN" dirty="0" smtClean="0"/>
              <a:t>Statement, Branch, Loop</a:t>
            </a:r>
          </a:p>
          <a:p>
            <a:pPr lvl="2"/>
            <a:r>
              <a:rPr lang="en-IN" dirty="0" smtClean="0"/>
              <a:t>McCabe Path, Basis Path</a:t>
            </a:r>
          </a:p>
          <a:p>
            <a:pPr lvl="2"/>
            <a:r>
              <a:rPr lang="en-IN" dirty="0" smtClean="0"/>
              <a:t>CF (Data and/or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Special Value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test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1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Methods that view state of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Drivers (Input and 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Introduce additional methods</a:t>
            </a:r>
          </a:p>
          <a:p>
            <a:pPr lvl="2"/>
            <a:r>
              <a:rPr lang="en-IN" sz="2800" dirty="0" smtClean="0"/>
              <a:t>Return results of execution of method</a:t>
            </a:r>
          </a:p>
          <a:p>
            <a:pPr lvl="2"/>
            <a:r>
              <a:rPr lang="en-IN" sz="2800" dirty="0" smtClean="0"/>
              <a:t>Set/Get values of some private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Test using a sequence of operations (data and methods)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special methods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5143524"/>
            <a:ext cx="8568952" cy="10217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Develop these for class Pair and Stack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188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This choice reduces OO to procedural unit testing (Method = Procedure)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Need for stub and driver</a:t>
            </a:r>
          </a:p>
          <a:p>
            <a:pPr lvl="2"/>
            <a:r>
              <a:rPr lang="en-IN" dirty="0" smtClean="0"/>
              <a:t>Availability of other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Look for messages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as Units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Well-conceived objects encapsulate functions and data “that belong together</a:t>
            </a:r>
            <a:r>
              <a:rPr lang="en-IN" sz="3200" dirty="0" smtClean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Composition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Enable – Reuse </a:t>
            </a:r>
            <a:r>
              <a:rPr lang="en-IN" sz="3200" dirty="0"/>
              <a:t>without modification or additional testing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Object Orientation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Entire class as unit solves </a:t>
            </a:r>
            <a:r>
              <a:rPr lang="en-IN" sz="2800" dirty="0" err="1" smtClean="0"/>
              <a:t>intraclass</a:t>
            </a:r>
            <a:r>
              <a:rPr lang="en-IN" sz="2800" dirty="0" smtClean="0"/>
              <a:t>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Views of class testing</a:t>
            </a:r>
          </a:p>
          <a:p>
            <a:pPr lvl="2"/>
            <a:r>
              <a:rPr lang="en-IN" sz="2800" dirty="0" smtClean="0"/>
              <a:t>Static view: as we read the source code</a:t>
            </a:r>
          </a:p>
          <a:p>
            <a:pPr lvl="2"/>
            <a:r>
              <a:rPr lang="en-IN" sz="2800" dirty="0" smtClean="0"/>
              <a:t>Compile time view: Inheritance occurs</a:t>
            </a:r>
          </a:p>
          <a:p>
            <a:pPr lvl="2"/>
            <a:r>
              <a:rPr lang="en-IN" sz="2800" dirty="0" smtClean="0"/>
              <a:t>Execution view: Abstract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Need for other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Flattening of classes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as Units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Explore 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Come up with your reasons for making a choice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Review examples in the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Apply them for the stack() and queue() data structures and their implementations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or Class as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6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9</a:t>
            </a:r>
            <a:r>
              <a:rPr lang="en-IN" dirty="0" smtClean="0"/>
              <a:t>.4 </a:t>
            </a:r>
            <a:r>
              <a:rPr lang="en-IN" dirty="0" smtClean="0"/>
              <a:t>: Examples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UI of a Mobile 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UI of </a:t>
            </a:r>
            <a:r>
              <a:rPr lang="en-IN" sz="3200" dirty="0" err="1" smtClean="0"/>
              <a:t>Settop</a:t>
            </a:r>
            <a:r>
              <a:rPr lang="en-IN" sz="3200" dirty="0" smtClean="0"/>
              <a:t> Box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531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Currency Converter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22330" y="1628800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/>
          </a:p>
        </p:txBody>
      </p:sp>
      <p:sp>
        <p:nvSpPr>
          <p:cNvPr id="5" name="TextBox 4"/>
          <p:cNvSpPr txBox="1"/>
          <p:nvPr/>
        </p:nvSpPr>
        <p:spPr>
          <a:xfrm>
            <a:off x="1841561" y="1628800"/>
            <a:ext cx="201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INR Amount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912620" y="2348880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/>
          </a:p>
        </p:txBody>
      </p:sp>
      <p:sp>
        <p:nvSpPr>
          <p:cNvPr id="7" name="TextBox 6"/>
          <p:cNvSpPr txBox="1"/>
          <p:nvPr/>
        </p:nvSpPr>
        <p:spPr>
          <a:xfrm>
            <a:off x="1664653" y="2276872"/>
            <a:ext cx="2115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Equivalent in</a:t>
            </a:r>
            <a:endParaRPr lang="en-IN" sz="2800" b="1" dirty="0"/>
          </a:p>
        </p:txBody>
      </p:sp>
      <p:sp>
        <p:nvSpPr>
          <p:cNvPr id="8" name="Oval 7"/>
          <p:cNvSpPr/>
          <p:nvPr/>
        </p:nvSpPr>
        <p:spPr>
          <a:xfrm>
            <a:off x="1547664" y="3717032"/>
            <a:ext cx="29774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121235" y="3645024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US Dollar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1547664" y="4221088"/>
            <a:ext cx="29774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121235" y="4149080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Canadian Dollar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1547664" y="4725144"/>
            <a:ext cx="29774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121235" y="4653136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Euro</a:t>
            </a:r>
            <a:endParaRPr lang="en-IN" b="1" dirty="0"/>
          </a:p>
        </p:txBody>
      </p:sp>
      <p:sp>
        <p:nvSpPr>
          <p:cNvPr id="14" name="Oval 13"/>
          <p:cNvSpPr/>
          <p:nvPr/>
        </p:nvSpPr>
        <p:spPr>
          <a:xfrm>
            <a:off x="1547664" y="5157192"/>
            <a:ext cx="29774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21235" y="5085184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Pound</a:t>
            </a:r>
            <a:endParaRPr lang="en-IN" b="1" dirty="0"/>
          </a:p>
        </p:txBody>
      </p:sp>
      <p:sp>
        <p:nvSpPr>
          <p:cNvPr id="16" name="Oval 15"/>
          <p:cNvSpPr/>
          <p:nvPr/>
        </p:nvSpPr>
        <p:spPr>
          <a:xfrm>
            <a:off x="1550157" y="5661248"/>
            <a:ext cx="29774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123728" y="5589240"/>
            <a:ext cx="2160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Chinese Yuan</a:t>
            </a:r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364088" y="3479046"/>
            <a:ext cx="165618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Compute</a:t>
            </a:r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364088" y="4509120"/>
            <a:ext cx="165618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64088" y="5517232"/>
            <a:ext cx="165618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1981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T1 Chapter 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Review of examples is key to understanding the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Lecture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Review the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OO 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Currency Converter 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u="sng" dirty="0" smtClean="0"/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Object Oriented Systems: models, patterns and tools, Robert V Binder, Addison Wesley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6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Dog as an object</a:t>
            </a:r>
          </a:p>
          <a:p>
            <a:endParaRPr lang="en-IN" dirty="0"/>
          </a:p>
          <a:p>
            <a:r>
              <a:rPr lang="en-IN" b="1" dirty="0"/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Hungry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Sleeping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Object – An example</a:t>
            </a:r>
            <a:endParaRPr lang="en-IN" dirty="0"/>
          </a:p>
        </p:txBody>
      </p:sp>
      <p:pic>
        <p:nvPicPr>
          <p:cNvPr id="5" name="Picture 2" descr="http://retrieverman.files.wordpress.com/2011/09/german-shepherd-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0563" y="5301208"/>
            <a:ext cx="3738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Source: http://retrieverman.files.wordpress.com/2011/09/german-shepherd-dog.jpg</a:t>
            </a:r>
          </a:p>
        </p:txBody>
      </p:sp>
    </p:spTree>
    <p:extLst>
      <p:ext uri="{BB962C8B-B14F-4D97-AF65-F5344CB8AC3E}">
        <p14:creationId xmlns:p14="http://schemas.microsoft.com/office/powerpoint/2010/main" val="16522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Point –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Data Structures – Stack/Queue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Employee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Thinking OO – Various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What is a unit?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Implications of strategy of 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Inheritance, encapsulation </a:t>
            </a:r>
            <a:r>
              <a:rPr lang="en-IN" sz="3200" dirty="0" smtClean="0"/>
              <a:t>&amp; polymorphism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Class, GUI, integration and system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Data flow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Levels – A 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9</a:t>
            </a:r>
            <a:r>
              <a:rPr lang="en-IN" dirty="0" smtClean="0"/>
              <a:t>.2 </a:t>
            </a:r>
            <a:r>
              <a:rPr lang="en-IN" dirty="0" smtClean="0"/>
              <a:t>: </a:t>
            </a:r>
            <a:r>
              <a:rPr lang="en-IN" dirty="0"/>
              <a:t>Issues in Testing OO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2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B24E5-7806-4C6F-B6C3-87F958622EAE}"/>
</file>

<file path=customXml/itemProps2.xml><?xml version="1.0" encoding="utf-8"?>
<ds:datastoreItem xmlns:ds="http://schemas.openxmlformats.org/officeDocument/2006/customXml" ds:itemID="{98C4AFC3-990B-4D0C-9B64-60065650907F}"/>
</file>

<file path=customXml/itemProps3.xml><?xml version="1.0" encoding="utf-8"?>
<ds:datastoreItem xmlns:ds="http://schemas.openxmlformats.org/officeDocument/2006/customXml" ds:itemID="{DB7C4D65-0F22-4377-93A0-4DCF5D0A5E10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709</TotalTime>
  <Words>1289</Words>
  <Application>Microsoft Office PowerPoint</Application>
  <PresentationFormat>On-screen Show (4:3)</PresentationFormat>
  <Paragraphs>382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Object Orientation</vt:lpstr>
      <vt:lpstr>Units for OO – definition</vt:lpstr>
      <vt:lpstr>Units for OO</vt:lpstr>
      <vt:lpstr>Typical Class</vt:lpstr>
      <vt:lpstr>Typical Class</vt:lpstr>
      <vt:lpstr>Class Pair</vt:lpstr>
      <vt:lpstr>Class Pair</vt:lpstr>
      <vt:lpstr>Use of test techniques</vt:lpstr>
      <vt:lpstr>Use of special methods</vt:lpstr>
      <vt:lpstr>Methods as Units</vt:lpstr>
      <vt:lpstr>Classes as Units</vt:lpstr>
      <vt:lpstr>Method or Class as Unit</vt:lpstr>
      <vt:lpstr>Software Testing Methodologies</vt:lpstr>
      <vt:lpstr>PowerPoint Presentation</vt:lpstr>
      <vt:lpstr>Typical Examples</vt:lpstr>
      <vt:lpstr>Currency Converter</vt:lpstr>
      <vt:lpstr>Chapter References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175</cp:revision>
  <cp:lastPrinted>2015-01-11T07:33:27Z</cp:lastPrinted>
  <dcterms:created xsi:type="dcterms:W3CDTF">2014-01-11T00:18:07Z</dcterms:created>
  <dcterms:modified xsi:type="dcterms:W3CDTF">2015-08-28T02:40:17Z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