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0" r:id="rId2"/>
    <p:sldId id="376" r:id="rId3"/>
    <p:sldId id="382" r:id="rId4"/>
    <p:sldId id="432" r:id="rId5"/>
    <p:sldId id="433" r:id="rId6"/>
    <p:sldId id="434" r:id="rId7"/>
    <p:sldId id="435" r:id="rId8"/>
    <p:sldId id="472" r:id="rId9"/>
    <p:sldId id="343" r:id="rId10"/>
    <p:sldId id="436" r:id="rId11"/>
    <p:sldId id="438" r:id="rId12"/>
    <p:sldId id="439" r:id="rId13"/>
    <p:sldId id="440" r:id="rId14"/>
    <p:sldId id="441" r:id="rId15"/>
    <p:sldId id="442" r:id="rId16"/>
    <p:sldId id="444" r:id="rId17"/>
    <p:sldId id="443" r:id="rId18"/>
    <p:sldId id="446" r:id="rId19"/>
    <p:sldId id="445" r:id="rId20"/>
    <p:sldId id="448" r:id="rId21"/>
    <p:sldId id="447" r:id="rId22"/>
    <p:sldId id="450" r:id="rId23"/>
    <p:sldId id="449" r:id="rId24"/>
    <p:sldId id="451" r:id="rId25"/>
    <p:sldId id="452" r:id="rId26"/>
    <p:sldId id="473" r:id="rId27"/>
    <p:sldId id="431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8" r:id="rId38"/>
    <p:sldId id="474" r:id="rId39"/>
    <p:sldId id="372" r:id="rId40"/>
    <p:sldId id="471" r:id="rId41"/>
    <p:sldId id="476" r:id="rId42"/>
    <p:sldId id="463" r:id="rId43"/>
    <p:sldId id="464" r:id="rId44"/>
    <p:sldId id="465" r:id="rId45"/>
    <p:sldId id="466" r:id="rId46"/>
    <p:sldId id="467" r:id="rId47"/>
    <p:sldId id="477" r:id="rId48"/>
    <p:sldId id="475" r:id="rId49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Problem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 smtClean="0"/>
              <a:t>Design </a:t>
            </a:r>
            <a:r>
              <a:rPr lang="en-US" altLang="en-US" sz="2200" dirty="0"/>
              <a:t>Test Cases for a Software Program that takes in an input of up to 1000 numbers, finds the maximum and </a:t>
            </a:r>
            <a:r>
              <a:rPr lang="en-US" altLang="en-US" sz="2200" dirty="0" smtClean="0"/>
              <a:t>output is the max number</a:t>
            </a:r>
          </a:p>
          <a:p>
            <a:pPr marL="0" indent="0"/>
            <a:endParaRPr lang="en-US" altLang="en-US" sz="2200" dirty="0"/>
          </a:p>
          <a:p>
            <a:pPr marL="0" indent="0"/>
            <a:r>
              <a:rPr lang="en-US" altLang="en-US" sz="2600" b="1" dirty="0"/>
              <a:t>Problem </a:t>
            </a:r>
            <a:r>
              <a:rPr lang="en-US" altLang="en-US" sz="2600" b="1" dirty="0" smtClean="0"/>
              <a:t>2</a:t>
            </a:r>
            <a:endParaRPr lang="en-US" alt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Design and Discuss test cases for a function returns the max of 3 numbers. The numbers must be integer, else it returns an </a:t>
            </a:r>
            <a:r>
              <a:rPr lang="en-US" altLang="en-US" sz="2200" dirty="0" smtClean="0"/>
              <a:t>error</a:t>
            </a:r>
            <a:endParaRPr lang="en-US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7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What </a:t>
            </a:r>
            <a:r>
              <a:rPr lang="en-US" altLang="en-US" sz="3600" dirty="0"/>
              <a:t>is an equivalence class?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/>
              <a:t>How is it useful to us as test designers?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Equivalence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6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154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EC forms </a:t>
            </a:r>
            <a:r>
              <a:rPr lang="en-US" altLang="en-US" sz="3200" dirty="0"/>
              <a:t>a partition of a set (input domain), where partition refers to a collection of mutually disjoint subsets (subdomains) when the union is an entire </a:t>
            </a:r>
            <a:r>
              <a:rPr lang="en-US" altLang="en-US" sz="3200" dirty="0" smtClean="0"/>
              <a:t>set</a:t>
            </a:r>
            <a:endParaRPr lang="en-US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Two important implications</a:t>
            </a:r>
          </a:p>
          <a:p>
            <a:pPr lvl="1"/>
            <a:r>
              <a:rPr lang="en-US" altLang="en-US" sz="2000" dirty="0"/>
              <a:t>The fact that the entire set is represented provides a form of </a:t>
            </a:r>
            <a:r>
              <a:rPr lang="en-US" altLang="en-US" sz="2000" u="sng" dirty="0" smtClean="0"/>
              <a:t>completeness</a:t>
            </a:r>
            <a:endParaRPr lang="en-US" altLang="en-US" sz="2000" u="sng" dirty="0"/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disjointedness ensures a form of </a:t>
            </a:r>
            <a:r>
              <a:rPr lang="en-US" altLang="en-US" sz="2000" u="sng" dirty="0"/>
              <a:t>non-redundancy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Equivalence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2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Reduces </a:t>
            </a:r>
            <a:r>
              <a:rPr lang="en-US" altLang="en-US" sz="3600" dirty="0"/>
              <a:t>the potential redundancy</a:t>
            </a:r>
          </a:p>
          <a:p>
            <a:pPr lvl="1"/>
            <a:r>
              <a:rPr lang="en-US" altLang="en-US" sz="2400" dirty="0"/>
              <a:t>The subsets are determined by an Equivalence relation, the elements have something in common</a:t>
            </a:r>
          </a:p>
          <a:p>
            <a:pPr lvl="1"/>
            <a:r>
              <a:rPr lang="en-US" altLang="en-US" sz="2400" dirty="0"/>
              <a:t>Idea of EC is to identify </a:t>
            </a:r>
            <a:r>
              <a:rPr lang="en-US" altLang="en-US" sz="2400" dirty="0" smtClean="0"/>
              <a:t>(at least) one </a:t>
            </a:r>
            <a:r>
              <a:rPr lang="en-US" altLang="en-US" sz="2400" dirty="0"/>
              <a:t>test case from each EC</a:t>
            </a:r>
          </a:p>
          <a:p>
            <a:pPr algn="ctr">
              <a:buFontTx/>
              <a:buNone/>
            </a:pPr>
            <a:endParaRPr lang="en-US" altLang="en-US" sz="3600" dirty="0" smtClean="0"/>
          </a:p>
          <a:p>
            <a:pPr algn="ctr">
              <a:buFontTx/>
              <a:buNone/>
            </a:pPr>
            <a:r>
              <a:rPr lang="en-US" altLang="en-US" sz="3600" b="1" i="1" dirty="0" smtClean="0">
                <a:solidFill>
                  <a:srgbClr val="FF0000"/>
                </a:solidFill>
              </a:rPr>
              <a:t>Choice </a:t>
            </a:r>
            <a:r>
              <a:rPr lang="en-US" altLang="en-US" sz="3600" b="1" i="1" dirty="0">
                <a:solidFill>
                  <a:srgbClr val="FF0000"/>
                </a:solidFill>
              </a:rPr>
              <a:t>of EC is a </a:t>
            </a:r>
            <a:r>
              <a:rPr lang="en-US" altLang="en-US" sz="3600" b="1" i="1" dirty="0" smtClean="0">
                <a:solidFill>
                  <a:srgbClr val="FF0000"/>
                </a:solidFill>
              </a:rPr>
              <a:t>challenge!</a:t>
            </a:r>
            <a:endParaRPr lang="en-US" altLang="en-US" sz="3600" b="1" i="1" dirty="0">
              <a:solidFill>
                <a:srgbClr val="FF0000"/>
              </a:solidFill>
            </a:endParaRPr>
          </a:p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Equivalence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8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Equivalence Classes (EC) - Types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Weak </a:t>
            </a:r>
            <a:r>
              <a:rPr lang="en-US" altLang="en-US" sz="2800" dirty="0" smtClean="0"/>
              <a:t>Normal (WN)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Strong Normal (SN)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Weak </a:t>
            </a:r>
            <a:r>
              <a:rPr lang="en-US" altLang="en-US" sz="2800" dirty="0" smtClean="0"/>
              <a:t>Robust (WR)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Strong </a:t>
            </a:r>
            <a:r>
              <a:rPr lang="en-US" altLang="en-US" sz="2800" dirty="0" smtClean="0"/>
              <a:t>Robust (SR)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0" indent="0" algn="ctr">
              <a:lnSpc>
                <a:spcPct val="90000"/>
              </a:lnSpc>
            </a:pPr>
            <a:r>
              <a:rPr lang="en-US" altLang="en-US" sz="3200" b="1" dirty="0">
                <a:solidFill>
                  <a:srgbClr val="FF0000"/>
                </a:solidFill>
              </a:rPr>
              <a:t>Types which ensure that we choose the “correct” set of test cases from the ECs we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come up with</a:t>
            </a:r>
            <a:endParaRPr lang="en-US" altLang="en-US" sz="32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2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 </a:t>
            </a:r>
            <a:r>
              <a:rPr lang="en-US" altLang="en-US" sz="3200" dirty="0"/>
              <a:t>program takes 2 inputs x1 and x2</a:t>
            </a:r>
          </a:p>
          <a:p>
            <a:pPr lvl="2"/>
            <a:r>
              <a:rPr lang="en-US" altLang="en-US" sz="2600" dirty="0"/>
              <a:t>a &lt;= x1 &lt;= d</a:t>
            </a:r>
          </a:p>
          <a:p>
            <a:pPr lvl="2"/>
            <a:r>
              <a:rPr lang="en-US" altLang="en-US" sz="2600" dirty="0"/>
              <a:t>e &lt;= x2 &lt;= 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We have the intervals</a:t>
            </a:r>
          </a:p>
          <a:p>
            <a:pPr lvl="2"/>
            <a:r>
              <a:rPr lang="en-US" altLang="en-US" sz="2600" dirty="0"/>
              <a:t>[a, b), [b, c), [c, d] </a:t>
            </a:r>
            <a:r>
              <a:rPr lang="en-US" altLang="en-US" sz="2600" dirty="0">
                <a:sym typeface="Wingdings" pitchFamily="2" charset="2"/>
              </a:rPr>
              <a:t> x1</a:t>
            </a:r>
          </a:p>
          <a:p>
            <a:pPr lvl="2"/>
            <a:r>
              <a:rPr lang="en-US" altLang="en-US" sz="2600" dirty="0">
                <a:sym typeface="Wingdings" pitchFamily="2" charset="2"/>
              </a:rPr>
              <a:t>[e, f), [f, g]  x2</a:t>
            </a:r>
          </a:p>
          <a:p>
            <a:pPr lvl="2"/>
            <a:endParaRPr lang="en-US" altLang="en-US" sz="2000" dirty="0">
              <a:sym typeface="Wingdings" pitchFamily="2" charset="2"/>
            </a:endParaRPr>
          </a:p>
          <a:p>
            <a:pPr lvl="2"/>
            <a:r>
              <a:rPr lang="en-US" altLang="en-US" sz="2000" dirty="0">
                <a:solidFill>
                  <a:srgbClr val="0000FF"/>
                </a:solidFill>
              </a:rPr>
              <a:t>[ </a:t>
            </a:r>
            <a:r>
              <a:rPr lang="en-US" altLang="en-US" sz="2000" dirty="0">
                <a:solidFill>
                  <a:srgbClr val="0000FF"/>
                </a:solidFill>
                <a:sym typeface="Wingdings" pitchFamily="2" charset="2"/>
              </a:rPr>
              <a:t> closed interval </a:t>
            </a:r>
            <a:r>
              <a:rPr lang="en-US" altLang="en-US" sz="2000" dirty="0" smtClean="0">
                <a:solidFill>
                  <a:srgbClr val="0000FF"/>
                </a:solidFill>
                <a:sym typeface="Wingdings" pitchFamily="2" charset="2"/>
              </a:rPr>
              <a:t>endpoint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2"/>
            <a:r>
              <a:rPr lang="en-US" altLang="en-US" sz="2000" dirty="0">
                <a:solidFill>
                  <a:srgbClr val="0000FF"/>
                </a:solidFill>
              </a:rPr>
              <a:t>( </a:t>
            </a:r>
            <a:r>
              <a:rPr lang="en-US" altLang="en-US" sz="2000" dirty="0">
                <a:solidFill>
                  <a:srgbClr val="0000FF"/>
                </a:solidFill>
                <a:sym typeface="Wingdings" pitchFamily="2" charset="2"/>
              </a:rPr>
              <a:t> open interval endpoint</a:t>
            </a:r>
          </a:p>
          <a:p>
            <a:pPr lvl="2"/>
            <a:r>
              <a:rPr lang="en-US" altLang="en-US" sz="2000" dirty="0">
                <a:solidFill>
                  <a:srgbClr val="0000FF"/>
                </a:solidFill>
                <a:sym typeface="Wingdings" pitchFamily="2" charset="2"/>
              </a:rPr>
              <a:t>&lt; &gt;  Ordered pair</a:t>
            </a:r>
          </a:p>
          <a:p>
            <a:pPr lvl="2"/>
            <a:r>
              <a:rPr lang="en-US" altLang="en-US" sz="2000" dirty="0">
                <a:solidFill>
                  <a:srgbClr val="0000FF"/>
                </a:solidFill>
              </a:rPr>
              <a:t>( ) </a:t>
            </a:r>
            <a:r>
              <a:rPr lang="en-US" altLang="en-US" sz="2000" dirty="0">
                <a:solidFill>
                  <a:srgbClr val="0000FF"/>
                </a:solidFill>
                <a:sym typeface="Wingdings" pitchFamily="2" charset="2"/>
              </a:rPr>
              <a:t> Unordered pair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-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4784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One variable from each 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systematic way of deriving the 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Same number of weak EC test cases as classes in the partition with the largest number of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Based on a single fault assumption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Testing valid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Assumption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Input </a:t>
            </a:r>
            <a:r>
              <a:rPr lang="en-US" altLang="en-US" dirty="0"/>
              <a:t>variables are </a:t>
            </a:r>
            <a:r>
              <a:rPr lang="en-US" altLang="en-US" dirty="0" smtClean="0"/>
              <a:t>independent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O</a:t>
            </a:r>
            <a:r>
              <a:rPr lang="en-US" altLang="en-US" dirty="0" smtClean="0"/>
              <a:t>ne </a:t>
            </a:r>
            <a:r>
              <a:rPr lang="en-US" altLang="en-US" dirty="0"/>
              <a:t>dimensional valid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Selects </a:t>
            </a:r>
            <a:r>
              <a:rPr lang="en-US" altLang="en-US" dirty="0"/>
              <a:t>tests from one dimensional (one variable) </a:t>
            </a:r>
            <a:r>
              <a:rPr lang="en-US" altLang="en-US" dirty="0" smtClean="0"/>
              <a:t>subdomains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Weak Normal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3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Weak Normal</a:t>
            </a:r>
            <a:endParaRPr lang="en-IN" dirty="0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1749896" y="1916832"/>
            <a:ext cx="5486400" cy="3679825"/>
            <a:chOff x="672" y="1440"/>
            <a:chExt cx="3456" cy="2318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40" name="Oval 22"/>
          <p:cNvSpPr>
            <a:spLocks noChangeArrowheads="1"/>
          </p:cNvSpPr>
          <p:nvPr/>
        </p:nvSpPr>
        <p:spPr bwMode="auto">
          <a:xfrm>
            <a:off x="3807296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Oval 23"/>
          <p:cNvSpPr>
            <a:spLocks noChangeArrowheads="1"/>
          </p:cNvSpPr>
          <p:nvPr/>
        </p:nvSpPr>
        <p:spPr bwMode="auto">
          <a:xfrm>
            <a:off x="4797896" y="23740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Oval 24"/>
          <p:cNvSpPr>
            <a:spLocks noChangeArrowheads="1"/>
          </p:cNvSpPr>
          <p:nvPr/>
        </p:nvSpPr>
        <p:spPr bwMode="auto">
          <a:xfrm>
            <a:off x="5712296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Based on a multiple fault assumption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We derive test cases out of the </a:t>
            </a:r>
            <a:r>
              <a:rPr lang="en-US" altLang="en-US" dirty="0" smtClean="0"/>
              <a:t>Cartesian </a:t>
            </a:r>
            <a:r>
              <a:rPr lang="en-US" altLang="en-US" dirty="0"/>
              <a:t>product of equivalence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Notion of “completeness”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Testing valid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Assumption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Input </a:t>
            </a:r>
            <a:r>
              <a:rPr lang="en-US" altLang="en-US" dirty="0"/>
              <a:t>variables are </a:t>
            </a:r>
            <a:r>
              <a:rPr lang="en-US" altLang="en-US" dirty="0" smtClean="0"/>
              <a:t>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</a:t>
            </a:r>
            <a:r>
              <a:rPr lang="en-US" altLang="en-US" dirty="0" smtClean="0"/>
              <a:t>ultidimensional </a:t>
            </a:r>
            <a:r>
              <a:rPr lang="en-US" altLang="en-US" dirty="0"/>
              <a:t>subdomains. (Example)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Test selection: Select at least one test from each of the multidimensional sub </a:t>
            </a:r>
            <a:r>
              <a:rPr lang="en-US" altLang="en-US" dirty="0" smtClean="0"/>
              <a:t>domain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Strong Normal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Strong Normal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49896" y="1916832"/>
            <a:ext cx="5486400" cy="3679825"/>
            <a:chOff x="672" y="1440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807296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97896" y="23740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712296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807296" y="224385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5102696" y="361545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5483696" y="239625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3: 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278092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3.1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278092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Specification Based Testing – Overview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371703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3.2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371703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Equivalence Class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465321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3.3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465321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Boundary Value Analysis</a:t>
            </a:r>
            <a:endParaRPr lang="en-IN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395536" y="5589320"/>
            <a:ext cx="2016224" cy="7200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3.4</a:t>
            </a:r>
            <a:endParaRPr lang="en-IN" sz="2400" b="1" dirty="0"/>
          </a:p>
        </p:txBody>
      </p:sp>
      <p:sp>
        <p:nvSpPr>
          <p:cNvPr id="11" name="Chevron 10"/>
          <p:cNvSpPr/>
          <p:nvPr/>
        </p:nvSpPr>
        <p:spPr>
          <a:xfrm>
            <a:off x="2267744" y="5589320"/>
            <a:ext cx="6552728" cy="720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Examples &amp; Case Study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8280920" cy="9361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Module 3: Specification Based Testing – (1/2)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Weak Robust </a:t>
            </a:r>
            <a:r>
              <a:rPr lang="en-US" altLang="en-US" dirty="0"/>
              <a:t>is </a:t>
            </a:r>
            <a:r>
              <a:rPr lang="en-US" altLang="en-US" dirty="0" smtClean="0"/>
              <a:t>counter-intuitive</a:t>
            </a:r>
            <a:r>
              <a:rPr lang="en-US" alt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Robust comes from the consideration of invalid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Weak </a:t>
            </a:r>
            <a:r>
              <a:rPr lang="en-US" altLang="en-US" dirty="0" smtClean="0"/>
              <a:t>refers </a:t>
            </a:r>
            <a:r>
              <a:rPr lang="en-US" altLang="en-US" dirty="0"/>
              <a:t>to the single fault </a:t>
            </a:r>
            <a:r>
              <a:rPr lang="en-US" altLang="en-US" dirty="0" smtClean="0"/>
              <a:t>assumption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test case should have one invalid value and the remaining values should be valid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One dimensional invalid </a:t>
            </a:r>
            <a:r>
              <a:rPr lang="en-US" altLang="en-US" dirty="0" smtClean="0"/>
              <a:t>subdomains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Weak Robust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6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Weak Robust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77888" y="1970807"/>
            <a:ext cx="5486400" cy="3679825"/>
            <a:chOff x="672" y="1440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35288" y="34948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25888" y="24280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640288" y="34948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5792688" y="1916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649688" y="43552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3125688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Robust comes from consideration of invalid values for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Strong </a:t>
            </a:r>
            <a:r>
              <a:rPr lang="en-US" altLang="en-US" dirty="0" smtClean="0"/>
              <a:t>refers </a:t>
            </a:r>
            <a:r>
              <a:rPr lang="en-US" altLang="en-US" dirty="0"/>
              <a:t>to the multiple fault </a:t>
            </a:r>
            <a:r>
              <a:rPr lang="en-US" altLang="en-US" dirty="0" smtClean="0"/>
              <a:t>assumption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Strong Robust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3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Strong Robust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91680" y="1902991"/>
            <a:ext cx="5486400" cy="3679825"/>
            <a:chOff x="672" y="1440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49080" y="342699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39680" y="236019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654080" y="342699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749080" y="2230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5044480" y="36016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5425480" y="23824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4815880" y="1849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5806480" y="1849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68480" y="1849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339880" y="27634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6339880" y="35254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6492280" y="43636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425480" y="42112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4511080" y="4135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4053880" y="4135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063280" y="36016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3139480" y="2611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3749080" y="17728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2987080" y="1849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2987080" y="42874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 group forms a EC if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They all test the same thing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If one test case catches a defect, the others probably will too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If one test case doesn’t catch a defect, the others probably won’t either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What makes us consider them as equivalent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They involve the same input variable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They result in similar operations in the program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They affect the same output variable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None force the program to do error handling or all of them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- Characteristics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7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Equivalence </a:t>
            </a:r>
            <a:r>
              <a:rPr lang="en-US" altLang="en-US" dirty="0"/>
              <a:t>class for invalid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Looks for Range in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membership in a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Analyse</a:t>
            </a:r>
            <a:r>
              <a:rPr lang="en-US" altLang="en-US" dirty="0"/>
              <a:t> responses to lists and menus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Looks for variables that must be equal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Create time-determined equivalence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equivalent output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variable groups that must calculate to a certain value or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equivalent operating environments</a:t>
            </a:r>
          </a:p>
          <a:p>
            <a:r>
              <a:rPr lang="en-US" altLang="en-US" sz="1200" dirty="0"/>
              <a:t>Ref: Testing Computer Software, </a:t>
            </a:r>
            <a:r>
              <a:rPr lang="en-US" altLang="en-US" sz="1200" dirty="0" err="1"/>
              <a:t>Kaner</a:t>
            </a:r>
            <a:r>
              <a:rPr lang="en-US" altLang="en-US" sz="1200" dirty="0"/>
              <a:t>, Falk and Nguyen, Chapter 7</a:t>
            </a:r>
          </a:p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Recommendations for Identifications of 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2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3.3: </a:t>
            </a:r>
            <a:r>
              <a:rPr lang="en-IN" dirty="0"/>
              <a:t>Boundary Value Analysis</a:t>
            </a:r>
          </a:p>
        </p:txBody>
      </p:sp>
    </p:spTree>
    <p:extLst>
      <p:ext uri="{BB962C8B-B14F-4D97-AF65-F5344CB8AC3E}">
        <p14:creationId xmlns:p14="http://schemas.microsoft.com/office/powerpoint/2010/main" val="3713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Boundary Value Analysis focuses on the boundary of the input space to identify test cases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Rationale is, errors tend to occur near the extreme value of the input variable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Loop counters off by 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Inputs at the boundary of ranges. 10 &lt; x &lt;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Boundary Value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5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Idea of BVA is to use input variable values at</a:t>
            </a:r>
          </a:p>
          <a:p>
            <a:pPr lvl="1"/>
            <a:r>
              <a:rPr lang="en-US" altLang="en-US" sz="2000" dirty="0"/>
              <a:t>Their minimum</a:t>
            </a:r>
          </a:p>
          <a:p>
            <a:pPr lvl="1"/>
            <a:r>
              <a:rPr lang="en-US" altLang="en-US" sz="2000" dirty="0"/>
              <a:t>Just above the minimum</a:t>
            </a:r>
          </a:p>
          <a:p>
            <a:pPr lvl="1"/>
            <a:r>
              <a:rPr lang="en-US" altLang="en-US" sz="2000" dirty="0"/>
              <a:t>A nominal value</a:t>
            </a:r>
          </a:p>
          <a:p>
            <a:pPr lvl="1"/>
            <a:r>
              <a:rPr lang="en-US" altLang="en-US" sz="2000" dirty="0"/>
              <a:t>Just below their maximum</a:t>
            </a:r>
          </a:p>
          <a:p>
            <a:pPr lvl="1"/>
            <a:r>
              <a:rPr lang="en-US" altLang="en-US" sz="2000" dirty="0"/>
              <a:t>At their maximum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Boundary Value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9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3.1: Specification Based Testing –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Example</a:t>
            </a:r>
          </a:p>
          <a:p>
            <a:pPr lvl="1"/>
            <a:r>
              <a:rPr lang="en-US" altLang="en-US" sz="1800" dirty="0"/>
              <a:t>A program takes 2 inputs x1 and x2</a:t>
            </a:r>
          </a:p>
          <a:p>
            <a:pPr lvl="2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x1 &lt;= b</a:t>
            </a:r>
          </a:p>
          <a:p>
            <a:pPr lvl="2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&lt;= x2 &lt;= d</a:t>
            </a:r>
          </a:p>
          <a:p>
            <a:pPr lvl="1"/>
            <a:r>
              <a:rPr lang="en-US" altLang="en-US" sz="1800" dirty="0"/>
              <a:t>We have the intervals</a:t>
            </a:r>
          </a:p>
          <a:p>
            <a:pPr lvl="2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[a, b]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x1</a:t>
            </a:r>
          </a:p>
          <a:p>
            <a:pPr lvl="2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[c, d]  x2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– Explore the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101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BVA test cases for a function of two variables – single fault assumption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49896" y="2557487"/>
            <a:ext cx="5486400" cy="3679825"/>
            <a:chOff x="1008" y="1248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12" y="1392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36" y="1248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96" y="3120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12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40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6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6" y="139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06" y="333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44" y="33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056" y="1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</p:grp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493096" y="37227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416896" y="27321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416896" y="29607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426296" y="40275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654896" y="40275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407496" y="45609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407496" y="43323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864696" y="41037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169496" y="41037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dirty="0" smtClean="0"/>
              <a:t>Two </a:t>
            </a:r>
            <a:r>
              <a:rPr lang="en-US" altLang="en-US" sz="3200" b="1" dirty="0"/>
              <a:t>ways</a:t>
            </a:r>
          </a:p>
          <a:p>
            <a:pPr lvl="1"/>
            <a:r>
              <a:rPr lang="en-US" altLang="en-US" sz="2000" dirty="0"/>
              <a:t>Number of input variables</a:t>
            </a:r>
          </a:p>
          <a:p>
            <a:pPr lvl="1"/>
            <a:r>
              <a:rPr lang="en-US" altLang="en-US" sz="2000" dirty="0"/>
              <a:t>Ranges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dirty="0"/>
              <a:t>Variable generalization</a:t>
            </a:r>
          </a:p>
          <a:p>
            <a:pPr lvl="1"/>
            <a:r>
              <a:rPr lang="en-US" altLang="en-US" sz="2000" dirty="0"/>
              <a:t>Hold one at the nominal value and let the other variable assume min, min+, nom, max- and max. i.e. 4n+1 test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Generalising BVA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844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BVA works well when the program to be tested is a function of several independent variables that represent bounded physical quantities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No consideration to the functionality or semantic meaning of variables</a:t>
            </a: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00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– Worst Case Analysis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43000" y="2111375"/>
            <a:ext cx="5486400" cy="3679825"/>
            <a:chOff x="1008" y="1248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12" y="1392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36" y="1248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96" y="3120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12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40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6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6" y="139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06" y="333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44" y="33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056" y="1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</p:grp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862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8862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8194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0480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8862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88620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3340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5626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28194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0480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8194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8194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0480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8194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3048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3340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5334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5626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5334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5626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3340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55626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65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– Robust Worst Case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33872" y="1974999"/>
            <a:ext cx="5486400" cy="3679825"/>
            <a:chOff x="1008" y="1248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12" y="1392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36" y="1248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96" y="3120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12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40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6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6" y="139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06" y="333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44" y="33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056" y="1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</p:grp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2770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2770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2770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2102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4388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770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42770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7248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9534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2102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4388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32102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34388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2102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4388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32102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34388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7248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9534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57248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9534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57248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9534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7248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59534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42770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32102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34388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57248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59534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42770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32102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34388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57248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59534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61820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Oval 52"/>
          <p:cNvSpPr>
            <a:spLocks noChangeArrowheads="1"/>
          </p:cNvSpPr>
          <p:nvPr/>
        </p:nvSpPr>
        <p:spPr bwMode="auto">
          <a:xfrm>
            <a:off x="61820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>
            <a:off x="61820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>
            <a:off x="61820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Oval 55"/>
          <p:cNvSpPr>
            <a:spLocks noChangeArrowheads="1"/>
          </p:cNvSpPr>
          <p:nvPr/>
        </p:nvSpPr>
        <p:spPr bwMode="auto">
          <a:xfrm>
            <a:off x="61820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Oval 56"/>
          <p:cNvSpPr>
            <a:spLocks noChangeArrowheads="1"/>
          </p:cNvSpPr>
          <p:nvPr/>
        </p:nvSpPr>
        <p:spPr bwMode="auto">
          <a:xfrm>
            <a:off x="61820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Oval 57"/>
          <p:cNvSpPr>
            <a:spLocks noChangeArrowheads="1"/>
          </p:cNvSpPr>
          <p:nvPr/>
        </p:nvSpPr>
        <p:spPr bwMode="auto">
          <a:xfrm>
            <a:off x="61820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Oval 58"/>
          <p:cNvSpPr>
            <a:spLocks noChangeArrowheads="1"/>
          </p:cNvSpPr>
          <p:nvPr/>
        </p:nvSpPr>
        <p:spPr bwMode="auto">
          <a:xfrm>
            <a:off x="29816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Oval 59"/>
          <p:cNvSpPr>
            <a:spLocks noChangeArrowheads="1"/>
          </p:cNvSpPr>
          <p:nvPr/>
        </p:nvSpPr>
        <p:spPr bwMode="auto">
          <a:xfrm>
            <a:off x="29816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60"/>
          <p:cNvSpPr>
            <a:spLocks noChangeArrowheads="1"/>
          </p:cNvSpPr>
          <p:nvPr/>
        </p:nvSpPr>
        <p:spPr bwMode="auto">
          <a:xfrm>
            <a:off x="29816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Oval 61"/>
          <p:cNvSpPr>
            <a:spLocks noChangeArrowheads="1"/>
          </p:cNvSpPr>
          <p:nvPr/>
        </p:nvSpPr>
        <p:spPr bwMode="auto">
          <a:xfrm>
            <a:off x="29816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Oval 62"/>
          <p:cNvSpPr>
            <a:spLocks noChangeArrowheads="1"/>
          </p:cNvSpPr>
          <p:nvPr/>
        </p:nvSpPr>
        <p:spPr bwMode="auto">
          <a:xfrm>
            <a:off x="29816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29816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>
            <a:off x="29816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40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Practiced form of functional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Most intuitive and least uniform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Use of </a:t>
            </a:r>
            <a:r>
              <a:rPr lang="en-US" altLang="en-US" sz="3200" dirty="0" smtClean="0"/>
              <a:t>Test Engineer’s </a:t>
            </a:r>
            <a:r>
              <a:rPr lang="en-US" altLang="en-US" sz="3200" dirty="0"/>
              <a:t>domain knowledge</a:t>
            </a:r>
          </a:p>
          <a:p>
            <a:pPr lvl="1"/>
            <a:r>
              <a:rPr lang="en-US" altLang="en-US" sz="2000" i="1" dirty="0"/>
              <a:t>Gut feel</a:t>
            </a:r>
          </a:p>
          <a:p>
            <a:pPr lvl="1"/>
            <a:r>
              <a:rPr lang="en-US" altLang="en-US" sz="2000" dirty="0"/>
              <a:t>Ad hoc </a:t>
            </a:r>
            <a:r>
              <a:rPr lang="en-US" altLang="en-US" sz="2000" dirty="0" smtClean="0"/>
              <a:t>testing</a:t>
            </a: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– Special Value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83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ISTQB Advanced Level Syllabus (ISTQB, 2012)  describes a hybrid of BVA and 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Edge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Faults near the boundaries of the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Normal &amp; Robust for Edge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Edge Testing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270360" y="3717032"/>
            <a:ext cx="4648200" cy="2664296"/>
            <a:chOff x="672" y="1440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084168" y="473857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841052" y="422668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7596336" y="49032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3.4: Examples &amp;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black box test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Based on specifications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Independent of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Focus</a:t>
            </a:r>
          </a:p>
          <a:p>
            <a:pPr lvl="2"/>
            <a:r>
              <a:rPr lang="en-US" altLang="en-US" dirty="0"/>
              <a:t>Functional testing</a:t>
            </a:r>
          </a:p>
          <a:p>
            <a:pPr lvl="2"/>
            <a:r>
              <a:rPr lang="en-US" altLang="en-US" dirty="0" err="1"/>
              <a:t>Behaviour</a:t>
            </a:r>
            <a:endParaRPr lang="en-US" altLang="en-US" dirty="0"/>
          </a:p>
          <a:p>
            <a:pPr lvl="2"/>
            <a:r>
              <a:rPr lang="en-US" altLang="en-US" dirty="0"/>
              <a:t>Input </a:t>
            </a:r>
            <a:r>
              <a:rPr lang="en-US" altLang="en-US" dirty="0" smtClean="0"/>
              <a:t>&amp; </a:t>
            </a:r>
            <a:r>
              <a:rPr lang="en-US" altLang="en-US" dirty="0"/>
              <a:t>c</a:t>
            </a:r>
            <a:r>
              <a:rPr lang="en-US" altLang="en-US" dirty="0" smtClean="0"/>
              <a:t>orresponding </a:t>
            </a:r>
            <a:r>
              <a:rPr lang="en-US" altLang="en-US" dirty="0"/>
              <a:t>o</a:t>
            </a:r>
            <a:r>
              <a:rPr lang="en-US" altLang="en-US" dirty="0" smtClean="0"/>
              <a:t>utput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 Concept</a:t>
            </a:r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53885" y="5109865"/>
            <a:ext cx="1371600" cy="1066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altLang="en-US" sz="1200" b="1" dirty="0">
                <a:solidFill>
                  <a:schemeClr val="bg1"/>
                </a:solidFill>
              </a:rPr>
              <a:t>(Square </a:t>
            </a:r>
          </a:p>
          <a:p>
            <a:pPr algn="ctr"/>
            <a:r>
              <a:rPr lang="en-US" altLang="en-US" sz="1200" b="1" dirty="0">
                <a:solidFill>
                  <a:schemeClr val="bg1"/>
                </a:solidFill>
              </a:rPr>
              <a:t>of number)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58485" y="564326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225485" y="564326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8485" y="511462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11285" y="5114628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53581" y="5169966"/>
            <a:ext cx="41408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Implementation may be,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Multiplication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(x*x)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successive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addition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x+x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… x </a:t>
            </a: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times)</a:t>
            </a: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&amp; BVA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160000" cy="148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8" y="3717032"/>
            <a:ext cx="209476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56120"/>
            <a:ext cx="2160000" cy="148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7192"/>
            <a:ext cx="2075002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97" y="1700808"/>
            <a:ext cx="2168153" cy="148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07" y="3196282"/>
            <a:ext cx="1981614" cy="136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09" y="4724518"/>
            <a:ext cx="2459360" cy="17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4330" y="3068960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Weak Normal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43829" y="5157032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Strong Normal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334161" y="311364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Weak Robust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291662" y="5176783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Strong Robust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813019" y="2819484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BVA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077413" y="4268936"/>
            <a:ext cx="209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Worst Case 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9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Problem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 smtClean="0"/>
              <a:t>Design </a:t>
            </a:r>
            <a:r>
              <a:rPr lang="en-US" altLang="en-US" sz="2200" dirty="0"/>
              <a:t>Test Cases for a Software Program that takes in an input of up to 1000 numbers, finds the maximum and </a:t>
            </a:r>
            <a:r>
              <a:rPr lang="en-US" altLang="en-US" sz="2200" dirty="0" smtClean="0"/>
              <a:t>output is the max number</a:t>
            </a:r>
          </a:p>
          <a:p>
            <a:pPr marL="0" indent="0"/>
            <a:endParaRPr lang="en-US" altLang="en-US" sz="2200" dirty="0"/>
          </a:p>
          <a:p>
            <a:pPr marL="0" indent="0"/>
            <a:r>
              <a:rPr lang="en-US" altLang="en-US" sz="2600" b="1" dirty="0"/>
              <a:t>Problem </a:t>
            </a:r>
            <a:r>
              <a:rPr lang="en-US" altLang="en-US" sz="2600" b="1" dirty="0" smtClean="0"/>
              <a:t>2</a:t>
            </a:r>
            <a:endParaRPr lang="en-US" alt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Design and Discuss test cases for a function returns the max of 3 numbers. The numbers must be integer, else it returns an </a:t>
            </a:r>
            <a:r>
              <a:rPr lang="en-US" altLang="en-US" sz="2200" dirty="0" smtClean="0"/>
              <a:t>error</a:t>
            </a:r>
            <a:endParaRPr lang="en-US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1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– Max of 3 numbers</a:t>
            </a:r>
            <a:endParaRPr lang="en-IN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800" y="4005064"/>
            <a:ext cx="8229600" cy="2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Choose the subdomains to satisfy for a specific type of EC or BVA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Choose an input to form the test case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6" y="1412776"/>
            <a:ext cx="828645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8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Create a table with valid and in-valid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Number the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Based on the focus (WN, SN, WR, SR of EC) pick the combination of the rows (valid and in-valid subdomains)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Choose a value and outcome which will form a test case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Process for Test Case Creation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5445224"/>
            <a:ext cx="7848872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Repeat any or all steps to arrive at coverage and completeness as required for the problem at hand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286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– Max of 3 numbers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518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9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Discuss various test cases and design approaches</a:t>
            </a:r>
          </a:p>
          <a:p>
            <a:pPr>
              <a:buFontTx/>
              <a:buChar char="•"/>
            </a:pPr>
            <a:r>
              <a:rPr lang="en-US" altLang="en-US" sz="2800" dirty="0"/>
              <a:t>What types of faults are anticipated?</a:t>
            </a:r>
          </a:p>
          <a:p>
            <a:pPr>
              <a:buFontTx/>
              <a:buChar char="•"/>
            </a:pPr>
            <a:r>
              <a:rPr lang="en-US" altLang="en-US" sz="2800" dirty="0"/>
              <a:t>Are the </a:t>
            </a:r>
            <a:r>
              <a:rPr lang="en-US" altLang="en-US" sz="2800" dirty="0" smtClean="0"/>
              <a:t>requirements sufficient</a:t>
            </a:r>
            <a:r>
              <a:rPr lang="en-US" altLang="en-US" sz="2800" dirty="0"/>
              <a:t>?</a:t>
            </a:r>
          </a:p>
          <a:p>
            <a:pPr>
              <a:buFontTx/>
              <a:buChar char="•"/>
            </a:pPr>
            <a:r>
              <a:rPr lang="en-US" altLang="en-US" sz="2800" dirty="0"/>
              <a:t>Any assumptions made? How were the assumptions made?</a:t>
            </a:r>
          </a:p>
          <a:p>
            <a:pPr>
              <a:buFontTx/>
              <a:buChar char="•"/>
            </a:pPr>
            <a:r>
              <a:rPr lang="en-US" altLang="en-US" sz="2800" dirty="0"/>
              <a:t>It is recommended that code should be written for both to understand the problem better. </a:t>
            </a: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 - discuss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641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 smtClean="0"/>
              <a:t>Problem Statement</a:t>
            </a:r>
            <a:endParaRPr lang="en-US" alt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A program takes an input of a, b and c, which are three sides of a triangle. Based on the length of the three sides the following output is generated,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Not </a:t>
            </a:r>
            <a:r>
              <a:rPr lang="en-US" altLang="en-US" sz="2200" dirty="0"/>
              <a:t>a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Equilateral </a:t>
            </a:r>
            <a:r>
              <a:rPr lang="en-US" altLang="en-US" sz="2200" dirty="0"/>
              <a:t>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Isosceles </a:t>
            </a:r>
            <a:r>
              <a:rPr lang="en-US" altLang="en-US" sz="2200" dirty="0"/>
              <a:t>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Scalene Triangle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200" dirty="0"/>
          </a:p>
          <a:p>
            <a:pPr marL="0" indent="0"/>
            <a:r>
              <a:rPr lang="en-US" altLang="en-US" sz="2200" dirty="0"/>
              <a:t>V</a:t>
            </a:r>
            <a:r>
              <a:rPr lang="en-US" altLang="en-US" sz="2200" dirty="0" smtClean="0"/>
              <a:t>ariants (a) Type of triangle (b) Which side is the hypotenuse? (c) Area of </a:t>
            </a:r>
            <a:r>
              <a:rPr lang="en-US" altLang="en-US" sz="2200" smtClean="0"/>
              <a:t>the triangle</a:t>
            </a:r>
            <a:endParaRPr lang="en-US" altLang="en-US" sz="22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 Triangle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029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Automated Teller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Tea/Coffee Vending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Washing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Contacts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Messaging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Email – Webmail/App/Client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3074" name="Picture 2" descr="http://upload.wikimedia.org/wikipedia/commons/b/b1/ATM_750x1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85" y="993212"/>
            <a:ext cx="1440160" cy="25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aalicefoods.com/galleryimages/141258861255005Tea_Coffee_Vending_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10947"/>
            <a:ext cx="20574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made-in-china.com/2f0j00jMTaRthPJFqc/Washing-Machine-Dry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10821" r="14674" b="9770"/>
          <a:stretch/>
        </p:blipFill>
        <p:spPr bwMode="auto">
          <a:xfrm>
            <a:off x="4535464" y="3933056"/>
            <a:ext cx="2181000" cy="25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ser.files.wordpress.com/2012/04/rebtel-app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5694"/>
            <a:ext cx="1247775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eorgedillon.com/freeware/screencaps/thunderbird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9441"/>
            <a:ext cx="2185988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Purpose is to uncover defects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Demonstrate the system works (Treat this as a by-product!)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Validate that it functions per specifications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Works as specified – always!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Approaches &amp; “View”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Customer/Client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Alpha/Beta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End User/Consumer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Development Engineer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Architect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Product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Maintenance Engineer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Perspectives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0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Automated Teller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Tea/Coffee Vending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Washing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Contacts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Messaging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Email – Webmail/App/Client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3074" name="Picture 2" descr="http://upload.wikimedia.org/wikipedia/commons/b/b1/ATM_750x1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85" y="993212"/>
            <a:ext cx="1440160" cy="25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aalicefoods.com/galleryimages/141258861255005Tea_Coffee_Vending_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10947"/>
            <a:ext cx="20574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made-in-china.com/2f0j00jMTaRthPJFqc/Washing-Machine-Dry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10821" r="14674" b="9770"/>
          <a:stretch/>
        </p:blipFill>
        <p:spPr bwMode="auto">
          <a:xfrm>
            <a:off x="4535464" y="3933056"/>
            <a:ext cx="2181000" cy="25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ser.files.wordpress.com/2012/04/rebtel-app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5694"/>
            <a:ext cx="1247775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eorgedillon.com/freeware/screencaps/thunderbird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9441"/>
            <a:ext cx="2185988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3.2: Equivalence Class Partitioning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92944C-D468-4952-B120-2D8C67DF08A2}"/>
</file>

<file path=customXml/itemProps2.xml><?xml version="1.0" encoding="utf-8"?>
<ds:datastoreItem xmlns:ds="http://schemas.openxmlformats.org/officeDocument/2006/customXml" ds:itemID="{9C9A3952-6532-4460-AD7C-7EE00EEB9140}"/>
</file>

<file path=customXml/itemProps3.xml><?xml version="1.0" encoding="utf-8"?>
<ds:datastoreItem xmlns:ds="http://schemas.openxmlformats.org/officeDocument/2006/customXml" ds:itemID="{CF5F7076-9B55-411C-B9AF-A805977C30AC}"/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1489</TotalTime>
  <Words>1500</Words>
  <Application>Microsoft Office PowerPoint</Application>
  <PresentationFormat>On-screen Show (4:3)</PresentationFormat>
  <Paragraphs>293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Times New Roman</vt:lpstr>
      <vt:lpstr>Wingdings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Harsh Taneja</cp:lastModifiedBy>
  <cp:revision>177</cp:revision>
  <cp:lastPrinted>2015-01-11T07:33:27Z</cp:lastPrinted>
  <dcterms:created xsi:type="dcterms:W3CDTF">2014-01-11T00:18:07Z</dcterms:created>
  <dcterms:modified xsi:type="dcterms:W3CDTF">2023-01-28T02:46:22Z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