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80" r:id="rId21"/>
    <p:sldId id="277" r:id="rId22"/>
    <p:sldId id="278" r:id="rId23"/>
    <p:sldId id="279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CABAD61-B4C4-4A25-A036-781AB06B6FEB}">
  <a:tblStyle styleId="{7CABAD61-B4C4-4A25-A036-781AB06B6FE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CEAF0"/>
          </a:solidFill>
        </a:fill>
      </a:tcStyle>
    </a:wholeTbl>
    <a:band1H>
      <a:tcTxStyle/>
      <a:tcStyle>
        <a:tcBdr/>
        <a:fill>
          <a:solidFill>
            <a:srgbClr val="D7D2D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7D2D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35D8B2C-5C87-4BB3-8A21-CE1AC190E7E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-1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03295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Lecture-2: Primitives of Programming Language and Number Representation in Computers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Representation of an Integer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 each digit as 4 bits.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word is of 16 bits. 12 bits are wasted.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 number directly using a word.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and efficient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Offset or biased representation.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2’s complement representation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1’s complement or sign magnitude representation.</a:t>
            </a:r>
            <a:endParaRPr/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representations for zero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Offset or Biased representation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a number represented using n bits.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Decimal value is computed by subtracting 2</a:t>
            </a:r>
            <a:r>
              <a:rPr lang="en-US" sz="2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(n-1)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value. Ex. If n=16 bits, subtract 2</a:t>
            </a:r>
            <a:r>
              <a:rPr lang="en-US" sz="2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the decimal equivalent of the number.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 is -2</a:t>
            </a:r>
            <a:r>
              <a:rPr lang="en-US" sz="2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2</a:t>
            </a:r>
            <a:r>
              <a:rPr lang="en-US" sz="2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baseline="3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baseline="3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2’s Complement form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Positive number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Represented as it is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Negative Number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2’s complement</a:t>
            </a:r>
            <a:endParaRPr/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1’s complement and add 1</a:t>
            </a:r>
            <a:endParaRPr/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 number of n bits, negative number’s decimal value when added with its positive equivalent yields 2</a:t>
            </a:r>
            <a:r>
              <a:rPr lang="en-US" sz="24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(n+1)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marL="16002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-1 it would be 2’s complement of positive 1, i.e., all ones.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2’s complement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Conversion to 2’s complement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working with 8 bits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is 00011100  = 28</a:t>
            </a:r>
            <a:r>
              <a:rPr lang="en-US" sz="238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inversion 11100011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adding 1, 11100100= -28</a:t>
            </a:r>
            <a:r>
              <a:rPr lang="en-US" sz="238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Conversion from 2’s complement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Number is 0xFFFFFFFF</a:t>
            </a:r>
            <a:r>
              <a:rPr lang="en-US" sz="238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1111 1111 1111 1111 1111 1111 1111 1111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Inversion is 0000 0000 0000 0000 0000 0000 0000 0000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adding 1, 0000 0000 0000 0000 0000 0000 0000 0001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0xFFFFFFFF is -1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Arithmetic with 2’s complement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69 with 12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 0000 0100 0101 = 69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 0000 0000 1100= 12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Subtract 12 from 69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Subtract 69 from 12</a:t>
            </a:r>
            <a:endParaRPr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Inversion and adding 1 works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-69 is subtraction of 69 from 0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Similarly 01001011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subtract from 0 to get -75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discard higher order bit in this process that make this process equivalent to subtraction from 100000000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(9 bits). 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equivalent to subtraction from 00000000 and the adding 1.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Number Representation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real number can have multiple representations.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2.3 can be represented as 2.3 x 10</a:t>
            </a:r>
            <a:r>
              <a:rPr lang="en-US" sz="2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0.23 x 10</a:t>
            </a:r>
            <a:r>
              <a:rPr lang="en-US" sz="2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Four components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Mantissa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Floating Point representation (Binary)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6.3125= (+1)×(1×2</a:t>
            </a:r>
            <a:r>
              <a:rPr lang="en-US" sz="3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+1×2</a:t>
            </a:r>
            <a:r>
              <a:rPr lang="en-US" sz="3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−1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+0×2</a:t>
            </a:r>
            <a:r>
              <a:rPr lang="en-US" sz="3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−2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+0×2</a:t>
            </a:r>
            <a:r>
              <a:rPr lang="en-US" sz="3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−3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+1×2</a:t>
            </a:r>
            <a:r>
              <a:rPr lang="en-US" sz="3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−4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+0×2</a:t>
            </a:r>
            <a:r>
              <a:rPr lang="en-US" sz="3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−5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+ 1×2</a:t>
            </a:r>
            <a:r>
              <a:rPr lang="en-US" sz="3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−6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)×2</a:t>
            </a:r>
            <a:r>
              <a:rPr lang="en-US" sz="3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baseline="3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decimal, it should be nonzero number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real number can be represented as base-2 floating point form.</a:t>
            </a:r>
            <a:endParaRPr/>
          </a:p>
          <a:p>
            <a: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baseline="3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baseline="3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4800600"/>
            <a:ext cx="46482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IEEE Single Precision Floating Point Representation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bit for sign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 bit for mantissa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Represents 24 bits as first hidden bit is assumed as 1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bits for exponent.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0800" y="4419600"/>
            <a:ext cx="448945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Conversion from Decimal to Floating Point </a:t>
            </a:r>
            <a:r>
              <a:rPr lang="en-US" sz="3959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Representation </a:t>
            </a:r>
            <a:r>
              <a:rPr lang="en-US" sz="3959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</a:t>
            </a:r>
            <a:r>
              <a:rPr lang="en-US" sz="3959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1</a:t>
            </a:r>
            <a:endParaRPr sz="3959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58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sym typeface="Calibri"/>
              </a:rPr>
              <a:t>Number is </a:t>
            </a:r>
            <a:r>
              <a:rPr lang="en-US" sz="2800" dirty="0" smtClean="0"/>
              <a:t>100.3125</a:t>
            </a:r>
            <a:endParaRPr sz="2800"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sym typeface="Calibri"/>
              </a:rPr>
              <a:t>Binary of </a:t>
            </a:r>
            <a:r>
              <a:rPr lang="en-US" sz="2800" dirty="0" smtClean="0"/>
              <a:t>100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sym typeface="Calibri"/>
              </a:rPr>
              <a:t>is </a:t>
            </a:r>
            <a:r>
              <a:rPr lang="en-US" sz="2800" dirty="0" smtClean="0"/>
              <a:t>1100100</a:t>
            </a:r>
            <a:endParaRPr sz="2800"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sym typeface="Calibri"/>
              </a:rPr>
              <a:t>Binary of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sym typeface="Calibri"/>
              </a:rPr>
              <a:t>0.3125 </a:t>
            </a:r>
            <a:r>
              <a:rPr lang="en-US" sz="2800" b="0" i="0" u="none" strike="noStrike" cap="none" dirty="0">
                <a:solidFill>
                  <a:schemeClr val="dk1"/>
                </a:solidFill>
                <a:sym typeface="Calibri"/>
              </a:rPr>
              <a:t>is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sym typeface="Calibri"/>
              </a:rPr>
              <a:t>0.0101</a:t>
            </a:r>
            <a:endParaRPr sz="2800"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sym typeface="Calibri"/>
              </a:rPr>
              <a:t>1100100.0101 </a:t>
            </a:r>
            <a:r>
              <a:rPr lang="en-US" sz="2800" b="0" i="0" u="none" strike="noStrike" cap="none" dirty="0">
                <a:solidFill>
                  <a:schemeClr val="dk1"/>
                </a:solidFill>
                <a:sym typeface="Calibri"/>
              </a:rPr>
              <a:t>=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sym typeface="Calibri"/>
              </a:rPr>
              <a:t>1.1001000101 </a:t>
            </a:r>
            <a:r>
              <a:rPr lang="en-US" sz="2800" b="0" i="0" u="none" strike="noStrike" cap="none" dirty="0">
                <a:solidFill>
                  <a:schemeClr val="dk1"/>
                </a:solidFill>
                <a:sym typeface="Calibri"/>
              </a:rPr>
              <a:t>*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sym typeface="Calibri"/>
              </a:rPr>
              <a:t>2</a:t>
            </a:r>
            <a:r>
              <a:rPr lang="en-US" sz="2800" baseline="30000" dirty="0"/>
              <a:t>6</a:t>
            </a:r>
            <a:endParaRPr sz="2800"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sym typeface="Calibri"/>
              </a:rPr>
              <a:t>The sign is positive, so the sign field is 0.</a:t>
            </a:r>
            <a:endParaRPr sz="2800"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sym typeface="Calibri"/>
              </a:rPr>
              <a:t>The exponent is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sym typeface="Calibri"/>
              </a:rPr>
              <a:t>6. Biased value is </a:t>
            </a:r>
            <a:r>
              <a:rPr lang="en-US" sz="2800" dirty="0" smtClean="0"/>
              <a:t>6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sym typeface="Calibri"/>
              </a:rPr>
              <a:t>+ 127 =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sym typeface="Calibri"/>
              </a:rPr>
              <a:t>133, </a:t>
            </a:r>
            <a:r>
              <a:rPr lang="en-US" sz="2800" b="0" i="0" u="none" strike="noStrike" cap="none" dirty="0">
                <a:solidFill>
                  <a:schemeClr val="dk1"/>
                </a:solidFill>
                <a:sym typeface="Calibri"/>
              </a:rPr>
              <a:t>so the exponent field is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sym typeface="Calibri"/>
              </a:rPr>
              <a:t>10000101</a:t>
            </a:r>
            <a:endParaRPr sz="2800" dirty="0"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1" name="Google Shape;211;p33"/>
          <p:cNvGraphicFramePr/>
          <p:nvPr>
            <p:extLst>
              <p:ext uri="{D42A27DB-BD31-4B8C-83A1-F6EECF244321}">
                <p14:modId xmlns:p14="http://schemas.microsoft.com/office/powerpoint/2010/main" val="1230142238"/>
              </p:ext>
            </p:extLst>
          </p:nvPr>
        </p:nvGraphicFramePr>
        <p:xfrm>
          <a:off x="546493" y="5151956"/>
          <a:ext cx="8229600" cy="1010940"/>
        </p:xfrm>
        <a:graphic>
          <a:graphicData uri="http://schemas.openxmlformats.org/drawingml/2006/table">
            <a:tbl>
              <a:tblPr firstRow="1" bandRow="1">
                <a:noFill/>
                <a:tableStyleId>{7CABAD61-B4C4-4A25-A036-781AB06B6FEB}</a:tableStyleId>
              </a:tblPr>
              <a:tblGrid>
                <a:gridCol w="1219200"/>
                <a:gridCol w="1905000"/>
                <a:gridCol w="51054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Sign Bit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Exponent Bits=  127+5=132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Mantissa = Binary digit to the left is assumed as 1 and hence ignored.</a:t>
                      </a:r>
                      <a:endParaRPr sz="1800" dirty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i-FI" sz="1800" b="0" i="0" u="none" strike="noStrike" cap="none" dirty="0" smtClean="0">
                          <a:solidFill>
                            <a:schemeClr val="dk1"/>
                          </a:solidFill>
                          <a:sym typeface="Calibri"/>
                        </a:rPr>
                        <a:t>10000101</a:t>
                      </a:r>
                      <a:endParaRPr lang="fi-FI" sz="1800" dirty="0" smtClean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sym typeface="Calibri"/>
                        </a:rPr>
                        <a:t>10010001010000000000000</a:t>
                      </a:r>
                      <a:endParaRPr sz="1800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Primitives: Numbers and Characters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Representation: Integer, Floating Point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Conversion from Decimal to Floating Point </a:t>
            </a:r>
            <a:r>
              <a:rPr lang="en-US" sz="3959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Representation </a:t>
            </a:r>
            <a:r>
              <a:rPr lang="en-US" sz="3959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</a:t>
            </a:r>
            <a:r>
              <a:rPr lang="en-US" sz="3959" dirty="0" smtClean="0"/>
              <a:t>. </a:t>
            </a:r>
            <a:r>
              <a:rPr lang="en-US" sz="3959" dirty="0"/>
              <a:t>2</a:t>
            </a:r>
            <a:endParaRPr sz="3959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58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sym typeface="Calibri"/>
              </a:rPr>
              <a:t>Number is </a:t>
            </a:r>
            <a:r>
              <a:rPr lang="x-none" sz="2800" dirty="0" smtClean="0"/>
              <a:t>0.1 in Decimal Number System</a:t>
            </a:r>
            <a:endParaRPr sz="2800"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sym typeface="Calibri"/>
              </a:rPr>
              <a:t>Binary of </a:t>
            </a:r>
            <a:r>
              <a:rPr lang="en-US" sz="2800" dirty="0" smtClean="0"/>
              <a:t>0.1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sym typeface="Calibri"/>
              </a:rPr>
              <a:t> is 0.00011001100110011</a:t>
            </a:r>
            <a:r>
              <a:rPr lang="mr-IN" sz="2800" b="0" i="0" u="none" strike="noStrike" cap="none" dirty="0" smtClean="0">
                <a:solidFill>
                  <a:schemeClr val="dk1"/>
                </a:solidFill>
                <a:sym typeface="Calibri"/>
              </a:rPr>
              <a:t>…</a:t>
            </a:r>
          </a:p>
          <a:p>
            <a:pPr marL="342900" lvl="0" indent="-342900"/>
            <a:r>
              <a:rPr lang="is-IS" sz="2800" dirty="0"/>
              <a:t>0.00011001100110011</a:t>
            </a:r>
            <a:r>
              <a:rPr lang="is-IS" sz="2800" dirty="0" smtClean="0"/>
              <a:t>… = 1.100110011...*2</a:t>
            </a:r>
            <a:r>
              <a:rPr lang="is-IS" sz="2800" baseline="30000" dirty="0" smtClean="0"/>
              <a:t>-4</a:t>
            </a:r>
            <a:endParaRPr sz="2800"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sym typeface="Calibri"/>
              </a:rPr>
              <a:t>The </a:t>
            </a:r>
            <a:r>
              <a:rPr lang="en-US" sz="2800" b="0" i="0" u="none" strike="noStrike" cap="none" dirty="0">
                <a:solidFill>
                  <a:schemeClr val="dk1"/>
                </a:solidFill>
                <a:sym typeface="Calibri"/>
              </a:rPr>
              <a:t>sign is positive, so the sign field is 0.</a:t>
            </a:r>
            <a:endParaRPr sz="2800"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sym typeface="Calibri"/>
              </a:rPr>
              <a:t>The exponent is </a:t>
            </a:r>
            <a:r>
              <a:rPr lang="en-US" sz="2800" dirty="0" smtClean="0"/>
              <a:t>-4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sym typeface="Calibri"/>
              </a:rPr>
              <a:t>. Biased value is </a:t>
            </a:r>
            <a:r>
              <a:rPr lang="en-US" sz="2800" dirty="0" smtClean="0"/>
              <a:t>-4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sym typeface="Calibri"/>
              </a:rPr>
              <a:t>+ 127 =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sym typeface="Calibri"/>
              </a:rPr>
              <a:t>123, </a:t>
            </a:r>
            <a:r>
              <a:rPr lang="en-US" sz="2800" b="0" i="0" u="none" strike="noStrike" cap="none" dirty="0">
                <a:solidFill>
                  <a:schemeClr val="dk1"/>
                </a:solidFill>
                <a:sym typeface="Calibri"/>
              </a:rPr>
              <a:t>so the exponent field is </a:t>
            </a:r>
            <a:r>
              <a:rPr lang="en-US" sz="2800" dirty="0" smtClean="0"/>
              <a:t>01111011</a:t>
            </a:r>
            <a:endParaRPr sz="2800" dirty="0"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1" name="Google Shape;211;p33"/>
          <p:cNvGraphicFramePr/>
          <p:nvPr>
            <p:extLst>
              <p:ext uri="{D42A27DB-BD31-4B8C-83A1-F6EECF244321}">
                <p14:modId xmlns:p14="http://schemas.microsoft.com/office/powerpoint/2010/main" val="1832764505"/>
              </p:ext>
            </p:extLst>
          </p:nvPr>
        </p:nvGraphicFramePr>
        <p:xfrm>
          <a:off x="546493" y="5151956"/>
          <a:ext cx="8229600" cy="1010940"/>
        </p:xfrm>
        <a:graphic>
          <a:graphicData uri="http://schemas.openxmlformats.org/drawingml/2006/table">
            <a:tbl>
              <a:tblPr firstRow="1" bandRow="1">
                <a:noFill/>
                <a:tableStyleId>{7CABAD61-B4C4-4A25-A036-781AB06B6FEB}</a:tableStyleId>
              </a:tblPr>
              <a:tblGrid>
                <a:gridCol w="1219200"/>
                <a:gridCol w="1905000"/>
                <a:gridCol w="51054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Sign Bit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Exponent Bits=  127+5=132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Mantissa = Binary digit to the left is assumed as 1 and hence ignored.</a:t>
                      </a:r>
                      <a:endParaRPr sz="1800" dirty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sz="1800" dirty="0" smtClean="0"/>
                        <a:t>01111011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s-IS" sz="1800" dirty="0" smtClean="0"/>
                        <a:t>10011001100110011001100</a:t>
                      </a:r>
                      <a:endParaRPr sz="1800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352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 Numbers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7" name="Google Shape;217;p34"/>
          <p:cNvGraphicFramePr/>
          <p:nvPr/>
        </p:nvGraphicFramePr>
        <p:xfrm>
          <a:off x="914400" y="2057400"/>
          <a:ext cx="7543800" cy="3639830"/>
        </p:xfrm>
        <a:graphic>
          <a:graphicData uri="http://schemas.openxmlformats.org/drawingml/2006/table">
            <a:tbl>
              <a:tblPr firstRow="1" bandRow="1">
                <a:noFill/>
                <a:tableStyleId>{935D8B2C-5C87-4BB3-8A21-CE1AC190E7E4}</a:tableStyleId>
              </a:tblPr>
              <a:tblGrid>
                <a:gridCol w="1295400"/>
                <a:gridCol w="1524000"/>
                <a:gridCol w="1295400"/>
                <a:gridCol w="1524000"/>
                <a:gridCol w="1905000"/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Single Precision</a:t>
                      </a:r>
                      <a:endParaRPr sz="1800" b="1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Double Precision</a:t>
                      </a:r>
                      <a:endParaRPr sz="1800" b="1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Object Represented</a:t>
                      </a:r>
                      <a:endParaRPr sz="1800" b="1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Exponent</a:t>
                      </a:r>
                      <a:endParaRPr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Mantissa</a:t>
                      </a:r>
                      <a:endParaRPr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Exponent</a:t>
                      </a:r>
                      <a:endParaRPr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Mantissa</a:t>
                      </a:r>
                      <a:endParaRPr sz="1800" b="1"/>
                    </a:p>
                  </a:txBody>
                  <a:tcPr marL="66675" marR="66675" marT="66675" marB="66675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zero</a:t>
                      </a:r>
                      <a:endParaRPr/>
                    </a:p>
                  </a:txBody>
                  <a:tcPr marL="66675" marR="66675" marT="66675" marB="6667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nonzero</a:t>
                      </a:r>
                      <a:endParaRPr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nonzero</a:t>
                      </a:r>
                      <a:endParaRPr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± denormalized number</a:t>
                      </a:r>
                      <a:endParaRPr/>
                    </a:p>
                  </a:txBody>
                  <a:tcPr marL="66675" marR="66675" marT="66675" marB="6667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1-254</a:t>
                      </a:r>
                      <a:endParaRPr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anything</a:t>
                      </a:r>
                      <a:endParaRPr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1-2046</a:t>
                      </a:r>
                      <a:endParaRPr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anything</a:t>
                      </a:r>
                      <a:endParaRPr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± normalized number</a:t>
                      </a:r>
                      <a:endParaRPr/>
                    </a:p>
                  </a:txBody>
                  <a:tcPr marL="66675" marR="66675" marT="66675" marB="6667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255</a:t>
                      </a:r>
                      <a:endParaRPr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2047</a:t>
                      </a:r>
                      <a:endParaRPr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± infinity</a:t>
                      </a:r>
                      <a:endParaRPr/>
                    </a:p>
                  </a:txBody>
                  <a:tcPr marL="66675" marR="66675" marT="66675" marB="6667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255</a:t>
                      </a:r>
                      <a:endParaRPr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nonzero</a:t>
                      </a:r>
                      <a:endParaRPr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2047</a:t>
                      </a:r>
                      <a:endParaRPr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nonzero</a:t>
                      </a:r>
                      <a:endParaRPr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NaN (Not a Number)</a:t>
                      </a:r>
                      <a:endParaRPr/>
                    </a:p>
                  </a:txBody>
                  <a:tcPr marL="66675" marR="66675" marT="66675" marB="666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0.1 in binary form (23 bits)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0.0001100110011001100110011001100110011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Decimal value: 0.099999994039552246094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Accurate only to 7 decimal places.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Rounding error= 0.000000006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 Error = 0.000000006/0.1 = 6 x 10</a:t>
            </a:r>
            <a:r>
              <a:rPr lang="en-US" sz="217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-8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100000 is added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Char char="•"/>
            </a:pPr>
            <a:r>
              <a:rPr lang="en-US"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11000011010100000.0001100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Char char="•"/>
            </a:pPr>
            <a:r>
              <a:rPr lang="en-US"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Decimal value= 100000.09375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Char char="•"/>
            </a:pPr>
            <a:r>
              <a:rPr lang="en-US"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Error= 0.00625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Char char="•"/>
            </a:pPr>
            <a:r>
              <a:rPr lang="en-US"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 error = 0.006/100000.1= 6 x 10</a:t>
            </a:r>
            <a:r>
              <a:rPr lang="en-US" sz="186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-8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lang="en-US" sz="2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Precision:</a:t>
            </a: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largest number when if added does not change the quantity, i.e.  A number less than 2</a:t>
            </a:r>
            <a:r>
              <a:rPr lang="en-US" sz="248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-23</a:t>
            </a: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 on small numbers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size will be small 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 error will be large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 on one large and one small number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size will be large 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 error will be small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Programming Language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way to communicate with a machine which has essentially no intelligence or understanding.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Translate the algorithm into a form that may be “understood” by a machine 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“form” is usually a program 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program uses only the primitives of the computing tool.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Primitives of Programming Language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Primitive expressions and data 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of combination of expressions and data 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of abstraction of both expressions and data 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Primitive Expressions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simplest objects and operations in the computing model. These include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data elements: numbers, characters, truth values etc.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operations on the data elements: addition, subtraction, multiplication, division, Boolean operations, string operations etc.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naming mechanism for various quantities and expressions to be used without repeating definitions</a:t>
            </a: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of Combination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Means of combining simple expressions and objects to obtain statements for complex expressions and objects. 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sequence of statements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of abstraction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Means of naming and using groups of objects and expressions as a single unit.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 functions, complex data objects, modules, classes etc.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Primitive Types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Numbers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Strings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Numbers 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32, 45, 109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2.3, 0.00001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1071</Words>
  <Application>Microsoft Macintosh PowerPoint</Application>
  <PresentationFormat>On-screen Show (4:3)</PresentationFormat>
  <Paragraphs>180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Lecture-2: Primitives of Programming Language and Number Representation in Computers</vt:lpstr>
      <vt:lpstr>Objectives</vt:lpstr>
      <vt:lpstr>Tool</vt:lpstr>
      <vt:lpstr>Primitives of Programming Language</vt:lpstr>
      <vt:lpstr>Primitive Expressions</vt:lpstr>
      <vt:lpstr>Methods of Combination</vt:lpstr>
      <vt:lpstr>Methods of abstraction</vt:lpstr>
      <vt:lpstr>Primitive Types</vt:lpstr>
      <vt:lpstr>Numbers </vt:lpstr>
      <vt:lpstr>Representation of an Integer</vt:lpstr>
      <vt:lpstr>Offset or Biased representation</vt:lpstr>
      <vt:lpstr>2’s Complement form</vt:lpstr>
      <vt:lpstr>2’s complement</vt:lpstr>
      <vt:lpstr>Arithmetic with 2’s complement</vt:lpstr>
      <vt:lpstr>Why Inversion and adding 1 works</vt:lpstr>
      <vt:lpstr>Real Number Representation</vt:lpstr>
      <vt:lpstr>Floating Point representation (Binary)</vt:lpstr>
      <vt:lpstr>IEEE Single Precision Floating Point Representation</vt:lpstr>
      <vt:lpstr>Conversion from Decimal to Floating Point Representation Eg. 1</vt:lpstr>
      <vt:lpstr>Conversion from Decimal to Floating Point Representation Eg. 2</vt:lpstr>
      <vt:lpstr>Special Numbers</vt:lpstr>
      <vt:lpstr>Error</vt:lpstr>
      <vt:lpstr>Error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Lecture-2: Primitives of Programming Language and Number Representation in Computers</dc:title>
  <cp:lastModifiedBy>VINOD DOGRA</cp:lastModifiedBy>
  <cp:revision>2</cp:revision>
  <dcterms:modified xsi:type="dcterms:W3CDTF">2018-08-08T11:18:56Z</dcterms:modified>
</cp:coreProperties>
</file>