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7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3EDA-6658-4BDE-9BFB-E5445BB6E9B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6302-FC94-4A60-8180-72EEFA56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9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3EDA-6658-4BDE-9BFB-E5445BB6E9B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6302-FC94-4A60-8180-72EEFA56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6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3EDA-6658-4BDE-9BFB-E5445BB6E9B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6302-FC94-4A60-8180-72EEFA56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0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3EDA-6658-4BDE-9BFB-E5445BB6E9B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6302-FC94-4A60-8180-72EEFA56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8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3EDA-6658-4BDE-9BFB-E5445BB6E9B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6302-FC94-4A60-8180-72EEFA56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3EDA-6658-4BDE-9BFB-E5445BB6E9B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6302-FC94-4A60-8180-72EEFA56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6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3EDA-6658-4BDE-9BFB-E5445BB6E9B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6302-FC94-4A60-8180-72EEFA56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0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3EDA-6658-4BDE-9BFB-E5445BB6E9B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6302-FC94-4A60-8180-72EEFA56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2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3EDA-6658-4BDE-9BFB-E5445BB6E9B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6302-FC94-4A60-8180-72EEFA56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4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3EDA-6658-4BDE-9BFB-E5445BB6E9B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6302-FC94-4A60-8180-72EEFA56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3EDA-6658-4BDE-9BFB-E5445BB6E9B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6302-FC94-4A60-8180-72EEFA56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93EDA-6658-4BDE-9BFB-E5445BB6E9B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76302-FC94-4A60-8180-72EEFA56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9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6" y="469114"/>
            <a:ext cx="5191456" cy="3176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" b="15229"/>
          <a:stretch/>
        </p:blipFill>
        <p:spPr>
          <a:xfrm>
            <a:off x="7806344" y="375526"/>
            <a:ext cx="4401931" cy="31786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87625" y="270676"/>
            <a:ext cx="2913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Figure </a:t>
            </a:r>
            <a:r>
              <a:rPr lang="en-US" b="1" i="1" dirty="0" smtClean="0"/>
              <a:t>2</a:t>
            </a:r>
            <a:endParaRPr lang="en-US" b="1" i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50" r="37420" b="18577"/>
          <a:stretch/>
        </p:blipFill>
        <p:spPr>
          <a:xfrm>
            <a:off x="7806240" y="3541486"/>
            <a:ext cx="4366282" cy="30415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b="16228"/>
          <a:stretch/>
        </p:blipFill>
        <p:spPr>
          <a:xfrm>
            <a:off x="0" y="3691370"/>
            <a:ext cx="5241824" cy="3218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8036" y="2744310"/>
            <a:ext cx="1228725" cy="6572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8349" y="6549063"/>
            <a:ext cx="1247775" cy="3089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14" y="723054"/>
            <a:ext cx="1684003" cy="13942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6762" y="6525085"/>
            <a:ext cx="952500" cy="371475"/>
          </a:xfrm>
          <a:prstGeom prst="rect">
            <a:avLst/>
          </a:prstGeom>
        </p:spPr>
      </p:pic>
      <p:sp>
        <p:nvSpPr>
          <p:cNvPr id="16" name="Line Callout 1 15"/>
          <p:cNvSpPr/>
          <p:nvPr/>
        </p:nvSpPr>
        <p:spPr>
          <a:xfrm>
            <a:off x="5568403" y="5488520"/>
            <a:ext cx="1980547" cy="1331495"/>
          </a:xfrm>
          <a:prstGeom prst="borderCallout1">
            <a:avLst>
              <a:gd name="adj1" fmla="val 59"/>
              <a:gd name="adj2" fmla="val 48149"/>
              <a:gd name="adj3" fmla="val 176"/>
              <a:gd name="adj4" fmla="val 47617"/>
            </a:avLst>
          </a:prstGeom>
          <a:solidFill>
            <a:srgbClr val="CF61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Arrest rate for black people: </a:t>
            </a:r>
            <a:r>
              <a:rPr lang="en-US" b="1" i="1" u="sng" dirty="0" smtClean="0">
                <a:solidFill>
                  <a:schemeClr val="bg1"/>
                </a:solidFill>
              </a:rPr>
              <a:t>27%</a:t>
            </a:r>
          </a:p>
          <a:p>
            <a:pPr algn="ctr"/>
            <a:endParaRPr lang="en-US" dirty="0"/>
          </a:p>
        </p:txBody>
      </p:sp>
      <p:sp>
        <p:nvSpPr>
          <p:cNvPr id="17" name="Line Callout 1 16"/>
          <p:cNvSpPr/>
          <p:nvPr/>
        </p:nvSpPr>
        <p:spPr>
          <a:xfrm>
            <a:off x="5545887" y="4008451"/>
            <a:ext cx="1980547" cy="1340238"/>
          </a:xfrm>
          <a:prstGeom prst="borderCallout1">
            <a:avLst>
              <a:gd name="adj1" fmla="val 59"/>
              <a:gd name="adj2" fmla="val 48149"/>
              <a:gd name="adj3" fmla="val 3767"/>
              <a:gd name="adj4" fmla="val 47806"/>
            </a:avLst>
          </a:prstGeom>
          <a:solidFill>
            <a:srgbClr val="CF61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1 17"/>
          <p:cNvSpPr/>
          <p:nvPr/>
        </p:nvSpPr>
        <p:spPr>
          <a:xfrm>
            <a:off x="5531923" y="2272465"/>
            <a:ext cx="1980547" cy="1596155"/>
          </a:xfrm>
          <a:prstGeom prst="borderCallout1">
            <a:avLst>
              <a:gd name="adj1" fmla="val 59"/>
              <a:gd name="adj2" fmla="val 48149"/>
              <a:gd name="adj3" fmla="val 945"/>
              <a:gd name="adj4" fmla="val 47336"/>
            </a:avLst>
          </a:prstGeom>
          <a:solidFill>
            <a:srgbClr val="CF61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9164421">
            <a:off x="7544578" y="2405871"/>
            <a:ext cx="575549" cy="218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1187625" y="3452165"/>
            <a:ext cx="2913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Figure </a:t>
            </a:r>
            <a:r>
              <a:rPr lang="en-US" b="1" i="1" dirty="0"/>
              <a:t>3</a:t>
            </a:r>
            <a:endParaRPr lang="en-US" b="1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200399" y="353617"/>
            <a:ext cx="257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Figure </a:t>
            </a:r>
            <a:r>
              <a:rPr lang="en-US" b="1" i="1" dirty="0" smtClean="0"/>
              <a:t>1</a:t>
            </a:r>
            <a:endParaRPr 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134811" y="3575087"/>
            <a:ext cx="257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Figure </a:t>
            </a:r>
            <a:r>
              <a:rPr lang="en-US" b="1" i="1" dirty="0" smtClean="0"/>
              <a:t>4</a:t>
            </a:r>
            <a:endParaRPr lang="en-US" b="1" i="1" dirty="0"/>
          </a:p>
        </p:txBody>
      </p:sp>
      <p:sp>
        <p:nvSpPr>
          <p:cNvPr id="27" name="Right Arrow 26"/>
          <p:cNvSpPr/>
          <p:nvPr/>
        </p:nvSpPr>
        <p:spPr>
          <a:xfrm rot="9164421">
            <a:off x="7245136" y="4142780"/>
            <a:ext cx="566716" cy="218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2079154">
            <a:off x="5212293" y="5605025"/>
            <a:ext cx="509861" cy="240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ine Callout 1 31"/>
          <p:cNvSpPr/>
          <p:nvPr/>
        </p:nvSpPr>
        <p:spPr>
          <a:xfrm>
            <a:off x="5531924" y="579092"/>
            <a:ext cx="1980547" cy="1591725"/>
          </a:xfrm>
          <a:prstGeom prst="borderCallout1">
            <a:avLst>
              <a:gd name="adj1" fmla="val 59"/>
              <a:gd name="adj2" fmla="val 48149"/>
              <a:gd name="adj3" fmla="val 945"/>
              <a:gd name="adj4" fmla="val 47336"/>
            </a:avLst>
          </a:prstGeom>
          <a:solidFill>
            <a:srgbClr val="CF61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3"/>
          <p:cNvSpPr txBox="1">
            <a:spLocks/>
          </p:cNvSpPr>
          <p:nvPr/>
        </p:nvSpPr>
        <p:spPr>
          <a:xfrm>
            <a:off x="-2195902" y="406741"/>
            <a:ext cx="9335069" cy="1039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i="1" dirty="0" smtClean="0"/>
              <a:t>NYC-STOP AND FRISK 2017</a:t>
            </a:r>
            <a:br>
              <a:rPr lang="en-US" sz="3600" b="1" i="1" dirty="0" smtClean="0"/>
            </a:br>
            <a:endParaRPr lang="en-US" sz="3600" b="1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5604882" y="640008"/>
            <a:ext cx="1907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IN NYC, The max frisking cases were in Manhattan- </a:t>
            </a:r>
            <a:r>
              <a:rPr lang="en-US" b="1" i="1" u="sng" dirty="0" smtClean="0">
                <a:solidFill>
                  <a:schemeClr val="bg1"/>
                </a:solidFill>
              </a:rPr>
              <a:t>121 per miles square</a:t>
            </a:r>
            <a:endParaRPr lang="en-US" b="1" i="1" u="sng" dirty="0">
              <a:solidFill>
                <a:schemeClr val="bg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2079154">
            <a:off x="5186028" y="682790"/>
            <a:ext cx="478922" cy="216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24056" y="2339186"/>
            <a:ext cx="20143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>
                <a:solidFill>
                  <a:schemeClr val="bg1"/>
                </a:solidFill>
              </a:rPr>
              <a:t>Black race , thin body, Brown eyes </a:t>
            </a:r>
            <a:r>
              <a:rPr lang="en-US" b="1" i="1" dirty="0" smtClean="0">
                <a:solidFill>
                  <a:schemeClr val="bg1"/>
                </a:solidFill>
              </a:rPr>
              <a:t>and black hair were frisked the most.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39352" y="4027486"/>
            <a:ext cx="1708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Frisking is </a:t>
            </a:r>
            <a:r>
              <a:rPr lang="en-US" b="1" i="1" u="sng" dirty="0" smtClean="0">
                <a:solidFill>
                  <a:schemeClr val="bg1"/>
                </a:solidFill>
              </a:rPr>
              <a:t>maximum in nights. Least in mornings </a:t>
            </a:r>
            <a:endParaRPr lang="en-US" b="1" i="1" u="sng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89736" y="0"/>
            <a:ext cx="518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GROUP 3: Nikhil, Nishit and </a:t>
            </a:r>
            <a:r>
              <a:rPr lang="en-US" i="1" dirty="0" err="1" smtClean="0"/>
              <a:t>Rushabh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4713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279" y="0"/>
            <a:ext cx="6009564" cy="57963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05015" cy="57963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978926" y="402104"/>
            <a:ext cx="9335069" cy="103968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11" name="Line Callout 1 10"/>
          <p:cNvSpPr/>
          <p:nvPr/>
        </p:nvSpPr>
        <p:spPr>
          <a:xfrm>
            <a:off x="3513453" y="5392069"/>
            <a:ext cx="2390049" cy="1390289"/>
          </a:xfrm>
          <a:prstGeom prst="borderCallout1">
            <a:avLst>
              <a:gd name="adj1" fmla="val 59"/>
              <a:gd name="adj2" fmla="val 48149"/>
              <a:gd name="adj3" fmla="val 1313"/>
              <a:gd name="adj4" fmla="val 48694"/>
            </a:avLst>
          </a:prstGeom>
          <a:solidFill>
            <a:srgbClr val="CF61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Males</a:t>
            </a:r>
            <a:r>
              <a:rPr lang="en-US" dirty="0" smtClean="0">
                <a:solidFill>
                  <a:schemeClr val="bg1"/>
                </a:solidFill>
              </a:rPr>
              <a:t> are                  </a:t>
            </a:r>
            <a:r>
              <a:rPr lang="en-US" sz="3200" b="1" dirty="0" smtClean="0">
                <a:solidFill>
                  <a:schemeClr val="bg1"/>
                </a:solidFill>
              </a:rPr>
              <a:t>10 times         </a:t>
            </a:r>
            <a:r>
              <a:rPr lang="en-US" dirty="0" smtClean="0">
                <a:solidFill>
                  <a:schemeClr val="bg1"/>
                </a:solidFill>
              </a:rPr>
              <a:t>more likely to be frisked than </a:t>
            </a:r>
            <a:r>
              <a:rPr lang="en-US" b="1" dirty="0" smtClean="0">
                <a:solidFill>
                  <a:schemeClr val="bg1"/>
                </a:solidFill>
              </a:rPr>
              <a:t>Females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9051" y="4505279"/>
            <a:ext cx="257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Figure </a:t>
            </a:r>
            <a:r>
              <a:rPr lang="en-US" b="1" i="1" dirty="0" smtClean="0"/>
              <a:t>5</a:t>
            </a:r>
            <a:endParaRPr lang="en-US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9612573" y="4663080"/>
            <a:ext cx="257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Figure </a:t>
            </a:r>
            <a:r>
              <a:rPr lang="en-US" b="1" i="1" dirty="0" smtClean="0"/>
              <a:t>6</a:t>
            </a:r>
            <a:endParaRPr lang="en-US" b="1" i="1" dirty="0"/>
          </a:p>
        </p:txBody>
      </p:sp>
      <p:sp>
        <p:nvSpPr>
          <p:cNvPr id="15" name="Line Callout 1 14"/>
          <p:cNvSpPr/>
          <p:nvPr/>
        </p:nvSpPr>
        <p:spPr>
          <a:xfrm>
            <a:off x="7356143" y="5367608"/>
            <a:ext cx="2888237" cy="1503449"/>
          </a:xfrm>
          <a:prstGeom prst="borderCallout1">
            <a:avLst>
              <a:gd name="adj1" fmla="val 59"/>
              <a:gd name="adj2" fmla="val 48149"/>
              <a:gd name="adj3" fmla="val 3088"/>
              <a:gd name="adj4" fmla="val 48437"/>
            </a:avLst>
          </a:prstGeom>
          <a:solidFill>
            <a:srgbClr val="CF61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 of the total no. of people stooped and frisked: </a:t>
            </a:r>
            <a:br>
              <a:rPr lang="en-US" dirty="0" smtClean="0"/>
            </a:br>
            <a:r>
              <a:rPr lang="en-US" sz="3200" b="1" dirty="0" smtClean="0"/>
              <a:t>70%</a:t>
            </a:r>
            <a:r>
              <a:rPr lang="en-US" b="1" dirty="0" smtClean="0"/>
              <a:t> </a:t>
            </a:r>
            <a:r>
              <a:rPr lang="en-US" dirty="0" smtClean="0"/>
              <a:t>of the people were </a:t>
            </a:r>
            <a:r>
              <a:rPr lang="en-US" sz="2800" b="1" dirty="0" smtClean="0"/>
              <a:t>INNOCENT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16" name="Line Callout 1 15"/>
          <p:cNvSpPr/>
          <p:nvPr/>
        </p:nvSpPr>
        <p:spPr>
          <a:xfrm>
            <a:off x="926835" y="5408730"/>
            <a:ext cx="2267954" cy="1345648"/>
          </a:xfrm>
          <a:prstGeom prst="borderCallout1">
            <a:avLst>
              <a:gd name="adj1" fmla="val 59"/>
              <a:gd name="adj2" fmla="val 48149"/>
              <a:gd name="adj3" fmla="val 2463"/>
              <a:gd name="adj4" fmla="val 49105"/>
            </a:avLst>
          </a:prstGeom>
          <a:solidFill>
            <a:srgbClr val="CF61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Black people </a:t>
            </a:r>
            <a:r>
              <a:rPr lang="en-US" dirty="0" smtClean="0">
                <a:solidFill>
                  <a:schemeClr val="bg1"/>
                </a:solidFill>
              </a:rPr>
              <a:t>are                </a:t>
            </a:r>
            <a:r>
              <a:rPr lang="en-US" sz="3200" b="1" dirty="0" smtClean="0">
                <a:solidFill>
                  <a:schemeClr val="bg1"/>
                </a:solidFill>
              </a:rPr>
              <a:t>7 times</a:t>
            </a:r>
            <a:r>
              <a:rPr lang="en-US" b="1" dirty="0" smtClean="0">
                <a:solidFill>
                  <a:schemeClr val="bg1"/>
                </a:solidFill>
              </a:rPr>
              <a:t>                 </a:t>
            </a:r>
            <a:r>
              <a:rPr lang="en-US" dirty="0" smtClean="0">
                <a:solidFill>
                  <a:schemeClr val="bg1"/>
                </a:solidFill>
              </a:rPr>
              <a:t>more likely to frisked than </a:t>
            </a:r>
            <a:r>
              <a:rPr lang="en-US" b="1" dirty="0" smtClean="0">
                <a:solidFill>
                  <a:schemeClr val="bg1"/>
                </a:solidFill>
              </a:rPr>
              <a:t>White people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1821350" y="5019767"/>
            <a:ext cx="478922" cy="216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4469015" y="5019767"/>
            <a:ext cx="478922" cy="216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8560799" y="5005693"/>
            <a:ext cx="478922" cy="216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107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NYC-STOP AND FRISK 2017</dc:title>
  <dc:creator>Nishit123</dc:creator>
  <cp:lastModifiedBy>Nishit123</cp:lastModifiedBy>
  <cp:revision>24</cp:revision>
  <dcterms:created xsi:type="dcterms:W3CDTF">2018-10-22T02:20:19Z</dcterms:created>
  <dcterms:modified xsi:type="dcterms:W3CDTF">2018-10-22T09:18:14Z</dcterms:modified>
</cp:coreProperties>
</file>