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0" r:id="rId2"/>
    <p:sldId id="296" r:id="rId3"/>
    <p:sldId id="271" r:id="rId4"/>
    <p:sldId id="283" r:id="rId5"/>
    <p:sldId id="285" r:id="rId6"/>
    <p:sldId id="301" r:id="rId7"/>
    <p:sldId id="303" r:id="rId8"/>
    <p:sldId id="293" r:id="rId9"/>
    <p:sldId id="290" r:id="rId10"/>
    <p:sldId id="299" r:id="rId11"/>
    <p:sldId id="302" r:id="rId12"/>
    <p:sldId id="298" r:id="rId13"/>
    <p:sldId id="295" r:id="rId14"/>
    <p:sldId id="287" r:id="rId15"/>
    <p:sldId id="275" r:id="rId16"/>
    <p:sldId id="276" r:id="rId17"/>
    <p:sldId id="297" r:id="rId18"/>
  </p:sldIdLst>
  <p:sldSz cx="9906000" cy="6858000" type="A4"/>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umimoji="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umimoji="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umimoji="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umimoji="1"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9C83F"/>
    <a:srgbClr val="787F4D"/>
    <a:srgbClr val="517E2A"/>
    <a:srgbClr val="78A4E7"/>
    <a:srgbClr val="6D95CF"/>
    <a:srgbClr val="8FDD4B"/>
    <a:srgbClr val="FF7C85"/>
    <a:srgbClr val="AAB36C"/>
    <a:srgbClr val="3EACDA"/>
    <a:srgbClr val="516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淡色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淡色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6" autoAdjust="0"/>
    <p:restoredTop sz="90145" autoAdjust="0"/>
  </p:normalViewPr>
  <p:slideViewPr>
    <p:cSldViewPr snapToGrid="0" snapToObjects="1">
      <p:cViewPr varScale="1">
        <p:scale>
          <a:sx n="123" d="100"/>
          <a:sy n="123" d="100"/>
        </p:scale>
        <p:origin x="-912" y="-104"/>
      </p:cViewPr>
      <p:guideLst>
        <p:guide orient="horz" pos="392"/>
        <p:guide orient="horz" pos="1184"/>
        <p:guide orient="horz" pos="3136"/>
        <p:guide orient="horz" pos="3974"/>
        <p:guide orient="horz" pos="2160"/>
        <p:guide pos="512"/>
        <p:guide pos="2144"/>
        <p:guide pos="3120"/>
        <p:guide pos="4096"/>
        <p:guide pos="57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19D0796-CC70-DC42-BAB6-6BA1F9A3960B}" type="datetime1">
              <a:rPr lang="ja-JP" altLang="en-US"/>
              <a:pPr>
                <a:defRPr/>
              </a:pPr>
              <a:t>2014/03/17</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F4BC683-BB18-204C-AEBF-4E24B5E440F5}" type="slidenum">
              <a:rPr lang="ja-JP" altLang="en-US"/>
              <a:pPr>
                <a:defRPr/>
              </a:pPr>
              <a:t>‹#›</a:t>
            </a:fld>
            <a:endParaRPr lang="ja-JP" altLang="en-US"/>
          </a:p>
        </p:txBody>
      </p:sp>
    </p:spTree>
    <p:extLst>
      <p:ext uri="{BB962C8B-B14F-4D97-AF65-F5344CB8AC3E}">
        <p14:creationId xmlns:p14="http://schemas.microsoft.com/office/powerpoint/2010/main" val="38278215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6784CF83-82B8-0A46-9789-AB154AFE7146}" type="datetime1">
              <a:rPr lang="ja-JP" altLang="en-US"/>
              <a:pPr>
                <a:defRPr/>
              </a:pPr>
              <a:t>2014/03/17</a:t>
            </a:fld>
            <a:endParaRPr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30C8CF36-A4EA-A64D-A24F-209C3C3CBE2F}" type="slidenum">
              <a:rPr lang="ja-JP" altLang="en-US"/>
              <a:pPr>
                <a:defRPr/>
              </a:pPr>
              <a:t>‹#›</a:t>
            </a:fld>
            <a:endParaRPr lang="ja-JP" altLang="en-US"/>
          </a:p>
        </p:txBody>
      </p:sp>
    </p:spTree>
    <p:extLst>
      <p:ext uri="{BB962C8B-B14F-4D97-AF65-F5344CB8AC3E}">
        <p14:creationId xmlns:p14="http://schemas.microsoft.com/office/powerpoint/2010/main" val="2417416935"/>
      </p:ext>
    </p:extLst>
  </p:cSld>
  <p:clrMap bg1="lt1" tx1="dk1" bg2="lt2" tx2="dk2" accent1="accent1" accent2="accent2" accent3="accent3" accent4="accent4" accent5="accent5" accent6="accent6" hlink="hlink" folHlink="folHlink"/>
  <p:hf sldNum="0" hdr="0" ftr="0" dt="0"/>
  <p:notesStyle>
    <a:lvl1pPr algn="l" defTabSz="457200" rtl="0" fontAlgn="base">
      <a:spcBef>
        <a:spcPct val="30000"/>
      </a:spcBef>
      <a:spcAft>
        <a:spcPct val="0"/>
      </a:spcAft>
      <a:defRPr kumimoji="1" sz="1200" kern="1200">
        <a:solidFill>
          <a:schemeClr val="tx1"/>
        </a:solidFill>
        <a:latin typeface="+mn-lt"/>
        <a:ea typeface="+mn-ea"/>
        <a:cs typeface="ＭＳ Ｐゴシック" charset="-128"/>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879600"/>
            <a:ext cx="8280400" cy="1543051"/>
          </a:xfrm>
        </p:spPr>
        <p:txBody>
          <a:body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485900" y="3441700"/>
            <a:ext cx="6934200" cy="10541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DEE1F4-97B5-ED4A-82CC-BB061424EC20}" type="datetime1">
              <a:rPr lang="ja-JP" altLang="en-US"/>
              <a:pPr>
                <a:defRPr/>
              </a:pPr>
              <a:t>2014/03/17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958AFECD-1764-B540-BEBC-F10383F8B4AD}"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0497" y="300555"/>
            <a:ext cx="2414588" cy="5660107"/>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19936" y="313514"/>
            <a:ext cx="6660562" cy="5647148"/>
          </a:xfrm>
        </p:spPr>
        <p:txBody>
          <a:bodyPr vert="eaVert"/>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C6655B6A-3122-804D-A2EE-D4ECDC8F99C2}" type="datetime1">
              <a:rPr lang="ja-JP" altLang="en-US"/>
              <a:pPr>
                <a:defRPr/>
              </a:pPr>
              <a:t>2014/03/17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0F46FA95-6205-944D-9E05-0815A369B5B0}"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110D1C83-3C3C-4C47-AF5A-DDFD2B63D8E5}" type="datetime1">
              <a:rPr lang="ja-JP" altLang="en-US"/>
              <a:pPr>
                <a:defRPr/>
              </a:pPr>
              <a:t>2014/03/17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E700651-2B12-ED43-A97B-9C497C08C2C1}"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714BFDF-DDA6-B846-9943-51F5486E7237}" type="datetime1">
              <a:rPr lang="ja-JP" altLang="en-US"/>
              <a:pPr>
                <a:defRPr/>
              </a:pPr>
              <a:t>2014/03/17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177088" y="6188075"/>
            <a:ext cx="2311400" cy="365125"/>
          </a:xfrm>
        </p:spPr>
        <p:txBody>
          <a:bodyPr/>
          <a:lstStyle>
            <a:lvl1pPr>
              <a:defRPr/>
            </a:lvl1pPr>
          </a:lstStyle>
          <a:p>
            <a:pPr>
              <a:defRPr/>
            </a:pPr>
            <a:fld id="{5E454254-F209-DE49-A72E-7F431C824AAE}"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32895" y="1600202"/>
            <a:ext cx="4271443" cy="43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215021" y="1600201"/>
            <a:ext cx="4286400" cy="43604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19B5940-FF70-0948-BF34-5ED3F80D8760}" type="datetime1">
              <a:rPr lang="ja-JP" altLang="en-US"/>
              <a:pPr>
                <a:defRPr/>
              </a:pPr>
              <a:t>2014/03/17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AEB4E0E-235E-824E-815D-8750CB88C279}"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32424" y="299788"/>
            <a:ext cx="9068995"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32425" y="15854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32425" y="2389218"/>
            <a:ext cx="4376870" cy="3608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120136" y="1597988"/>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120136" y="2401793"/>
            <a:ext cx="4378590" cy="3608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7054E604-BB72-DE4F-A606-B59B01088628}" type="datetime1">
              <a:rPr lang="ja-JP" altLang="en-US"/>
              <a:pPr>
                <a:defRPr/>
              </a:pPr>
              <a:t>2014/03/17</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64224EE2-5201-2042-BEFA-1771D1B4ECE4}"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8" y="293688"/>
            <a:ext cx="9096375" cy="328612"/>
          </a:xfrm>
        </p:spPr>
        <p:txBody>
          <a:bodyPr/>
          <a:lstStyle>
            <a:lvl1pPr algn="l">
              <a:defRPr sz="1600">
                <a:solidFill>
                  <a:schemeClr val="bg1">
                    <a:lumMod val="50000"/>
                  </a:schemeClr>
                </a:solidFill>
              </a:defRPr>
            </a:lvl1pPr>
          </a:lstStyle>
          <a:p>
            <a:r>
              <a:rPr lang="ja-JP" altLang="en-US" dirty="0" smtClean="0"/>
              <a:t>マスタ タイトルの書式設定</a:t>
            </a:r>
            <a:endParaRPr lang="ja-JP" altLang="en-US" dirty="0"/>
          </a:p>
        </p:txBody>
      </p:sp>
      <p:sp>
        <p:nvSpPr>
          <p:cNvPr id="3" name="日付プレースホルダ 3"/>
          <p:cNvSpPr>
            <a:spLocks noGrp="1"/>
          </p:cNvSpPr>
          <p:nvPr>
            <p:ph type="dt" sz="half" idx="10"/>
          </p:nvPr>
        </p:nvSpPr>
        <p:spPr/>
        <p:txBody>
          <a:bodyPr/>
          <a:lstStyle>
            <a:lvl1pPr>
              <a:defRPr/>
            </a:lvl1pPr>
          </a:lstStyle>
          <a:p>
            <a:pPr>
              <a:defRPr/>
            </a:pPr>
            <a:fld id="{97E4223E-BAEE-7F4D-8BF6-E3B850C9075A}" type="datetime1">
              <a:rPr lang="ja-JP" altLang="en-US"/>
              <a:pPr>
                <a:defRPr/>
              </a:pPr>
              <a:t>2014/03/17</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4136A859-C017-3B4B-ABA8-6875820F95D4}" type="slidenum">
              <a:rPr lang="ja-JP" altLang="en-US"/>
              <a:pPr>
                <a:defRPr/>
              </a:pPr>
              <a:t>‹#›</a:t>
            </a:fld>
            <a:endParaRPr lang="ja-JP" altLang="en-US"/>
          </a:p>
        </p:txBody>
      </p:sp>
      <p:sp>
        <p:nvSpPr>
          <p:cNvPr id="7" name="テキスト プレースホルダ 2"/>
          <p:cNvSpPr>
            <a:spLocks noGrp="1"/>
          </p:cNvSpPr>
          <p:nvPr>
            <p:ph type="body" idx="1"/>
          </p:nvPr>
        </p:nvSpPr>
        <p:spPr>
          <a:xfrm>
            <a:off x="414337" y="622300"/>
            <a:ext cx="9096375" cy="639762"/>
          </a:xfrm>
        </p:spPr>
        <p:txBody>
          <a:bodyPr anchor="b"/>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　マスタ テキストの書式設定</a:t>
            </a:r>
          </a:p>
        </p:txBody>
      </p:sp>
      <p:sp>
        <p:nvSpPr>
          <p:cNvPr id="8" name="正方形/長方形 7"/>
          <p:cNvSpPr/>
          <p:nvPr userDrawn="1"/>
        </p:nvSpPr>
        <p:spPr>
          <a:xfrm>
            <a:off x="414337" y="698500"/>
            <a:ext cx="271463" cy="639762"/>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349E33-8F65-8248-8175-015402A62017}" type="datetime1">
              <a:rPr lang="ja-JP" altLang="en-US"/>
              <a:pPr>
                <a:defRPr/>
              </a:pPr>
              <a:t>2014/03/17</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F545B9FB-4631-5A46-8066-C33F5427E46C}"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32425" y="298200"/>
            <a:ext cx="3259006" cy="134010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973571" y="310776"/>
            <a:ext cx="5537729" cy="56496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 3"/>
          <p:cNvSpPr>
            <a:spLocks noGrp="1"/>
          </p:cNvSpPr>
          <p:nvPr>
            <p:ph type="body" sz="half" idx="2"/>
          </p:nvPr>
        </p:nvSpPr>
        <p:spPr>
          <a:xfrm>
            <a:off x="432425" y="1879600"/>
            <a:ext cx="3259006" cy="40808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pPr>
              <a:defRPr/>
            </a:pPr>
            <a:fld id="{57520D98-4108-8C46-9A22-A10BA4F36463}" type="datetime1">
              <a:rPr lang="ja-JP" altLang="en-US"/>
              <a:pPr>
                <a:defRPr/>
              </a:pPr>
              <a:t>2014/03/17</a:t>
            </a:fld>
            <a:endParaRPr lang="ja-JP" altLang="en-US"/>
          </a:p>
        </p:txBody>
      </p:sp>
      <p:sp>
        <p:nvSpPr>
          <p:cNvPr id="6" name="フッター プレースホルダ 5"/>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6"/>
          <p:cNvSpPr>
            <a:spLocks noGrp="1"/>
          </p:cNvSpPr>
          <p:nvPr>
            <p:ph type="sldNum" sz="quarter" idx="12"/>
          </p:nvPr>
        </p:nvSpPr>
        <p:spPr>
          <a:xfrm>
            <a:off x="7177088" y="6188075"/>
            <a:ext cx="2311400" cy="365125"/>
          </a:xfrm>
        </p:spPr>
        <p:txBody>
          <a:bodyPr/>
          <a:lstStyle>
            <a:lvl1pPr>
              <a:defRPr/>
            </a:lvl1pPr>
          </a:lstStyle>
          <a:p>
            <a:pPr>
              <a:defRPr/>
            </a:pPr>
            <a:fld id="{9D05A11B-2C72-F549-93A7-AB6A41428E76}"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55945" y="4649700"/>
            <a:ext cx="5802694"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2055945" y="622300"/>
            <a:ext cx="5802694" cy="40172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2055945" y="5229013"/>
            <a:ext cx="580269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3C1A9B85-BF60-B445-BB09-6FCFEB7A1262}" type="datetime1">
              <a:rPr lang="ja-JP" altLang="en-US"/>
              <a:pPr>
                <a:defRPr/>
              </a:pPr>
              <a:t>2014/03/17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57D4555E-9895-BD46-8226-59A36CBE7E63}"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14338" y="293688"/>
            <a:ext cx="9096375" cy="1136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30213" y="1600200"/>
            <a:ext cx="9080500" cy="4410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30213" y="6308725"/>
            <a:ext cx="2311400" cy="24447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endParaRPr lang="ja-JP" altLang="en-US" dirty="0"/>
          </a:p>
        </p:txBody>
      </p:sp>
      <p:sp>
        <p:nvSpPr>
          <p:cNvPr id="5" name="フッター プレースホルダ 4"/>
          <p:cNvSpPr>
            <a:spLocks noGrp="1"/>
          </p:cNvSpPr>
          <p:nvPr>
            <p:ph type="ftr" sz="quarter" idx="3"/>
          </p:nvPr>
        </p:nvSpPr>
        <p:spPr>
          <a:xfrm>
            <a:off x="3403600" y="6308725"/>
            <a:ext cx="3098800" cy="24447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7199313" y="6308725"/>
            <a:ext cx="2311400" cy="24447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E06CF23E-D1D7-7640-8791-2CDAF716D054}"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71"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Lst>
  <p:hf sldNum="0" hdr="0" ftr="0" dt="0"/>
  <p:txStyles>
    <p:titleStyle>
      <a:lvl1pPr algn="ctr" defTabSz="457200" rtl="0" fontAlgn="base">
        <a:spcBef>
          <a:spcPct val="0"/>
        </a:spcBef>
        <a:spcAft>
          <a:spcPct val="0"/>
        </a:spcAft>
        <a:defRPr kumimoji="1" sz="4000" kern="1200">
          <a:solidFill>
            <a:srgbClr val="404040"/>
          </a:solidFill>
          <a:latin typeface="+mj-lt"/>
          <a:ea typeface="+mj-ea"/>
          <a:cs typeface="メイリオ" charset="-128"/>
        </a:defRPr>
      </a:lvl1pPr>
      <a:lvl2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2pPr>
      <a:lvl3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3pPr>
      <a:lvl4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4pPr>
      <a:lvl5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5pPr>
      <a:lvl6pPr marL="4572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6pPr>
      <a:lvl7pPr marL="9144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7pPr>
      <a:lvl8pPr marL="13716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8pPr>
      <a:lvl9pPr marL="18288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9pPr>
    </p:titleStyle>
    <p:bodyStyle>
      <a:lvl1pPr marL="342900" indent="-342900" algn="l" defTabSz="457200" rtl="0" fontAlgn="base">
        <a:lnSpc>
          <a:spcPct val="150000"/>
        </a:lnSpc>
        <a:spcBef>
          <a:spcPct val="0"/>
        </a:spcBef>
        <a:spcAft>
          <a:spcPct val="0"/>
        </a:spcAft>
        <a:buFont typeface="Arial" charset="0"/>
        <a:buChar char="•"/>
        <a:defRPr kumimoji="1" sz="3200" kern="1200">
          <a:solidFill>
            <a:srgbClr val="404040"/>
          </a:solidFill>
          <a:latin typeface="+mn-lt"/>
          <a:ea typeface="+mn-ea"/>
          <a:cs typeface="メイリオ" charset="-128"/>
        </a:defRPr>
      </a:lvl1pPr>
      <a:lvl2pPr marL="742950" indent="-285750" algn="l" defTabSz="457200" rtl="0" fontAlgn="base">
        <a:lnSpc>
          <a:spcPct val="150000"/>
        </a:lnSpc>
        <a:spcBef>
          <a:spcPct val="0"/>
        </a:spcBef>
        <a:spcAft>
          <a:spcPct val="0"/>
        </a:spcAft>
        <a:buFont typeface="Arial" charset="0"/>
        <a:buChar char="–"/>
        <a:defRPr kumimoji="1" sz="2400" kern="1200">
          <a:solidFill>
            <a:srgbClr val="404040"/>
          </a:solidFill>
          <a:latin typeface="+mn-lt"/>
          <a:ea typeface="+mn-ea"/>
          <a:cs typeface="メイリオ" charset="-128"/>
        </a:defRPr>
      </a:lvl2pPr>
      <a:lvl3pPr marL="1143000" indent="-228600" algn="l" defTabSz="457200" rtl="0" fontAlgn="base">
        <a:lnSpc>
          <a:spcPct val="150000"/>
        </a:lnSpc>
        <a:spcBef>
          <a:spcPct val="0"/>
        </a:spcBef>
        <a:spcAft>
          <a:spcPct val="0"/>
        </a:spcAft>
        <a:buFont typeface="Arial" charset="0"/>
        <a:buChar char="•"/>
        <a:defRPr kumimoji="1" sz="1600" kern="1200">
          <a:solidFill>
            <a:srgbClr val="404040"/>
          </a:solidFill>
          <a:latin typeface="+mn-lt"/>
          <a:ea typeface="+mn-ea"/>
          <a:cs typeface="メイリオ" charset="-128"/>
        </a:defRPr>
      </a:lvl3pPr>
      <a:lvl4pPr marL="1600200" indent="-228600" algn="l" defTabSz="457200" rtl="0" fontAlgn="base">
        <a:lnSpc>
          <a:spcPct val="150000"/>
        </a:lnSpc>
        <a:spcBef>
          <a:spcPct val="0"/>
        </a:spcBef>
        <a:spcAft>
          <a:spcPct val="0"/>
        </a:spcAft>
        <a:buFont typeface="Arial" charset="0"/>
        <a:buChar char="–"/>
        <a:defRPr kumimoji="1" sz="1100" kern="1200">
          <a:solidFill>
            <a:srgbClr val="404040"/>
          </a:solidFill>
          <a:latin typeface="+mn-lt"/>
          <a:ea typeface="+mn-ea"/>
          <a:cs typeface="メイリオ" charset="-128"/>
        </a:defRPr>
      </a:lvl4pPr>
      <a:lvl5pPr marL="2057400" indent="-228600" algn="l" defTabSz="457200" rtl="0" fontAlgn="base">
        <a:lnSpc>
          <a:spcPct val="150000"/>
        </a:lnSpc>
        <a:spcBef>
          <a:spcPct val="0"/>
        </a:spcBef>
        <a:spcAft>
          <a:spcPct val="0"/>
        </a:spcAft>
        <a:buFont typeface="Arial" charset="0"/>
        <a:buChar char="»"/>
        <a:defRPr kumimoji="1" sz="1100" kern="1200">
          <a:solidFill>
            <a:srgbClr val="404040"/>
          </a:solidFill>
          <a:latin typeface="+mn-lt"/>
          <a:ea typeface="+mn-ea"/>
          <a:cs typeface="メイリオ" charset="-128"/>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594100"/>
            <a:ext cx="9906000" cy="73660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ctrTitle"/>
          </p:nvPr>
        </p:nvSpPr>
        <p:spPr/>
        <p:txBody>
          <a:bodyPr/>
          <a:lstStyle/>
          <a:p>
            <a:r>
              <a:rPr lang="en-US" altLang="ja-JP" dirty="0" smtClean="0"/>
              <a:t>PNE</a:t>
            </a:r>
            <a:r>
              <a:rPr lang="ja-JP" altLang="en-US" dirty="0" smtClean="0"/>
              <a:t>コミュニティ集金</a:t>
            </a:r>
            <a:endParaRPr lang="ja-JP" altLang="en-US" sz="3200" dirty="0"/>
          </a:p>
        </p:txBody>
      </p:sp>
      <p:sp>
        <p:nvSpPr>
          <p:cNvPr id="7" name="サブタイトル 6"/>
          <p:cNvSpPr>
            <a:spLocks noGrp="1"/>
          </p:cNvSpPr>
          <p:nvPr>
            <p:ph type="subTitle" idx="1"/>
          </p:nvPr>
        </p:nvSpPr>
        <p:spPr/>
        <p:txBody>
          <a:bodyPr/>
          <a:lstStyle/>
          <a:p>
            <a:r>
              <a:rPr lang="ja-JP" altLang="en-US" dirty="0" smtClean="0">
                <a:solidFill>
                  <a:schemeClr val="bg1"/>
                </a:solidFill>
              </a:rPr>
              <a:t>手嶋屋</a:t>
            </a:r>
            <a:endParaRPr lang="ja-JP" alt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594100"/>
            <a:ext cx="9906000" cy="73660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ctrTitle"/>
          </p:nvPr>
        </p:nvSpPr>
        <p:spPr/>
        <p:txBody>
          <a:bodyPr/>
          <a:lstStyle/>
          <a:p>
            <a:r>
              <a:rPr lang="ja-JP" altLang="en-US" dirty="0" smtClean="0"/>
              <a:t>その他の機能</a:t>
            </a:r>
            <a:endParaRPr lang="ja-JP" altLang="en-US" dirty="0"/>
          </a:p>
        </p:txBody>
      </p:sp>
      <p:sp>
        <p:nvSpPr>
          <p:cNvPr id="7" name="サブタイトル 6"/>
          <p:cNvSpPr>
            <a:spLocks noGrp="1"/>
          </p:cNvSpPr>
          <p:nvPr>
            <p:ph type="subTitle" idx="1"/>
          </p:nvPr>
        </p:nvSpPr>
        <p:spPr/>
        <p:txBody>
          <a:bodyPr/>
          <a:lstStyle/>
          <a:p>
            <a:r>
              <a:rPr lang="en-US" altLang="ja-JP" dirty="0" smtClean="0">
                <a:solidFill>
                  <a:schemeClr val="bg1"/>
                </a:solidFill>
              </a:rPr>
              <a:t>PNE</a:t>
            </a:r>
            <a:r>
              <a:rPr lang="ja-JP" altLang="en-US" dirty="0" smtClean="0">
                <a:solidFill>
                  <a:schemeClr val="bg1"/>
                </a:solidFill>
              </a:rPr>
              <a:t>コミュニティ集金</a:t>
            </a:r>
            <a:endParaRPr lang="ja-JP" altLang="en-US" dirty="0">
              <a:solidFill>
                <a:schemeClr val="bg1"/>
              </a:solidFill>
            </a:endParaRPr>
          </a:p>
        </p:txBody>
      </p:sp>
    </p:spTree>
    <p:extLst>
      <p:ext uri="{BB962C8B-B14F-4D97-AF65-F5344CB8AC3E}">
        <p14:creationId xmlns:p14="http://schemas.microsoft.com/office/powerpoint/2010/main" val="27693688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00. </a:t>
            </a:r>
            <a:r>
              <a:rPr lang="ja-JP" altLang="en-US" dirty="0" smtClean="0"/>
              <a:t>称号機能</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称号機能</a:t>
            </a:r>
            <a:endParaRPr lang="ja-JP" altLang="en-US" dirty="0"/>
          </a:p>
        </p:txBody>
      </p:sp>
      <p:sp>
        <p:nvSpPr>
          <p:cNvPr id="5" name="テキスト ボックス 4"/>
          <p:cNvSpPr txBox="1"/>
          <p:nvPr/>
        </p:nvSpPr>
        <p:spPr>
          <a:xfrm>
            <a:off x="414337" y="1350546"/>
            <a:ext cx="9096376" cy="1179810"/>
          </a:xfrm>
          <a:prstGeom prst="rect">
            <a:avLst/>
          </a:prstGeom>
          <a:noFill/>
        </p:spPr>
        <p:txBody>
          <a:bodyPr wrap="square" rtlCol="0">
            <a:spAutoFit/>
          </a:bodyPr>
          <a:lstStyle/>
          <a:p>
            <a:pPr>
              <a:lnSpc>
                <a:spcPct val="150000"/>
              </a:lnSpc>
            </a:pPr>
            <a:r>
              <a:rPr lang="en-US" altLang="ja-JP" sz="1600" dirty="0" smtClean="0">
                <a:solidFill>
                  <a:schemeClr val="tx1">
                    <a:lumMod val="75000"/>
                    <a:lumOff val="25000"/>
                  </a:schemeClr>
                </a:solidFill>
                <a:latin typeface="+mn-ea"/>
                <a:ea typeface="+mn-ea"/>
              </a:rPr>
              <a:t>SNS</a:t>
            </a:r>
            <a:r>
              <a:rPr lang="ja-JP" altLang="en-US" sz="1600" dirty="0" smtClean="0">
                <a:solidFill>
                  <a:schemeClr val="tx1">
                    <a:lumMod val="75000"/>
                    <a:lumOff val="25000"/>
                  </a:schemeClr>
                </a:solidFill>
                <a:latin typeface="+mn-ea"/>
                <a:ea typeface="+mn-ea"/>
              </a:rPr>
              <a:t>内プロフィールに画像を表示したり、ニックネームの後ろに文字を表示することができます。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称号の付与は管理画面にて行ないます。一人の会員に対して複数の称号を付与することができ、会員はどの称号を表示するかを選択することができます。</a:t>
            </a:r>
          </a:p>
        </p:txBody>
      </p:sp>
      <p:pic>
        <p:nvPicPr>
          <p:cNvPr id="9" name="図 8" descr="2014031218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928" y="3076293"/>
            <a:ext cx="2716585" cy="3472254"/>
          </a:xfrm>
          <a:prstGeom prst="rect">
            <a:avLst/>
          </a:prstGeom>
        </p:spPr>
      </p:pic>
      <p:pic>
        <p:nvPicPr>
          <p:cNvPr id="10" name="図 9" descr="2014031218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289" y="3076293"/>
            <a:ext cx="4775773" cy="3472254"/>
          </a:xfrm>
          <a:prstGeom prst="rect">
            <a:avLst/>
          </a:prstGeom>
        </p:spPr>
      </p:pic>
    </p:spTree>
    <p:extLst>
      <p:ext uri="{BB962C8B-B14F-4D97-AF65-F5344CB8AC3E}">
        <p14:creationId xmlns:p14="http://schemas.microsoft.com/office/powerpoint/2010/main" val="12817032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lang="ja-JP" altLang="en-US" dirty="0"/>
              <a:t>　</a:t>
            </a:r>
            <a:r>
              <a:rPr lang="ja-JP" altLang="en-US" dirty="0" smtClean="0"/>
              <a:t>入会支援サイト</a:t>
            </a:r>
            <a:endParaRPr kumimoji="1" lang="ja-JP" altLang="en-US" dirty="0"/>
          </a:p>
        </p:txBody>
      </p:sp>
      <p:sp>
        <p:nvSpPr>
          <p:cNvPr id="4" name="テキスト ボックス 3"/>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会のホームページを自分でつくることができない方のために、</a:t>
            </a:r>
          </a:p>
          <a:p>
            <a:pPr>
              <a:lnSpc>
                <a:spcPct val="150000"/>
              </a:lnSpc>
            </a:pPr>
            <a:r>
              <a:rPr lang="ja-JP" altLang="en-US" sz="1600" dirty="0" smtClean="0">
                <a:solidFill>
                  <a:schemeClr val="tx1">
                    <a:lumMod val="75000"/>
                    <a:lumOff val="25000"/>
                  </a:schemeClr>
                </a:solidFill>
                <a:latin typeface="+mn-ea"/>
                <a:ea typeface="+mn-ea"/>
              </a:rPr>
              <a:t>コミュニティへの新規入会者を増やすための入会サイトを無料で提供します。</a:t>
            </a:r>
          </a:p>
          <a:p>
            <a:pPr>
              <a:lnSpc>
                <a:spcPct val="150000"/>
              </a:lnSpc>
            </a:pPr>
            <a:r>
              <a:rPr lang="ja-JP" altLang="en-US" sz="1600" dirty="0" smtClean="0">
                <a:solidFill>
                  <a:schemeClr val="tx1">
                    <a:lumMod val="75000"/>
                    <a:lumOff val="25000"/>
                  </a:schemeClr>
                </a:solidFill>
                <a:latin typeface="+mn-ea"/>
                <a:ea typeface="+mn-ea"/>
              </a:rPr>
              <a:t>・コミュニティ紹介</a:t>
            </a:r>
            <a:r>
              <a:rPr lang="ja-JP" altLang="en-US" sz="1600" dirty="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a:t>
            </a:r>
            <a:r>
              <a:rPr lang="en-US" altLang="ja-JP" sz="1600" dirty="0" smtClean="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　入会登録（クレジットカード登録）</a:t>
            </a:r>
            <a:endParaRPr lang="en-US" altLang="ja-JP" sz="1600" dirty="0" smtClean="0">
              <a:solidFill>
                <a:schemeClr val="tx1">
                  <a:lumMod val="75000"/>
                  <a:lumOff val="25000"/>
                </a:schemeClr>
              </a:solidFill>
              <a:latin typeface="+mn-ea"/>
              <a:ea typeface="+mn-ea"/>
            </a:endParaRPr>
          </a:p>
          <a:p>
            <a:pPr>
              <a:lnSpc>
                <a:spcPct val="150000"/>
              </a:lnSpc>
            </a:pPr>
            <a:r>
              <a:rPr lang="en-US" altLang="ja-JP" sz="1600" dirty="0" smtClean="0">
                <a:solidFill>
                  <a:schemeClr val="tx1">
                    <a:lumMod val="75000"/>
                    <a:lumOff val="25000"/>
                  </a:schemeClr>
                </a:solidFill>
                <a:latin typeface="+mn-ea"/>
                <a:ea typeface="+mn-ea"/>
              </a:rPr>
              <a:t>※</a:t>
            </a:r>
            <a:r>
              <a:rPr lang="ja-JP" altLang="en-US" sz="1600" dirty="0" smtClean="0">
                <a:solidFill>
                  <a:schemeClr val="tx1">
                    <a:lumMod val="75000"/>
                    <a:lumOff val="25000"/>
                  </a:schemeClr>
                </a:solidFill>
                <a:latin typeface="+mn-ea"/>
                <a:ea typeface="+mn-ea"/>
              </a:rPr>
              <a:t>写真は、埼玉県の自然体験コミュニティでの構築例</a:t>
            </a:r>
            <a:endParaRPr lang="en-US" altLang="ja-JP" sz="1600" dirty="0" smtClean="0">
              <a:solidFill>
                <a:schemeClr val="tx1">
                  <a:lumMod val="75000"/>
                  <a:lumOff val="25000"/>
                </a:schemeClr>
              </a:solidFill>
              <a:latin typeface="+mn-ea"/>
              <a:ea typeface="+mn-ea"/>
            </a:endParaRPr>
          </a:p>
        </p:txBody>
      </p:sp>
      <p:pic>
        <p:nvPicPr>
          <p:cNvPr id="5" name="図 4" descr="201401242048.png"/>
          <p:cNvPicPr>
            <a:picLocks noChangeAspect="1"/>
          </p:cNvPicPr>
          <p:nvPr/>
        </p:nvPicPr>
        <p:blipFill rotWithShape="1">
          <a:blip r:embed="rId2">
            <a:extLst>
              <a:ext uri="{28A0092B-C50C-407E-A947-70E740481C1C}">
                <a14:useLocalDpi xmlns:a14="http://schemas.microsoft.com/office/drawing/2010/main" val="0"/>
              </a:ext>
            </a:extLst>
          </a:blip>
          <a:srcRect l="2355"/>
          <a:stretch/>
        </p:blipFill>
        <p:spPr>
          <a:xfrm>
            <a:off x="3748161" y="3045706"/>
            <a:ext cx="2892926" cy="3647096"/>
          </a:xfrm>
          <a:prstGeom prst="rect">
            <a:avLst/>
          </a:prstGeom>
        </p:spPr>
      </p:pic>
      <p:pic>
        <p:nvPicPr>
          <p:cNvPr id="6" name="図 5" descr="201401242049.png"/>
          <p:cNvPicPr>
            <a:picLocks noChangeAspect="1"/>
          </p:cNvPicPr>
          <p:nvPr/>
        </p:nvPicPr>
        <p:blipFill rotWithShape="1">
          <a:blip r:embed="rId3">
            <a:extLst>
              <a:ext uri="{28A0092B-C50C-407E-A947-70E740481C1C}">
                <a14:useLocalDpi xmlns:a14="http://schemas.microsoft.com/office/drawing/2010/main" val="0"/>
              </a:ext>
            </a:extLst>
          </a:blip>
          <a:srcRect l="16196" t="11673" r="16994" b="4207"/>
          <a:stretch/>
        </p:blipFill>
        <p:spPr>
          <a:xfrm>
            <a:off x="6859969" y="3768386"/>
            <a:ext cx="2695555" cy="2858631"/>
          </a:xfrm>
          <a:prstGeom prst="rect">
            <a:avLst/>
          </a:prstGeom>
        </p:spPr>
      </p:pic>
      <p:pic>
        <p:nvPicPr>
          <p:cNvPr id="9" name="図 8" descr="2014012814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837" y="3045706"/>
            <a:ext cx="3169550" cy="3647096"/>
          </a:xfrm>
          <a:prstGeom prst="rect">
            <a:avLst/>
          </a:prstGeom>
        </p:spPr>
      </p:pic>
      <p:sp>
        <p:nvSpPr>
          <p:cNvPr id="10" name="テキスト ボックス 9"/>
          <p:cNvSpPr txBox="1"/>
          <p:nvPr/>
        </p:nvSpPr>
        <p:spPr>
          <a:xfrm>
            <a:off x="1579774" y="6411474"/>
            <a:ext cx="1817284" cy="369332"/>
          </a:xfrm>
          <a:prstGeom prst="rect">
            <a:avLst/>
          </a:prstGeom>
          <a:solidFill>
            <a:schemeClr val="tx1">
              <a:alpha val="34000"/>
            </a:schemeClr>
          </a:solidFill>
        </p:spPr>
        <p:txBody>
          <a:bodyPr wrap="square" rtlCol="0">
            <a:spAutoFit/>
          </a:bodyPr>
          <a:lstStyle/>
          <a:p>
            <a:pPr algn="r"/>
            <a:r>
              <a:rPr kumimoji="1" lang="ja-JP" altLang="en-US" dirty="0" smtClean="0"/>
              <a:t>コミュニティ一覧</a:t>
            </a:r>
            <a:endParaRPr kumimoji="1" lang="ja-JP" altLang="en-US" dirty="0"/>
          </a:p>
        </p:txBody>
      </p:sp>
      <p:sp>
        <p:nvSpPr>
          <p:cNvPr id="11" name="テキスト ボックス 10"/>
          <p:cNvSpPr txBox="1"/>
          <p:nvPr/>
        </p:nvSpPr>
        <p:spPr>
          <a:xfrm>
            <a:off x="4823803" y="6411474"/>
            <a:ext cx="1817284" cy="369332"/>
          </a:xfrm>
          <a:prstGeom prst="rect">
            <a:avLst/>
          </a:prstGeom>
          <a:solidFill>
            <a:schemeClr val="tx1">
              <a:alpha val="34000"/>
            </a:schemeClr>
          </a:solidFill>
        </p:spPr>
        <p:txBody>
          <a:bodyPr wrap="square" rtlCol="0">
            <a:spAutoFit/>
          </a:bodyPr>
          <a:lstStyle/>
          <a:p>
            <a:pPr algn="r"/>
            <a:r>
              <a:rPr kumimoji="1" lang="ja-JP" altLang="en-US" dirty="0" smtClean="0"/>
              <a:t>コミュニティ紹介</a:t>
            </a:r>
            <a:endParaRPr kumimoji="1" lang="ja-JP" altLang="en-US" dirty="0"/>
          </a:p>
        </p:txBody>
      </p:sp>
      <p:sp>
        <p:nvSpPr>
          <p:cNvPr id="12" name="テキスト ボックス 11"/>
          <p:cNvSpPr txBox="1"/>
          <p:nvPr/>
        </p:nvSpPr>
        <p:spPr>
          <a:xfrm>
            <a:off x="7738240" y="6411474"/>
            <a:ext cx="1817284" cy="369332"/>
          </a:xfrm>
          <a:prstGeom prst="rect">
            <a:avLst/>
          </a:prstGeom>
          <a:solidFill>
            <a:schemeClr val="tx1">
              <a:alpha val="34000"/>
            </a:schemeClr>
          </a:solidFill>
        </p:spPr>
        <p:txBody>
          <a:bodyPr wrap="square" rtlCol="0">
            <a:spAutoFit/>
          </a:bodyPr>
          <a:lstStyle/>
          <a:p>
            <a:pPr algn="r"/>
            <a:r>
              <a:rPr kumimoji="1" lang="ja-JP" altLang="en-US" dirty="0" smtClean="0"/>
              <a:t>入会登録</a:t>
            </a:r>
            <a:endParaRPr kumimoji="1" lang="ja-JP" altLang="en-US" dirty="0"/>
          </a:p>
        </p:txBody>
      </p:sp>
      <p:sp>
        <p:nvSpPr>
          <p:cNvPr id="13" name="斜め縞 12"/>
          <p:cNvSpPr/>
          <p:nvPr/>
        </p:nvSpPr>
        <p:spPr>
          <a:xfrm flipH="1">
            <a:off x="8115889" y="1"/>
            <a:ext cx="1800000" cy="1800000"/>
          </a:xfrm>
          <a:prstGeom prst="diagStripe">
            <a:avLst>
              <a:gd name="adj" fmla="val 642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rot="2700000">
            <a:off x="8250017" y="534643"/>
            <a:ext cx="1842322" cy="400110"/>
          </a:xfrm>
          <a:prstGeom prst="rect">
            <a:avLst/>
          </a:prstGeom>
          <a:noFill/>
        </p:spPr>
        <p:txBody>
          <a:bodyPr wrap="square" rtlCol="0">
            <a:spAutoFit/>
          </a:bodyPr>
          <a:lstStyle/>
          <a:p>
            <a:pPr algn="ctr"/>
            <a:r>
              <a:rPr kumimoji="1" lang="en-US" altLang="ja-JP" sz="2000" dirty="0" smtClean="0">
                <a:solidFill>
                  <a:schemeClr val="bg1"/>
                </a:solidFill>
                <a:latin typeface="+mn-ea"/>
                <a:ea typeface="+mn-ea"/>
              </a:rPr>
              <a:t>5</a:t>
            </a:r>
            <a:r>
              <a:rPr kumimoji="1" lang="ja-JP" altLang="en-US" sz="2000" dirty="0" smtClean="0">
                <a:solidFill>
                  <a:schemeClr val="bg1"/>
                </a:solidFill>
                <a:latin typeface="+mn-ea"/>
                <a:ea typeface="+mn-ea"/>
              </a:rPr>
              <a:t>月提供予定</a:t>
            </a:r>
            <a:endParaRPr kumimoji="1" lang="ja-JP" altLang="en-US" sz="2000" dirty="0">
              <a:solidFill>
                <a:schemeClr val="bg1"/>
              </a:solidFill>
              <a:latin typeface="+mn-ea"/>
              <a:ea typeface="+mn-ea"/>
            </a:endParaRPr>
          </a:p>
        </p:txBody>
      </p:sp>
    </p:spTree>
    <p:extLst>
      <p:ext uri="{BB962C8B-B14F-4D97-AF65-F5344CB8AC3E}">
        <p14:creationId xmlns:p14="http://schemas.microsoft.com/office/powerpoint/2010/main" val="12029853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00. </a:t>
            </a:r>
            <a:r>
              <a:rPr lang="en-US" altLang="ja-JP" dirty="0" err="1" smtClean="0"/>
              <a:t>OpenPNE</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a:t>
            </a:r>
            <a:r>
              <a:rPr lang="en-US" altLang="ja-JP" dirty="0" smtClean="0"/>
              <a:t>SNS</a:t>
            </a:r>
            <a:r>
              <a:rPr lang="ja-JP" altLang="en-US" dirty="0" smtClean="0"/>
              <a:t>機能</a:t>
            </a:r>
            <a:endParaRPr lang="ja-JP" altLang="en-US" dirty="0"/>
          </a:p>
        </p:txBody>
      </p:sp>
      <p:sp>
        <p:nvSpPr>
          <p:cNvPr id="6" name="テキスト ボックス 5"/>
          <p:cNvSpPr txBox="1"/>
          <p:nvPr/>
        </p:nvSpPr>
        <p:spPr>
          <a:xfrm>
            <a:off x="414337" y="1350546"/>
            <a:ext cx="9096376" cy="2287806"/>
          </a:xfrm>
          <a:prstGeom prst="rect">
            <a:avLst/>
          </a:prstGeom>
          <a:noFill/>
        </p:spPr>
        <p:txBody>
          <a:bodyPr wrap="square" rtlCol="0">
            <a:spAutoFit/>
          </a:bodyPr>
          <a:lstStyle/>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PNE</a:t>
            </a:r>
            <a:r>
              <a:rPr lang="ja-JP" altLang="en-US" sz="1600" dirty="0" smtClean="0">
                <a:solidFill>
                  <a:srgbClr val="404040"/>
                </a:solidFill>
                <a:latin typeface="+mn-ea"/>
                <a:ea typeface="+mn-ea"/>
              </a:rPr>
              <a:t>コミュニティ集金」はプライベートなコミュニティを作る</a:t>
            </a:r>
            <a:r>
              <a:rPr lang="en-US" altLang="ja-JP" sz="1600" dirty="0" err="1" smtClean="0">
                <a:solidFill>
                  <a:srgbClr val="404040"/>
                </a:solidFill>
                <a:latin typeface="+mn-ea"/>
                <a:ea typeface="+mn-ea"/>
              </a:rPr>
              <a:t>pne.jp</a:t>
            </a:r>
            <a:r>
              <a:rPr lang="ja-JP" altLang="en-US" sz="1600" dirty="0" smtClean="0">
                <a:solidFill>
                  <a:srgbClr val="404040"/>
                </a:solidFill>
                <a:latin typeface="+mn-ea"/>
                <a:ea typeface="+mn-ea"/>
              </a:rPr>
              <a:t>サービス上で提供されています。</a:t>
            </a:r>
            <a:r>
              <a:rPr lang="en-US" altLang="ja-JP" sz="1600" dirty="0" err="1" smtClean="0">
                <a:solidFill>
                  <a:srgbClr val="404040"/>
                </a:solidFill>
                <a:latin typeface="+mn-ea"/>
                <a:ea typeface="+mn-ea"/>
              </a:rPr>
              <a:t>pne.jp</a:t>
            </a:r>
            <a:r>
              <a:rPr lang="ja-JP" altLang="en-US" sz="1600" dirty="0" smtClean="0">
                <a:solidFill>
                  <a:srgbClr val="404040"/>
                </a:solidFill>
                <a:latin typeface="+mn-ea"/>
                <a:ea typeface="+mn-ea"/>
              </a:rPr>
              <a:t>の全機能が利用できます。</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機能を</a:t>
            </a:r>
            <a:r>
              <a:rPr lang="ja-JP" altLang="en-US" sz="1600" dirty="0">
                <a:solidFill>
                  <a:srgbClr val="404040"/>
                </a:solidFill>
                <a:latin typeface="+mn-ea"/>
                <a:ea typeface="+mn-ea"/>
              </a:rPr>
              <a:t>利用する（掲示板、ダイレクトメッセージ、日記、タイムライン）</a:t>
            </a:r>
            <a:endParaRPr lang="ja-JP" altLang="en-US" sz="1600" dirty="0" smtClean="0">
              <a:solidFill>
                <a:srgbClr val="404040"/>
              </a:solidFill>
              <a:latin typeface="+mn-ea"/>
              <a:ea typeface="+mn-ea"/>
            </a:endParaRPr>
          </a:p>
          <a:p>
            <a:pPr>
              <a:lnSpc>
                <a:spcPct val="150000"/>
              </a:lnSpc>
            </a:pPr>
            <a:r>
              <a:rPr lang="ja-JP" altLang="en-US" sz="1600" dirty="0" smtClean="0">
                <a:solidFill>
                  <a:srgbClr val="404040"/>
                </a:solidFill>
                <a:latin typeface="+mn-ea"/>
                <a:ea typeface="+mn-ea"/>
              </a:rPr>
              <a:t>・「だれでも」「会員限定」など、アクセス区分を設けることができる</a:t>
            </a:r>
          </a:p>
          <a:p>
            <a:pPr>
              <a:lnSpc>
                <a:spcPct val="150000"/>
              </a:lnSpc>
            </a:pPr>
            <a:r>
              <a:rPr lang="ja-JP" altLang="en-US" sz="1600" dirty="0" smtClean="0">
                <a:solidFill>
                  <a:srgbClr val="404040"/>
                </a:solidFill>
                <a:latin typeface="+mn-ea"/>
                <a:ea typeface="+mn-ea"/>
              </a:rPr>
              <a:t>・会員にメッセージを配信する（全会員向け、グループ単位）</a:t>
            </a:r>
          </a:p>
          <a:p>
            <a:pPr>
              <a:lnSpc>
                <a:spcPct val="150000"/>
              </a:lnSpc>
            </a:pPr>
            <a:r>
              <a:rPr lang="ja-JP" altLang="en-US" sz="1600" dirty="0" smtClean="0">
                <a:solidFill>
                  <a:srgbClr val="404040"/>
                </a:solidFill>
                <a:latin typeface="+mn-ea"/>
                <a:ea typeface="+mn-ea"/>
              </a:rPr>
              <a:t>・会員限定でダウンロード可能な特典コンテンツを配布する</a:t>
            </a:r>
          </a:p>
        </p:txBody>
      </p:sp>
      <p:pic>
        <p:nvPicPr>
          <p:cNvPr id="2" name="図 1" descr="2013120220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22" y="4030490"/>
            <a:ext cx="3307612" cy="2056955"/>
          </a:xfrm>
          <a:prstGeom prst="rect">
            <a:avLst/>
          </a:prstGeom>
        </p:spPr>
      </p:pic>
      <p:pic>
        <p:nvPicPr>
          <p:cNvPr id="7" name="図 6" descr="2013120221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844" y="4270804"/>
            <a:ext cx="2364367" cy="1569080"/>
          </a:xfrm>
          <a:prstGeom prst="rect">
            <a:avLst/>
          </a:prstGeom>
        </p:spPr>
      </p:pic>
      <p:sp>
        <p:nvSpPr>
          <p:cNvPr id="114" name="テキスト ボックス 113"/>
          <p:cNvSpPr txBox="1"/>
          <p:nvPr/>
        </p:nvSpPr>
        <p:spPr>
          <a:xfrm>
            <a:off x="5844207" y="4177423"/>
            <a:ext cx="4046062" cy="2287806"/>
          </a:xfrm>
          <a:prstGeom prst="rect">
            <a:avLst/>
          </a:prstGeom>
          <a:noFill/>
        </p:spPr>
        <p:txBody>
          <a:bodyPr wrap="square" rtlCol="0">
            <a:spAutoFit/>
          </a:bodyPr>
          <a:lstStyle/>
          <a:p>
            <a:pPr>
              <a:lnSpc>
                <a:spcPct val="150000"/>
              </a:lnSpc>
            </a:pP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機能利用料金</a:t>
            </a:r>
            <a:r>
              <a:rPr lang="en-US" altLang="ja-JP" sz="1600" dirty="0" smtClean="0">
                <a:solidFill>
                  <a:srgbClr val="404040"/>
                </a:solidFill>
                <a:latin typeface="+mn-ea"/>
                <a:ea typeface="+mn-ea"/>
              </a:rPr>
              <a:t>】</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a:t>
            </a:r>
            <a:r>
              <a:rPr lang="ja-JP" altLang="en-US" sz="1600" dirty="0" smtClean="0">
                <a:solidFill>
                  <a:srgbClr val="404040"/>
                </a:solidFill>
                <a:latin typeface="+mn-ea"/>
                <a:ea typeface="+mn-ea"/>
              </a:rPr>
              <a:t>人まで無料</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a:t>
            </a:r>
            <a:r>
              <a:rPr lang="ja-JP" altLang="en-US" sz="1600" dirty="0" smtClean="0">
                <a:solidFill>
                  <a:srgbClr val="404040"/>
                </a:solidFill>
                <a:latin typeface="+mn-ea"/>
                <a:ea typeface="+mn-ea"/>
              </a:rPr>
              <a:t>人枠追加　</a:t>
            </a:r>
            <a:r>
              <a:rPr lang="en-US" altLang="ja-JP" sz="1600" dirty="0" smtClean="0">
                <a:solidFill>
                  <a:srgbClr val="404040"/>
                </a:solidFill>
                <a:latin typeface="+mn-ea"/>
                <a:ea typeface="+mn-ea"/>
              </a:rPr>
              <a:t>5,000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1,000</a:t>
            </a:r>
            <a:r>
              <a:rPr lang="ja-JP" altLang="en-US" sz="1600" dirty="0" smtClean="0">
                <a:solidFill>
                  <a:srgbClr val="404040"/>
                </a:solidFill>
                <a:latin typeface="+mn-ea"/>
                <a:ea typeface="+mn-ea"/>
              </a:rPr>
              <a:t>人枠一括追加　</a:t>
            </a:r>
            <a:r>
              <a:rPr lang="en-US" altLang="ja-JP" sz="1600" dirty="0" smtClean="0">
                <a:solidFill>
                  <a:srgbClr val="404040"/>
                </a:solidFill>
                <a:latin typeface="+mn-ea"/>
                <a:ea typeface="+mn-ea"/>
              </a:rPr>
              <a:t>20,000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5,000</a:t>
            </a:r>
            <a:r>
              <a:rPr lang="ja-JP" altLang="en-US" sz="1600" dirty="0" smtClean="0">
                <a:solidFill>
                  <a:srgbClr val="404040"/>
                </a:solidFill>
                <a:latin typeface="+mn-ea"/>
                <a:ea typeface="+mn-ea"/>
              </a:rPr>
              <a:t>人枠一括追加　</a:t>
            </a:r>
            <a:r>
              <a:rPr lang="en-US" altLang="ja-JP" sz="1600" dirty="0" smtClean="0">
                <a:solidFill>
                  <a:srgbClr val="404040"/>
                </a:solidFill>
                <a:latin typeface="+mn-ea"/>
                <a:ea typeface="+mn-ea"/>
              </a:rPr>
              <a:t>50,000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サービス詳細は</a:t>
            </a:r>
            <a:r>
              <a:rPr lang="en-US" altLang="ja-JP" sz="1600" dirty="0" smtClean="0">
                <a:solidFill>
                  <a:srgbClr val="404040"/>
                </a:solidFill>
                <a:latin typeface="+mn-ea"/>
                <a:ea typeface="+mn-ea"/>
              </a:rPr>
              <a:t> http://</a:t>
            </a:r>
            <a:r>
              <a:rPr lang="en-US" altLang="ja-JP" sz="1600" dirty="0" err="1" smtClean="0">
                <a:solidFill>
                  <a:srgbClr val="404040"/>
                </a:solidFill>
                <a:latin typeface="+mn-ea"/>
                <a:ea typeface="+mn-ea"/>
              </a:rPr>
              <a:t>pne.jp</a:t>
            </a:r>
            <a:endParaRPr lang="ja-JP" altLang="en-US" sz="1600" dirty="0" smtClean="0">
              <a:solidFill>
                <a:srgbClr val="404040"/>
              </a:solidFill>
              <a:latin typeface="+mn-ea"/>
              <a:ea typeface="+mn-ea"/>
            </a:endParaRPr>
          </a:p>
        </p:txBody>
      </p:sp>
    </p:spTree>
    <p:extLst>
      <p:ext uri="{BB962C8B-B14F-4D97-AF65-F5344CB8AC3E}">
        <p14:creationId xmlns:p14="http://schemas.microsoft.com/office/powerpoint/2010/main" val="30369613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594100"/>
            <a:ext cx="9906000" cy="73660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ctrTitle"/>
          </p:nvPr>
        </p:nvSpPr>
        <p:spPr/>
        <p:txBody>
          <a:bodyPr/>
          <a:lstStyle/>
          <a:p>
            <a:r>
              <a:rPr lang="ja-JP" altLang="en-US" dirty="0" smtClean="0"/>
              <a:t>補足資料</a:t>
            </a:r>
            <a:endParaRPr lang="ja-JP" altLang="en-US" dirty="0"/>
          </a:p>
        </p:txBody>
      </p:sp>
      <p:sp>
        <p:nvSpPr>
          <p:cNvPr id="7" name="サブタイトル 6"/>
          <p:cNvSpPr>
            <a:spLocks noGrp="1"/>
          </p:cNvSpPr>
          <p:nvPr>
            <p:ph type="subTitle" idx="1"/>
          </p:nvPr>
        </p:nvSpPr>
        <p:spPr/>
        <p:txBody>
          <a:bodyPr/>
          <a:lstStyle/>
          <a:p>
            <a:r>
              <a:rPr lang="ja-JP" altLang="en-US" dirty="0" smtClean="0">
                <a:solidFill>
                  <a:schemeClr val="bg1"/>
                </a:solidFill>
              </a:rPr>
              <a:t>手嶋屋</a:t>
            </a:r>
            <a:endParaRPr lang="ja-JP" altLang="en-US" dirty="0">
              <a:solidFill>
                <a:schemeClr val="bg1"/>
              </a:solidFill>
            </a:endParaRPr>
          </a:p>
        </p:txBody>
      </p:sp>
    </p:spTree>
    <p:extLst>
      <p:ext uri="{BB962C8B-B14F-4D97-AF65-F5344CB8AC3E}">
        <p14:creationId xmlns:p14="http://schemas.microsoft.com/office/powerpoint/2010/main" val="18110578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00. </a:t>
            </a:r>
            <a:r>
              <a:rPr lang="ja-JP" altLang="en-US" dirty="0" smtClean="0"/>
              <a:t>質問</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よくあるご質問</a:t>
            </a:r>
            <a:endParaRPr lang="ja-JP" altLang="en-US" dirty="0"/>
          </a:p>
        </p:txBody>
      </p:sp>
      <p:sp>
        <p:nvSpPr>
          <p:cNvPr id="4" name="テキスト ボックス 3"/>
          <p:cNvSpPr txBox="1"/>
          <p:nvPr/>
        </p:nvSpPr>
        <p:spPr>
          <a:xfrm>
            <a:off x="414338" y="1458267"/>
            <a:ext cx="3308230"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ea typeface="+mn-ea"/>
              </a:rPr>
              <a:t>Q: </a:t>
            </a:r>
            <a:r>
              <a:rPr lang="ja-JP" altLang="en-US" dirty="0" smtClean="0">
                <a:solidFill>
                  <a:schemeClr val="tx1">
                    <a:lumMod val="75000"/>
                    <a:lumOff val="25000"/>
                  </a:schemeClr>
                </a:solidFill>
                <a:latin typeface="+mn-ea"/>
                <a:ea typeface="+mn-ea"/>
              </a:rPr>
              <a:t>決済手数料と振込手数料？</a:t>
            </a:r>
            <a:endParaRPr kumimoji="1" lang="ja-JP" altLang="en-US" b="1" dirty="0">
              <a:solidFill>
                <a:schemeClr val="tx1">
                  <a:lumMod val="75000"/>
                  <a:lumOff val="25000"/>
                </a:schemeClr>
              </a:solidFill>
              <a:latin typeface="+mn-ea"/>
              <a:ea typeface="+mn-ea"/>
            </a:endParaRPr>
          </a:p>
        </p:txBody>
      </p:sp>
      <p:sp>
        <p:nvSpPr>
          <p:cNvPr id="5" name="テキスト ボックス 4"/>
          <p:cNvSpPr txBox="1"/>
          <p:nvPr/>
        </p:nvSpPr>
        <p:spPr>
          <a:xfrm>
            <a:off x="414337" y="1833146"/>
            <a:ext cx="9096375" cy="720710"/>
          </a:xfrm>
          <a:prstGeom prst="rect">
            <a:avLst/>
          </a:prstGeom>
          <a:solidFill>
            <a:srgbClr val="CF6368">
              <a:alpha val="35000"/>
            </a:srgbClr>
          </a:solidFill>
        </p:spPr>
        <p:txBody>
          <a:bodyPr wrap="square" rtlCol="0">
            <a:spAutoFit/>
          </a:bodyPr>
          <a:lstStyle/>
          <a:p>
            <a:pPr>
              <a:lnSpc>
                <a:spcPct val="150000"/>
              </a:lnSpc>
            </a:pPr>
            <a:r>
              <a:rPr kumimoji="1" lang="ja-JP" altLang="en-US" sz="1400" dirty="0" smtClean="0">
                <a:solidFill>
                  <a:srgbClr val="404040"/>
                </a:solidFill>
                <a:latin typeface="+mn-ea"/>
                <a:ea typeface="+mn-ea"/>
              </a:rPr>
              <a:t>決済手数料はクレジットカード会社の利用料金です。そして、振込手数料は、銀行口座に振込む際にかかる料金を指します。振込手数料は、クレジットカード会社と銀行の組合せによって金額が異なります。</a:t>
            </a:r>
            <a:endParaRPr kumimoji="1" lang="ja-JP" altLang="en-US" sz="1400" dirty="0">
              <a:solidFill>
                <a:srgbClr val="404040"/>
              </a:solidFill>
              <a:latin typeface="+mn-ea"/>
              <a:ea typeface="+mn-ea"/>
            </a:endParaRPr>
          </a:p>
        </p:txBody>
      </p:sp>
      <p:sp>
        <p:nvSpPr>
          <p:cNvPr id="6" name="テキスト ボックス 5"/>
          <p:cNvSpPr txBox="1"/>
          <p:nvPr/>
        </p:nvSpPr>
        <p:spPr>
          <a:xfrm>
            <a:off x="414338" y="2682756"/>
            <a:ext cx="3309470"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どのカードなら使えるの？</a:t>
            </a:r>
            <a:endParaRPr kumimoji="1" lang="ja-JP" altLang="en-US" b="1" dirty="0">
              <a:solidFill>
                <a:schemeClr val="tx1">
                  <a:lumMod val="75000"/>
                  <a:lumOff val="25000"/>
                </a:schemeClr>
              </a:solidFill>
              <a:latin typeface="+mn-ea"/>
              <a:ea typeface="+mn-ea"/>
            </a:endParaRPr>
          </a:p>
        </p:txBody>
      </p:sp>
      <p:sp>
        <p:nvSpPr>
          <p:cNvPr id="7" name="テキスト ボックス 6"/>
          <p:cNvSpPr txBox="1"/>
          <p:nvPr/>
        </p:nvSpPr>
        <p:spPr>
          <a:xfrm>
            <a:off x="414338" y="3057635"/>
            <a:ext cx="9096374" cy="397545"/>
          </a:xfrm>
          <a:prstGeom prst="rect">
            <a:avLst/>
          </a:prstGeom>
          <a:solidFill>
            <a:srgbClr val="CF6368">
              <a:alpha val="35000"/>
            </a:srgbClr>
          </a:solidFill>
        </p:spPr>
        <p:txBody>
          <a:bodyPr wrap="square" rtlCol="0">
            <a:spAutoFit/>
          </a:bodyPr>
          <a:lstStyle/>
          <a:p>
            <a:pPr>
              <a:lnSpc>
                <a:spcPct val="150000"/>
              </a:lnSpc>
            </a:pPr>
            <a:r>
              <a:rPr kumimoji="1" lang="en-US" altLang="ja-JP" sz="1400" dirty="0" smtClean="0">
                <a:solidFill>
                  <a:srgbClr val="404040"/>
                </a:solidFill>
                <a:latin typeface="+mn-ea"/>
                <a:ea typeface="+mn-ea"/>
              </a:rPr>
              <a:t>VISA</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MASTER</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JCB</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DINERS</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AMEX</a:t>
            </a:r>
            <a:r>
              <a:rPr lang="ja-JP" altLang="en-US" sz="1400" dirty="0" smtClean="0">
                <a:solidFill>
                  <a:srgbClr val="404040"/>
                </a:solidFill>
                <a:latin typeface="+mn-ea"/>
                <a:ea typeface="+mn-ea"/>
              </a:rPr>
              <a:t>が使えます。</a:t>
            </a:r>
            <a:endParaRPr kumimoji="1" lang="ja-JP" altLang="en-US" sz="1400" dirty="0">
              <a:solidFill>
                <a:srgbClr val="404040"/>
              </a:solidFill>
              <a:latin typeface="+mn-ea"/>
              <a:ea typeface="+mn-ea"/>
            </a:endParaRPr>
          </a:p>
        </p:txBody>
      </p:sp>
      <p:sp>
        <p:nvSpPr>
          <p:cNvPr id="8" name="テキスト ボックス 7"/>
          <p:cNvSpPr txBox="1"/>
          <p:nvPr/>
        </p:nvSpPr>
        <p:spPr>
          <a:xfrm>
            <a:off x="404813" y="3634681"/>
            <a:ext cx="2386140"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銀行振込はダメ？</a:t>
            </a:r>
            <a:endParaRPr kumimoji="1" lang="ja-JP" altLang="en-US" b="1" dirty="0">
              <a:solidFill>
                <a:schemeClr val="tx1">
                  <a:lumMod val="75000"/>
                  <a:lumOff val="25000"/>
                </a:schemeClr>
              </a:solidFill>
              <a:latin typeface="+mn-ea"/>
              <a:ea typeface="+mn-ea"/>
            </a:endParaRPr>
          </a:p>
        </p:txBody>
      </p:sp>
      <p:sp>
        <p:nvSpPr>
          <p:cNvPr id="9" name="テキスト ボックス 8"/>
          <p:cNvSpPr txBox="1"/>
          <p:nvPr/>
        </p:nvSpPr>
        <p:spPr>
          <a:xfrm>
            <a:off x="404813" y="4009560"/>
            <a:ext cx="9096374" cy="397545"/>
          </a:xfrm>
          <a:prstGeom prst="rect">
            <a:avLst/>
          </a:prstGeom>
          <a:solidFill>
            <a:srgbClr val="CF6368">
              <a:alpha val="35000"/>
            </a:srgbClr>
          </a:solidFill>
        </p:spPr>
        <p:txBody>
          <a:bodyPr wrap="square" rtlCol="0">
            <a:spAutoFit/>
          </a:bodyPr>
          <a:lstStyle/>
          <a:p>
            <a:pPr>
              <a:lnSpc>
                <a:spcPct val="150000"/>
              </a:lnSpc>
            </a:pPr>
            <a:r>
              <a:rPr lang="ja-JP" altLang="en-US" sz="1400" dirty="0" smtClean="0">
                <a:solidFill>
                  <a:srgbClr val="404040"/>
                </a:solidFill>
                <a:latin typeface="+mn-ea"/>
                <a:ea typeface="+mn-ea"/>
              </a:rPr>
              <a:t>銀行振込もご利用頂けます。この場合直接受取口座に振り込んでいただき、レポートも手動記入が必要です。</a:t>
            </a:r>
            <a:endParaRPr kumimoji="1" lang="ja-JP" altLang="en-US" sz="1400" dirty="0">
              <a:solidFill>
                <a:srgbClr val="404040"/>
              </a:solidFill>
              <a:latin typeface="+mn-ea"/>
              <a:ea typeface="+mn-ea"/>
            </a:endParaRPr>
          </a:p>
        </p:txBody>
      </p:sp>
      <p:sp>
        <p:nvSpPr>
          <p:cNvPr id="17" name="テキスト ボックス 16"/>
          <p:cNvSpPr txBox="1"/>
          <p:nvPr/>
        </p:nvSpPr>
        <p:spPr>
          <a:xfrm>
            <a:off x="380732" y="4601717"/>
            <a:ext cx="446363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受取口座はどの銀行が指定できるの？</a:t>
            </a:r>
            <a:endParaRPr kumimoji="1" lang="ja-JP" altLang="en-US" b="1" dirty="0">
              <a:solidFill>
                <a:schemeClr val="tx1">
                  <a:lumMod val="75000"/>
                  <a:lumOff val="25000"/>
                </a:schemeClr>
              </a:solidFill>
              <a:latin typeface="+mn-ea"/>
              <a:ea typeface="+mn-ea"/>
            </a:endParaRPr>
          </a:p>
        </p:txBody>
      </p:sp>
      <p:sp>
        <p:nvSpPr>
          <p:cNvPr id="18" name="テキスト ボックス 17"/>
          <p:cNvSpPr txBox="1"/>
          <p:nvPr/>
        </p:nvSpPr>
        <p:spPr>
          <a:xfrm>
            <a:off x="380731" y="4963727"/>
            <a:ext cx="9120455" cy="397545"/>
          </a:xfrm>
          <a:prstGeom prst="rect">
            <a:avLst/>
          </a:prstGeom>
          <a:solidFill>
            <a:srgbClr val="CF6368">
              <a:alpha val="35000"/>
            </a:srgbClr>
          </a:solidFill>
        </p:spPr>
        <p:txBody>
          <a:bodyPr wrap="square" rtlCol="0">
            <a:spAutoFit/>
          </a:bodyPr>
          <a:lstStyle/>
          <a:p>
            <a:pPr>
              <a:lnSpc>
                <a:spcPct val="150000"/>
              </a:lnSpc>
            </a:pPr>
            <a:r>
              <a:rPr kumimoji="1" lang="ja-JP" altLang="en-US" sz="1400" dirty="0" smtClean="0">
                <a:solidFill>
                  <a:srgbClr val="404040"/>
                </a:solidFill>
                <a:latin typeface="+mn-ea"/>
                <a:ea typeface="+mn-ea"/>
              </a:rPr>
              <a:t>都市銀行</a:t>
            </a:r>
            <a:r>
              <a:rPr lang="ja-JP" altLang="en-US" sz="1400" dirty="0" smtClean="0">
                <a:solidFill>
                  <a:srgbClr val="404040"/>
                </a:solidFill>
                <a:latin typeface="+mn-ea"/>
                <a:ea typeface="+mn-ea"/>
              </a:rPr>
              <a:t>、信用金庫、ネ</a:t>
            </a:r>
            <a:r>
              <a:rPr kumimoji="1" lang="ja-JP" altLang="en-US" sz="1400" dirty="0" smtClean="0">
                <a:solidFill>
                  <a:srgbClr val="404040"/>
                </a:solidFill>
                <a:latin typeface="+mn-ea"/>
                <a:ea typeface="+mn-ea"/>
              </a:rPr>
              <a:t>ット銀行</a:t>
            </a:r>
            <a:r>
              <a:rPr lang="ja-JP" altLang="en-US" sz="1400" dirty="0" smtClean="0">
                <a:solidFill>
                  <a:srgbClr val="404040"/>
                </a:solidFill>
                <a:latin typeface="+mn-ea"/>
                <a:ea typeface="+mn-ea"/>
              </a:rPr>
              <a:t>が利用可能です。</a:t>
            </a:r>
            <a:endParaRPr kumimoji="1" lang="ja-JP" altLang="en-US" sz="1400" dirty="0">
              <a:solidFill>
                <a:srgbClr val="404040"/>
              </a:solidFill>
              <a:latin typeface="+mn-ea"/>
              <a:ea typeface="+mn-ea"/>
            </a:endParaRPr>
          </a:p>
        </p:txBody>
      </p:sp>
      <p:sp>
        <p:nvSpPr>
          <p:cNvPr id="19" name="テキスト ボックス 18"/>
          <p:cNvSpPr txBox="1"/>
          <p:nvPr/>
        </p:nvSpPr>
        <p:spPr>
          <a:xfrm>
            <a:off x="380731" y="5531873"/>
            <a:ext cx="354030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会費はいつ振り込まれるの？</a:t>
            </a:r>
            <a:endParaRPr kumimoji="1" lang="ja-JP" altLang="en-US" b="1" dirty="0">
              <a:solidFill>
                <a:schemeClr val="tx1">
                  <a:lumMod val="75000"/>
                  <a:lumOff val="25000"/>
                </a:schemeClr>
              </a:solidFill>
              <a:latin typeface="+mn-ea"/>
              <a:ea typeface="+mn-ea"/>
            </a:endParaRPr>
          </a:p>
        </p:txBody>
      </p:sp>
      <p:sp>
        <p:nvSpPr>
          <p:cNvPr id="20" name="テキスト ボックス 19"/>
          <p:cNvSpPr txBox="1"/>
          <p:nvPr/>
        </p:nvSpPr>
        <p:spPr>
          <a:xfrm>
            <a:off x="380730" y="5906752"/>
            <a:ext cx="9120455" cy="720710"/>
          </a:xfrm>
          <a:prstGeom prst="rect">
            <a:avLst/>
          </a:prstGeom>
          <a:solidFill>
            <a:srgbClr val="CF6368">
              <a:alpha val="35000"/>
            </a:srgbClr>
          </a:solidFill>
        </p:spPr>
        <p:txBody>
          <a:bodyPr wrap="square" rtlCol="0">
            <a:spAutoFit/>
          </a:bodyPr>
          <a:lstStyle/>
          <a:p>
            <a:pPr>
              <a:lnSpc>
                <a:spcPct val="150000"/>
              </a:lnSpc>
            </a:pPr>
            <a:r>
              <a:rPr lang="ja-JP" altLang="en-US" sz="1400" dirty="0" smtClean="0">
                <a:solidFill>
                  <a:srgbClr val="404040"/>
                </a:solidFill>
                <a:latin typeface="+mn-ea"/>
                <a:ea typeface="+mn-ea"/>
              </a:rPr>
              <a:t>会費は毎月前月の月末に引き落とされ、当月の月末に管理口座に振り込まれます。</a:t>
            </a:r>
          </a:p>
          <a:p>
            <a:pPr>
              <a:lnSpc>
                <a:spcPct val="150000"/>
              </a:lnSpc>
            </a:pPr>
            <a:r>
              <a:rPr kumimoji="1" lang="ja-JP" altLang="en-US" sz="1400" dirty="0" smtClean="0">
                <a:solidFill>
                  <a:srgbClr val="404040"/>
                </a:solidFill>
                <a:latin typeface="+mn-ea"/>
                <a:ea typeface="+mn-ea"/>
              </a:rPr>
              <a:t>例）</a:t>
            </a:r>
            <a:r>
              <a:rPr kumimoji="1" lang="en-US" altLang="ja-JP" sz="1400" dirty="0" smtClean="0">
                <a:solidFill>
                  <a:srgbClr val="404040"/>
                </a:solidFill>
                <a:latin typeface="+mn-ea"/>
                <a:ea typeface="+mn-ea"/>
              </a:rPr>
              <a:t>10</a:t>
            </a:r>
            <a:r>
              <a:rPr kumimoji="1" lang="ja-JP" altLang="en-US" sz="1400" dirty="0" smtClean="0">
                <a:solidFill>
                  <a:srgbClr val="404040"/>
                </a:solidFill>
                <a:latin typeface="+mn-ea"/>
                <a:ea typeface="+mn-ea"/>
              </a:rPr>
              <a:t>月分の会費は、前月の</a:t>
            </a:r>
            <a:r>
              <a:rPr lang="ja-JP" altLang="en-US" sz="1400" dirty="0" smtClean="0">
                <a:solidFill>
                  <a:srgbClr val="404040"/>
                </a:solidFill>
                <a:latin typeface="+mn-ea"/>
                <a:ea typeface="+mn-ea"/>
              </a:rPr>
              <a:t>末日</a:t>
            </a:r>
            <a:r>
              <a:rPr kumimoji="1" lang="ja-JP" altLang="en-US" sz="1400" dirty="0" smtClean="0">
                <a:solidFill>
                  <a:srgbClr val="404040"/>
                </a:solidFill>
                <a:latin typeface="+mn-ea"/>
                <a:ea typeface="+mn-ea"/>
              </a:rPr>
              <a:t>にクレジットカードから引き落とし、</a:t>
            </a:r>
            <a:r>
              <a:rPr kumimoji="1" lang="en-US" altLang="ja-JP" sz="1400" dirty="0" smtClean="0">
                <a:solidFill>
                  <a:srgbClr val="404040"/>
                </a:solidFill>
                <a:latin typeface="+mn-ea"/>
                <a:ea typeface="+mn-ea"/>
              </a:rPr>
              <a:t>10</a:t>
            </a:r>
            <a:r>
              <a:rPr kumimoji="1" lang="ja-JP" altLang="en-US" sz="1400" dirty="0" smtClean="0">
                <a:solidFill>
                  <a:srgbClr val="404040"/>
                </a:solidFill>
                <a:latin typeface="+mn-ea"/>
                <a:ea typeface="+mn-ea"/>
              </a:rPr>
              <a:t>月末日に振り込まれ</a:t>
            </a:r>
            <a:r>
              <a:rPr lang="ja-JP" altLang="en-US" sz="1400" dirty="0" smtClean="0">
                <a:solidFill>
                  <a:srgbClr val="404040"/>
                </a:solidFill>
                <a:latin typeface="+mn-ea"/>
                <a:ea typeface="+mn-ea"/>
              </a:rPr>
              <a:t>ます。</a:t>
            </a:r>
            <a:endParaRPr kumimoji="1" lang="ja-JP" altLang="en-US" sz="1400" dirty="0">
              <a:solidFill>
                <a:srgbClr val="404040"/>
              </a:solidFill>
              <a:latin typeface="+mn-ea"/>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00. </a:t>
            </a:r>
            <a:r>
              <a:rPr lang="ja-JP" altLang="en-US" dirty="0" smtClean="0"/>
              <a:t>質問</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よくあるご質問</a:t>
            </a:r>
            <a:endParaRPr lang="ja-JP" altLang="en-US" dirty="0"/>
          </a:p>
        </p:txBody>
      </p:sp>
      <p:sp>
        <p:nvSpPr>
          <p:cNvPr id="25" name="テキスト ボックス 24"/>
          <p:cNvSpPr txBox="1"/>
          <p:nvPr/>
        </p:nvSpPr>
        <p:spPr>
          <a:xfrm>
            <a:off x="414337" y="1504890"/>
            <a:ext cx="5463605"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ネットでクレジットカード使うのって大丈夫？</a:t>
            </a:r>
            <a:endParaRPr kumimoji="1" lang="ja-JP" altLang="en-US" b="1" dirty="0">
              <a:solidFill>
                <a:schemeClr val="tx1">
                  <a:lumMod val="75000"/>
                  <a:lumOff val="25000"/>
                </a:schemeClr>
              </a:solidFill>
              <a:latin typeface="+mn-ea"/>
              <a:ea typeface="+mn-ea"/>
            </a:endParaRPr>
          </a:p>
        </p:txBody>
      </p:sp>
      <p:sp>
        <p:nvSpPr>
          <p:cNvPr id="26" name="テキスト ボックス 25"/>
          <p:cNvSpPr txBox="1"/>
          <p:nvPr/>
        </p:nvSpPr>
        <p:spPr>
          <a:xfrm>
            <a:off x="414337" y="1892469"/>
            <a:ext cx="9096376" cy="1043875"/>
          </a:xfrm>
          <a:prstGeom prst="rect">
            <a:avLst/>
          </a:prstGeom>
          <a:solidFill>
            <a:srgbClr val="CF6368">
              <a:alpha val="35000"/>
            </a:srgbClr>
          </a:solidFill>
        </p:spPr>
        <p:txBody>
          <a:bodyPr wrap="square" rtlCol="0">
            <a:spAutoFit/>
          </a:bodyPr>
          <a:lstStyle/>
          <a:p>
            <a:pPr>
              <a:lnSpc>
                <a:spcPct val="150000"/>
              </a:lnSpc>
            </a:pPr>
            <a:r>
              <a:rPr lang="en-US" altLang="ja-JP" sz="1400" dirty="0" smtClean="0">
                <a:solidFill>
                  <a:schemeClr val="tx1">
                    <a:lumMod val="75000"/>
                    <a:lumOff val="25000"/>
                  </a:schemeClr>
                </a:solidFill>
                <a:latin typeface="+mn-ea"/>
                <a:ea typeface="+mn-ea"/>
              </a:rPr>
              <a:t>PNE</a:t>
            </a:r>
            <a:r>
              <a:rPr lang="ja-JP" altLang="en-US" sz="1400" dirty="0" smtClean="0">
                <a:solidFill>
                  <a:schemeClr val="tx1">
                    <a:lumMod val="75000"/>
                    <a:lumOff val="25000"/>
                  </a:schemeClr>
                </a:solidFill>
                <a:latin typeface="+mn-ea"/>
                <a:ea typeface="+mn-ea"/>
              </a:rPr>
              <a:t>コミュニティ集金を運営する手嶋屋では、一般財団法人日本情報経済社会推進協会より、プライバシーマーク（</a:t>
            </a:r>
            <a:r>
              <a:rPr lang="en-US" altLang="ja-JP" sz="1400" dirty="0" smtClean="0">
                <a:solidFill>
                  <a:schemeClr val="tx1">
                    <a:lumMod val="75000"/>
                    <a:lumOff val="25000"/>
                  </a:schemeClr>
                </a:solidFill>
                <a:latin typeface="+mn-ea"/>
                <a:ea typeface="+mn-ea"/>
              </a:rPr>
              <a:t>P</a:t>
            </a:r>
            <a:r>
              <a:rPr lang="ja-JP" altLang="en-US" sz="1400" dirty="0" smtClean="0">
                <a:solidFill>
                  <a:schemeClr val="tx1">
                    <a:lumMod val="75000"/>
                    <a:lumOff val="25000"/>
                  </a:schemeClr>
                </a:solidFill>
                <a:latin typeface="+mn-ea"/>
                <a:ea typeface="+mn-ea"/>
              </a:rPr>
              <a:t>マーク）を取得しております。プライバシーマークとは個人情報保護に関して一定の要件を満たした場合のみ取得できる登録商標のことです。</a:t>
            </a:r>
            <a:endParaRPr kumimoji="1" lang="ja-JP" altLang="en-US" sz="1400" dirty="0">
              <a:solidFill>
                <a:schemeClr val="tx1">
                  <a:lumMod val="75000"/>
                  <a:lumOff val="25000"/>
                </a:schemeClr>
              </a:solidFill>
              <a:latin typeface="+mn-ea"/>
              <a:ea typeface="+mn-ea"/>
            </a:endParaRPr>
          </a:p>
        </p:txBody>
      </p:sp>
      <p:sp>
        <p:nvSpPr>
          <p:cNvPr id="8" name="テキスト ボックス 7"/>
          <p:cNvSpPr txBox="1"/>
          <p:nvPr/>
        </p:nvSpPr>
        <p:spPr>
          <a:xfrm>
            <a:off x="414337" y="3120052"/>
            <a:ext cx="446363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クレジットカード支払いを停止したい</a:t>
            </a:r>
            <a:endParaRPr kumimoji="1" lang="ja-JP" altLang="en-US" b="1" dirty="0">
              <a:solidFill>
                <a:schemeClr val="tx1">
                  <a:lumMod val="75000"/>
                  <a:lumOff val="25000"/>
                </a:schemeClr>
              </a:solidFill>
              <a:latin typeface="+mn-ea"/>
              <a:ea typeface="+mn-ea"/>
            </a:endParaRPr>
          </a:p>
        </p:txBody>
      </p:sp>
      <p:sp>
        <p:nvSpPr>
          <p:cNvPr id="9" name="テキスト ボックス 8"/>
          <p:cNvSpPr txBox="1"/>
          <p:nvPr/>
        </p:nvSpPr>
        <p:spPr>
          <a:xfrm>
            <a:off x="414337" y="3482231"/>
            <a:ext cx="9074428" cy="720710"/>
          </a:xfrm>
          <a:prstGeom prst="rect">
            <a:avLst/>
          </a:prstGeom>
          <a:solidFill>
            <a:srgbClr val="CF6368">
              <a:alpha val="35000"/>
            </a:srgbClr>
          </a:solidFill>
        </p:spPr>
        <p:txBody>
          <a:bodyPr wrap="square" rtlCol="0">
            <a:spAutoFit/>
          </a:bodyPr>
          <a:lstStyle/>
          <a:p>
            <a:pPr>
              <a:lnSpc>
                <a:spcPct val="150000"/>
              </a:lnSpc>
            </a:pPr>
            <a:r>
              <a:rPr lang="ja-JP" altLang="en-US" sz="1400" dirty="0" smtClean="0">
                <a:solidFill>
                  <a:srgbClr val="404040"/>
                </a:solidFill>
                <a:latin typeface="+mn-ea"/>
                <a:ea typeface="+mn-ea"/>
              </a:rPr>
              <a:t>１．登録時のメールにあるパスコードを入力する　２．管理者が管理画面で停止する</a:t>
            </a:r>
          </a:p>
          <a:p>
            <a:pPr>
              <a:lnSpc>
                <a:spcPct val="150000"/>
              </a:lnSpc>
            </a:pPr>
            <a:r>
              <a:rPr lang="ja-JP" altLang="en-US" sz="1400" dirty="0" smtClean="0">
                <a:solidFill>
                  <a:srgbClr val="404040"/>
                </a:solidFill>
                <a:latin typeface="+mn-ea"/>
                <a:ea typeface="+mn-ea"/>
              </a:rPr>
              <a:t>このふたつの方式で退会（支払停止）することができます。</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00. </a:t>
            </a:r>
            <a:r>
              <a:rPr lang="ja-JP" altLang="en-US" dirty="0" smtClean="0"/>
              <a:t>口座振替</a:t>
            </a:r>
            <a:endParaRPr lang="ja-JP" altLang="en-US" dirty="0"/>
          </a:p>
        </p:txBody>
      </p:sp>
      <p:sp>
        <p:nvSpPr>
          <p:cNvPr id="3" name="テキスト プレースホルダ 2"/>
          <p:cNvSpPr>
            <a:spLocks noGrp="1"/>
          </p:cNvSpPr>
          <p:nvPr>
            <p:ph type="body" idx="1"/>
          </p:nvPr>
        </p:nvSpPr>
        <p:spPr/>
        <p:txBody>
          <a:bodyPr/>
          <a:lstStyle/>
          <a:p>
            <a:r>
              <a:rPr lang="ja-JP" altLang="ja-JP" dirty="0" smtClean="0"/>
              <a:t>　</a:t>
            </a:r>
            <a:r>
              <a:rPr lang="en-US" altLang="ja-JP" dirty="0" smtClean="0"/>
              <a:t>【</a:t>
            </a:r>
            <a:r>
              <a:rPr lang="ja-JP" altLang="en-US" dirty="0" smtClean="0"/>
              <a:t>オプション</a:t>
            </a:r>
            <a:r>
              <a:rPr lang="en-US" altLang="ja-JP" dirty="0" smtClean="0"/>
              <a:t>】</a:t>
            </a:r>
            <a:r>
              <a:rPr lang="ja-JP" altLang="en-US" dirty="0" smtClean="0"/>
              <a:t>口座振替</a:t>
            </a:r>
            <a:endParaRPr lang="ja-JP" altLang="en-US" dirty="0"/>
          </a:p>
        </p:txBody>
      </p:sp>
      <p:sp>
        <p:nvSpPr>
          <p:cNvPr id="4" name="テキスト ボックス 3"/>
          <p:cNvSpPr txBox="1"/>
          <p:nvPr/>
        </p:nvSpPr>
        <p:spPr>
          <a:xfrm>
            <a:off x="414337" y="1350546"/>
            <a:ext cx="9096376" cy="3765134"/>
          </a:xfrm>
          <a:prstGeom prst="rect">
            <a:avLst/>
          </a:prstGeom>
          <a:noFill/>
        </p:spPr>
        <p:txBody>
          <a:bodyPr wrap="square" rtlCol="0">
            <a:spAutoFit/>
          </a:bodyPr>
          <a:lstStyle/>
          <a:p>
            <a:pPr>
              <a:lnSpc>
                <a:spcPct val="150000"/>
              </a:lnSpc>
            </a:pPr>
            <a:r>
              <a:rPr lang="en-US" altLang="ja-JP" sz="1600" dirty="0" smtClean="0">
                <a:solidFill>
                  <a:srgbClr val="404040"/>
                </a:solidFill>
                <a:latin typeface="+mn-ea"/>
                <a:ea typeface="+mn-ea"/>
              </a:rPr>
              <a:t>50</a:t>
            </a:r>
            <a:r>
              <a:rPr lang="ja-JP" altLang="en-US" sz="1600" dirty="0" smtClean="0">
                <a:solidFill>
                  <a:srgbClr val="404040"/>
                </a:solidFill>
                <a:latin typeface="+mn-ea"/>
                <a:ea typeface="+mn-ea"/>
              </a:rPr>
              <a:t>名以上のコミュニティではカードに加えて口座振替を利用できます。</a:t>
            </a:r>
          </a:p>
          <a:p>
            <a:pPr>
              <a:lnSpc>
                <a:spcPct val="150000"/>
              </a:lnSpc>
            </a:pPr>
            <a:r>
              <a:rPr lang="ja-JP" altLang="en-US" sz="1600" dirty="0" smtClean="0">
                <a:solidFill>
                  <a:srgbClr val="404040"/>
                </a:solidFill>
                <a:latin typeface="+mn-ea"/>
                <a:ea typeface="+mn-ea"/>
              </a:rPr>
              <a:t>すでに多くの会員から銀行振込で集金しており、どうしてもカード決済を案内できない場合に利用できます。</a:t>
            </a:r>
          </a:p>
          <a:p>
            <a:pPr>
              <a:lnSpc>
                <a:spcPct val="150000"/>
              </a:lnSpc>
            </a:pPr>
            <a:endParaRPr lang="ja-JP" altLang="en-US" sz="1600" dirty="0" smtClean="0">
              <a:solidFill>
                <a:srgbClr val="404040"/>
              </a:solidFill>
              <a:latin typeface="+mn-ea"/>
              <a:ea typeface="+mn-ea"/>
            </a:endParaRPr>
          </a:p>
          <a:p>
            <a:pPr>
              <a:lnSpc>
                <a:spcPct val="150000"/>
              </a:lnSpc>
            </a:pPr>
            <a:r>
              <a:rPr lang="en-US" altLang="ja-JP" sz="1600" dirty="0" smtClean="0">
                <a:solidFill>
                  <a:srgbClr val="404040"/>
                </a:solidFill>
                <a:latin typeface="+mn-ea"/>
                <a:ea typeface="+mn-ea"/>
              </a:rPr>
              <a:t>【</a:t>
            </a:r>
            <a:r>
              <a:rPr lang="ja-JP" altLang="en-US" sz="1600" dirty="0" smtClean="0">
                <a:solidFill>
                  <a:srgbClr val="404040"/>
                </a:solidFill>
                <a:latin typeface="+mn-ea"/>
                <a:ea typeface="+mn-ea"/>
              </a:rPr>
              <a:t>注意点</a:t>
            </a:r>
            <a:r>
              <a:rPr lang="en-US" altLang="ja-JP" sz="1600" dirty="0" smtClean="0">
                <a:solidFill>
                  <a:srgbClr val="404040"/>
                </a:solidFill>
                <a:latin typeface="+mn-ea"/>
              </a:rPr>
              <a:t>】</a:t>
            </a:r>
            <a:r>
              <a:rPr lang="ja-JP" altLang="en-US" sz="1600" dirty="0" smtClean="0">
                <a:solidFill>
                  <a:srgbClr val="404040"/>
                </a:solidFill>
                <a:latin typeface="+mn-ea"/>
                <a:ea typeface="+mn-ea"/>
              </a:rPr>
              <a:t>カード決済に比べて以下の点に注意が必要です。</a:t>
            </a:r>
          </a:p>
          <a:p>
            <a:pPr>
              <a:lnSpc>
                <a:spcPct val="150000"/>
              </a:lnSpc>
            </a:pPr>
            <a:r>
              <a:rPr lang="ja-JP" altLang="en-US" sz="1600" dirty="0" smtClean="0">
                <a:solidFill>
                  <a:srgbClr val="404040"/>
                </a:solidFill>
                <a:latin typeface="+mn-ea"/>
                <a:ea typeface="+mn-ea"/>
              </a:rPr>
              <a:t>・口座振替申し込みが別途必要になり、運営者の事務作業が発生する（銀行印の登録など）</a:t>
            </a:r>
          </a:p>
          <a:p>
            <a:pPr>
              <a:lnSpc>
                <a:spcPct val="150000"/>
              </a:lnSpc>
            </a:pPr>
            <a:r>
              <a:rPr lang="ja-JP" altLang="en-US" sz="1600" dirty="0" smtClean="0">
                <a:solidFill>
                  <a:srgbClr val="404040"/>
                </a:solidFill>
                <a:latin typeface="+mn-ea"/>
                <a:ea typeface="+mn-ea"/>
              </a:rPr>
              <a:t>・会員入会時の即時決済ができない（振替開始まで</a:t>
            </a:r>
            <a:r>
              <a:rPr lang="en-US" altLang="ja-JP" sz="1600" dirty="0" smtClean="0">
                <a:solidFill>
                  <a:srgbClr val="404040"/>
                </a:solidFill>
                <a:latin typeface="+mn-ea"/>
                <a:ea typeface="+mn-ea"/>
              </a:rPr>
              <a:t>1</a:t>
            </a:r>
            <a:r>
              <a:rPr lang="ja-JP" altLang="en-US" sz="1600" dirty="0" smtClean="0">
                <a:solidFill>
                  <a:srgbClr val="404040"/>
                </a:solidFill>
                <a:latin typeface="+mn-ea"/>
                <a:ea typeface="+mn-ea"/>
              </a:rPr>
              <a:t>ヶ月程度）</a:t>
            </a:r>
          </a:p>
          <a:p>
            <a:pPr>
              <a:lnSpc>
                <a:spcPct val="150000"/>
              </a:lnSpc>
            </a:pPr>
            <a:r>
              <a:rPr lang="ja-JP" altLang="en-US" sz="1600" dirty="0" smtClean="0">
                <a:solidFill>
                  <a:srgbClr val="404040"/>
                </a:solidFill>
                <a:latin typeface="+mn-ea"/>
                <a:ea typeface="+mn-ea"/>
              </a:rPr>
              <a:t>・決済手数料が変わる</a:t>
            </a:r>
          </a:p>
          <a:p>
            <a:pPr>
              <a:lnSpc>
                <a:spcPct val="150000"/>
              </a:lnSpc>
            </a:pPr>
            <a:endParaRPr lang="ja-JP" altLang="en-US" sz="1600" dirty="0" smtClean="0">
              <a:solidFill>
                <a:srgbClr val="404040"/>
              </a:solidFill>
              <a:latin typeface="+mn-ea"/>
              <a:ea typeface="+mn-ea"/>
            </a:endParaRPr>
          </a:p>
          <a:p>
            <a:pPr>
              <a:lnSpc>
                <a:spcPct val="150000"/>
              </a:lnSpc>
            </a:pPr>
            <a:endParaRPr kumimoji="1" lang="en-US" altLang="ja-JP" sz="1600" dirty="0" smtClean="0">
              <a:solidFill>
                <a:srgbClr val="404040"/>
              </a:solidFill>
              <a:latin typeface="+mn-ea"/>
              <a:ea typeface="+mn-ea"/>
            </a:endParaRPr>
          </a:p>
        </p:txBody>
      </p:sp>
    </p:spTree>
    <p:extLst>
      <p:ext uri="{BB962C8B-B14F-4D97-AF65-F5344CB8AC3E}">
        <p14:creationId xmlns:p14="http://schemas.microsoft.com/office/powerpoint/2010/main" val="23651690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00. </a:t>
            </a:r>
            <a:r>
              <a:rPr lang="ja-JP" altLang="en-US" dirty="0" smtClean="0"/>
              <a:t>運営者のなやみ</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集金にまつわる運営担当者のなやみ</a:t>
            </a:r>
            <a:endParaRPr lang="ja-JP" altLang="en-US" dirty="0"/>
          </a:p>
        </p:txBody>
      </p:sp>
      <p:sp>
        <p:nvSpPr>
          <p:cNvPr id="9" name="円形吹き出し 8"/>
          <p:cNvSpPr/>
          <p:nvPr/>
        </p:nvSpPr>
        <p:spPr>
          <a:xfrm>
            <a:off x="194936" y="4190386"/>
            <a:ext cx="2577459" cy="1130733"/>
          </a:xfrm>
          <a:prstGeom prst="wedgeEllipseCallout">
            <a:avLst>
              <a:gd name="adj1" fmla="val 70036"/>
              <a:gd name="adj2" fmla="val 11039"/>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mn-ea"/>
              </a:rPr>
              <a:t>練習場所</a:t>
            </a:r>
            <a:r>
              <a:rPr lang="ja-JP" altLang="en-US" sz="1600" dirty="0" smtClean="0">
                <a:latin typeface="+mn-ea"/>
              </a:rPr>
              <a:t>や屋外</a:t>
            </a:r>
          </a:p>
          <a:p>
            <a:pPr algn="ctr"/>
            <a:r>
              <a:rPr kumimoji="1" lang="ja-JP" altLang="en-US" sz="1600" dirty="0" smtClean="0">
                <a:latin typeface="+mn-ea"/>
              </a:rPr>
              <a:t>などで</a:t>
            </a:r>
            <a:r>
              <a:rPr lang="ja-JP" altLang="en-US" sz="1600" dirty="0" smtClean="0">
                <a:latin typeface="+mn-ea"/>
              </a:rPr>
              <a:t>大金を扱うのが不安</a:t>
            </a:r>
            <a:endParaRPr kumimoji="1" lang="ja-JP" altLang="en-US" sz="1600" dirty="0">
              <a:latin typeface="+mn-ea"/>
            </a:endParaRPr>
          </a:p>
        </p:txBody>
      </p:sp>
      <p:sp>
        <p:nvSpPr>
          <p:cNvPr id="10" name="円形吹き出し 9"/>
          <p:cNvSpPr/>
          <p:nvPr/>
        </p:nvSpPr>
        <p:spPr>
          <a:xfrm>
            <a:off x="3407840" y="1730732"/>
            <a:ext cx="3150050" cy="959781"/>
          </a:xfrm>
          <a:prstGeom prst="wedgeEllipseCallout">
            <a:avLst>
              <a:gd name="adj1" fmla="val -410"/>
              <a:gd name="adj2" fmla="val 71772"/>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mn-ea"/>
              </a:rPr>
              <a:t>毎月確実に会費が</a:t>
            </a:r>
          </a:p>
          <a:p>
            <a:pPr algn="ctr"/>
            <a:r>
              <a:rPr kumimoji="1" lang="ja-JP" altLang="en-US" sz="1600" dirty="0" smtClean="0">
                <a:latin typeface="+mn-ea"/>
              </a:rPr>
              <a:t>集まらない</a:t>
            </a:r>
          </a:p>
          <a:p>
            <a:pPr algn="ctr"/>
            <a:r>
              <a:rPr lang="ja-JP" altLang="en-US" sz="1600" dirty="0" smtClean="0">
                <a:latin typeface="+mn-ea"/>
              </a:rPr>
              <a:t>仲間への催促がつらい</a:t>
            </a:r>
            <a:endParaRPr kumimoji="1" lang="ja-JP" altLang="en-US" sz="1600" dirty="0">
              <a:latin typeface="+mn-ea"/>
            </a:endParaRPr>
          </a:p>
        </p:txBody>
      </p:sp>
      <p:sp>
        <p:nvSpPr>
          <p:cNvPr id="11" name="円形吹き出し 10"/>
          <p:cNvSpPr/>
          <p:nvPr/>
        </p:nvSpPr>
        <p:spPr>
          <a:xfrm>
            <a:off x="6557890" y="2721416"/>
            <a:ext cx="3042765" cy="935140"/>
          </a:xfrm>
          <a:prstGeom prst="wedgeEllipseCallout">
            <a:avLst>
              <a:gd name="adj1" fmla="val -49215"/>
              <a:gd name="adj2" fmla="val 42448"/>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ネコババ疑惑をかけられる、会計</a:t>
            </a:r>
            <a:r>
              <a:rPr lang="ja-JP" altLang="en-US" sz="1600" dirty="0">
                <a:latin typeface="+mn-ea"/>
              </a:rPr>
              <a:t>担当が儲かるわけないのに</a:t>
            </a:r>
            <a:endParaRPr lang="ja-JP" altLang="en-US" sz="1600" dirty="0" smtClean="0">
              <a:latin typeface="+mn-ea"/>
            </a:endParaRPr>
          </a:p>
        </p:txBody>
      </p:sp>
      <p:sp>
        <p:nvSpPr>
          <p:cNvPr id="13" name="円形吹き出し 12"/>
          <p:cNvSpPr/>
          <p:nvPr/>
        </p:nvSpPr>
        <p:spPr>
          <a:xfrm>
            <a:off x="111760" y="2721416"/>
            <a:ext cx="3264067" cy="1027769"/>
          </a:xfrm>
          <a:prstGeom prst="wedgeEllipseCallout">
            <a:avLst>
              <a:gd name="adj1" fmla="val 52267"/>
              <a:gd name="adj2" fmla="val 31876"/>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コミュニティ活動中になるべく</a:t>
            </a:r>
            <a:r>
              <a:rPr kumimoji="1" lang="ja-JP" altLang="en-US" sz="1600" dirty="0" smtClean="0">
                <a:latin typeface="+mn-ea"/>
              </a:rPr>
              <a:t>お金の話</a:t>
            </a:r>
            <a:r>
              <a:rPr lang="ja-JP" altLang="en-US" sz="1600" dirty="0" smtClean="0">
                <a:latin typeface="+mn-ea"/>
              </a:rPr>
              <a:t>を</a:t>
            </a:r>
          </a:p>
          <a:p>
            <a:pPr algn="ctr"/>
            <a:r>
              <a:rPr lang="ja-JP" altLang="en-US" sz="1600" dirty="0" smtClean="0">
                <a:latin typeface="+mn-ea"/>
              </a:rPr>
              <a:t>したくない</a:t>
            </a:r>
            <a:endParaRPr kumimoji="1" lang="ja-JP" altLang="en-US" sz="1600" dirty="0">
              <a:latin typeface="+mn-ea"/>
            </a:endParaRPr>
          </a:p>
        </p:txBody>
      </p:sp>
      <p:sp>
        <p:nvSpPr>
          <p:cNvPr id="14" name="円形吹き出し 13"/>
          <p:cNvSpPr/>
          <p:nvPr/>
        </p:nvSpPr>
        <p:spPr>
          <a:xfrm>
            <a:off x="7035410" y="4364964"/>
            <a:ext cx="2701199" cy="1066020"/>
          </a:xfrm>
          <a:prstGeom prst="wedgeEllipseCallout">
            <a:avLst>
              <a:gd name="adj1" fmla="val -67080"/>
              <a:gd name="adj2" fmla="val 3748"/>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イベントに人が集まらず会計が</a:t>
            </a:r>
            <a:r>
              <a:rPr kumimoji="1" lang="ja-JP" altLang="en-US" sz="1600" dirty="0" smtClean="0">
                <a:latin typeface="+mn-ea"/>
              </a:rPr>
              <a:t>自腹を</a:t>
            </a:r>
            <a:r>
              <a:rPr lang="ja-JP" altLang="en-US" sz="1600" dirty="0" smtClean="0">
                <a:latin typeface="+mn-ea"/>
              </a:rPr>
              <a:t>切ってしまう</a:t>
            </a:r>
            <a:endParaRPr kumimoji="1" lang="en-US" altLang="ja-JP" sz="1600" dirty="0" smtClean="0">
              <a:latin typeface="+mn-ea"/>
            </a:endParaRPr>
          </a:p>
        </p:txBody>
      </p:sp>
      <p:grpSp>
        <p:nvGrpSpPr>
          <p:cNvPr id="5" name="図形グループ 27"/>
          <p:cNvGrpSpPr/>
          <p:nvPr/>
        </p:nvGrpSpPr>
        <p:grpSpPr>
          <a:xfrm>
            <a:off x="4210892" y="3016772"/>
            <a:ext cx="1549828" cy="2161201"/>
            <a:chOff x="4166240" y="4186825"/>
            <a:chExt cx="1573521" cy="2683875"/>
          </a:xfrm>
        </p:grpSpPr>
        <p:grpSp>
          <p:nvGrpSpPr>
            <p:cNvPr id="17" name="図形グループ 4"/>
            <p:cNvGrpSpPr/>
            <p:nvPr/>
          </p:nvGrpSpPr>
          <p:grpSpPr>
            <a:xfrm>
              <a:off x="4166240" y="4186825"/>
              <a:ext cx="1573521" cy="2683875"/>
              <a:chOff x="3562350" y="2292350"/>
              <a:chExt cx="1574800" cy="2686050"/>
            </a:xfrm>
            <a:solidFill>
              <a:srgbClr val="75B53C"/>
            </a:solidFill>
          </p:grpSpPr>
          <p:sp>
            <p:nvSpPr>
              <p:cNvPr id="6" name="二等辺三角形 5"/>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9" name="図形グループ 16"/>
            <p:cNvGrpSpPr/>
            <p:nvPr/>
          </p:nvGrpSpPr>
          <p:grpSpPr>
            <a:xfrm>
              <a:off x="5181614" y="4515781"/>
              <a:ext cx="368300" cy="641350"/>
              <a:chOff x="5962664" y="2871131"/>
              <a:chExt cx="368300" cy="641350"/>
            </a:xfrm>
          </p:grpSpPr>
          <p:sp>
            <p:nvSpPr>
              <p:cNvPr id="15" name="円/楕円 14"/>
              <p:cNvSpPr/>
              <p:nvPr/>
            </p:nvSpPr>
            <p:spPr>
              <a:xfrm>
                <a:off x="5962664" y="3144181"/>
                <a:ext cx="368300" cy="3683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5962664" y="2871131"/>
                <a:ext cx="368300" cy="425450"/>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776134" y="5586512"/>
            <a:ext cx="8348431" cy="10817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kumimoji="1" lang="ja-JP" altLang="en-US" sz="2000" dirty="0" smtClean="0">
                <a:solidFill>
                  <a:srgbClr val="FF0000"/>
                </a:solidFill>
              </a:rPr>
              <a:t>毎月確実に集金して活動予算を安定させたい</a:t>
            </a:r>
            <a:endParaRPr lang="en-US" altLang="ja-JP" sz="2000" dirty="0">
              <a:solidFill>
                <a:srgbClr val="FF0000"/>
              </a:solidFill>
            </a:endParaRPr>
          </a:p>
          <a:p>
            <a:pPr algn="ctr">
              <a:lnSpc>
                <a:spcPct val="150000"/>
              </a:lnSpc>
            </a:pPr>
            <a:r>
              <a:rPr lang="ja-JP" altLang="en-US" sz="2000" dirty="0" smtClean="0">
                <a:solidFill>
                  <a:srgbClr val="FF0000"/>
                </a:solidFill>
              </a:rPr>
              <a:t>責任のある</a:t>
            </a:r>
            <a:r>
              <a:rPr kumimoji="1" lang="ja-JP" altLang="en-US" sz="2000" dirty="0" smtClean="0">
                <a:solidFill>
                  <a:srgbClr val="FF0000"/>
                </a:solidFill>
              </a:rPr>
              <a:t>運営者としてではなく、</a:t>
            </a:r>
            <a:r>
              <a:rPr lang="ja-JP" altLang="en-US" sz="2000" dirty="0" smtClean="0">
                <a:solidFill>
                  <a:srgbClr val="FF0000"/>
                </a:solidFill>
              </a:rPr>
              <a:t>メンバーの</a:t>
            </a:r>
            <a:r>
              <a:rPr kumimoji="1" lang="ja-JP" altLang="en-US" sz="2000" dirty="0" smtClean="0">
                <a:solidFill>
                  <a:srgbClr val="FF0000"/>
                </a:solidFill>
              </a:rPr>
              <a:t>一員として活動したい</a:t>
            </a:r>
            <a:endParaRPr kumimoji="1" lang="ja-JP" altLang="en-US" sz="2000" dirty="0">
              <a:solidFill>
                <a:srgbClr val="FF0000"/>
              </a:solidFill>
            </a:endParaRPr>
          </a:p>
        </p:txBody>
      </p:sp>
      <p:sp>
        <p:nvSpPr>
          <p:cNvPr id="8" name="円形吹き出し 7"/>
          <p:cNvSpPr/>
          <p:nvPr/>
        </p:nvSpPr>
        <p:spPr>
          <a:xfrm>
            <a:off x="3635995" y="4558322"/>
            <a:ext cx="2688215" cy="984422"/>
          </a:xfrm>
          <a:prstGeom prst="wedgeEllipseCallout">
            <a:avLst>
              <a:gd name="adj1" fmla="val 783"/>
              <a:gd name="adj2" fmla="val 25183"/>
            </a:avLst>
          </a:prstGeom>
          <a:solidFill>
            <a:srgbClr val="69C83F">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会計担当の</a:t>
            </a:r>
            <a:r>
              <a:rPr kumimoji="1" lang="en-US" altLang="ja-JP" sz="1600" dirty="0" smtClean="0">
                <a:latin typeface="+mn-ea"/>
              </a:rPr>
              <a:t/>
            </a:r>
            <a:br>
              <a:rPr kumimoji="1" lang="en-US" altLang="ja-JP" sz="1600" dirty="0" smtClean="0">
                <a:latin typeface="+mn-ea"/>
              </a:rPr>
            </a:br>
            <a:r>
              <a:rPr kumimoji="1" lang="ja-JP" altLang="en-US" sz="1600" dirty="0" smtClean="0">
                <a:latin typeface="+mn-ea"/>
              </a:rPr>
              <a:t>手間・面倒・負担</a:t>
            </a:r>
          </a:p>
          <a:p>
            <a:pPr algn="ctr"/>
            <a:r>
              <a:rPr lang="ja-JP" altLang="en-US" sz="1600" dirty="0" smtClean="0">
                <a:latin typeface="+mn-ea"/>
              </a:rPr>
              <a:t>が大きい</a:t>
            </a:r>
            <a:endParaRPr kumimoji="1" lang="ja-JP" altLang="en-US" sz="1600" dirty="0">
              <a:latin typeface="+mn-ea"/>
            </a:endParaRPr>
          </a:p>
        </p:txBody>
      </p:sp>
    </p:spTree>
    <p:extLst>
      <p:ext uri="{BB962C8B-B14F-4D97-AF65-F5344CB8AC3E}">
        <p14:creationId xmlns:p14="http://schemas.microsoft.com/office/powerpoint/2010/main" val="27121483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00. </a:t>
            </a:r>
            <a:r>
              <a:rPr lang="ja-JP" altLang="en-US" dirty="0" smtClean="0"/>
              <a:t>概要</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a:t>
            </a:r>
            <a:r>
              <a:rPr lang="en-US" altLang="ja-JP" dirty="0" smtClean="0"/>
              <a:t>PNE</a:t>
            </a:r>
            <a:r>
              <a:rPr lang="ja-JP" altLang="en-US" dirty="0" smtClean="0"/>
              <a:t>コミュニティ集金</a:t>
            </a:r>
            <a:endParaRPr lang="ja-JP" altLang="en-US" dirty="0"/>
          </a:p>
        </p:txBody>
      </p:sp>
      <p:sp>
        <p:nvSpPr>
          <p:cNvPr id="6" name="テキスト ボックス 5"/>
          <p:cNvSpPr txBox="1"/>
          <p:nvPr/>
        </p:nvSpPr>
        <p:spPr>
          <a:xfrm>
            <a:off x="414337" y="1350546"/>
            <a:ext cx="9096376" cy="1549142"/>
          </a:xfrm>
          <a:prstGeom prst="rect">
            <a:avLst/>
          </a:prstGeom>
          <a:noFill/>
        </p:spPr>
        <p:txBody>
          <a:bodyPr wrap="square" rtlCol="0">
            <a:spAutoFit/>
          </a:bodyPr>
          <a:lstStyle/>
          <a:p>
            <a:pPr>
              <a:lnSpc>
                <a:spcPct val="150000"/>
              </a:lnSpc>
            </a:pPr>
            <a:r>
              <a:rPr lang="en-US" altLang="ja-JP" sz="1600" dirty="0" smtClean="0">
                <a:solidFill>
                  <a:srgbClr val="404040"/>
                </a:solidFill>
                <a:latin typeface="+mn-ea"/>
                <a:ea typeface="+mn-ea"/>
              </a:rPr>
              <a:t>PNE</a:t>
            </a:r>
            <a:r>
              <a:rPr lang="ja-JP" altLang="en-US" sz="1600" dirty="0" smtClean="0">
                <a:solidFill>
                  <a:srgbClr val="404040"/>
                </a:solidFill>
                <a:latin typeface="+mn-ea"/>
                <a:ea typeface="+mn-ea"/>
              </a:rPr>
              <a:t>コミュニティ集金は、協会や団体、部活動などのコミュニティの</a:t>
            </a:r>
            <a:r>
              <a:rPr lang="ja-JP" altLang="en-US" sz="1600" u="sng" dirty="0" smtClean="0">
                <a:solidFill>
                  <a:srgbClr val="404040"/>
                </a:solidFill>
                <a:latin typeface="+mn-ea"/>
                <a:ea typeface="+mn-ea"/>
              </a:rPr>
              <a:t>毎月・毎年の会費</a:t>
            </a:r>
            <a:r>
              <a:rPr lang="ja-JP" altLang="en-US" sz="1600" u="sng" dirty="0">
                <a:solidFill>
                  <a:srgbClr val="404040"/>
                </a:solidFill>
                <a:latin typeface="+mn-ea"/>
                <a:ea typeface="+mn-ea"/>
              </a:rPr>
              <a:t>集金</a:t>
            </a:r>
            <a:r>
              <a:rPr lang="ja-JP" altLang="en-US" sz="1600" u="sng" dirty="0" smtClean="0">
                <a:solidFill>
                  <a:srgbClr val="404040"/>
                </a:solidFill>
                <a:latin typeface="+mn-ea"/>
                <a:ea typeface="+mn-ea"/>
              </a:rPr>
              <a:t>をクレジットカードを使って行える</a:t>
            </a:r>
            <a:r>
              <a:rPr lang="ja-JP" altLang="en-US" sz="1600" dirty="0" smtClean="0">
                <a:solidFill>
                  <a:srgbClr val="404040"/>
                </a:solidFill>
                <a:latin typeface="+mn-ea"/>
                <a:ea typeface="+mn-ea"/>
              </a:rPr>
              <a:t>サービスです。集金にまつわる悩みを本サービスが解消します。カード会社との契約や初期費用が必要ないため、小さなコミュニティでも手軽にカード決済を導入できます。</a:t>
            </a:r>
            <a:endParaRPr lang="en-US" altLang="ja-JP" sz="1600" dirty="0" smtClean="0">
              <a:solidFill>
                <a:srgbClr val="404040"/>
              </a:solidFill>
              <a:latin typeface="+mn-ea"/>
              <a:ea typeface="+mn-ea"/>
            </a:endParaRPr>
          </a:p>
        </p:txBody>
      </p:sp>
      <p:grpSp>
        <p:nvGrpSpPr>
          <p:cNvPr id="77" name="図形グループ 76"/>
          <p:cNvGrpSpPr/>
          <p:nvPr/>
        </p:nvGrpSpPr>
        <p:grpSpPr>
          <a:xfrm>
            <a:off x="1500335" y="3483361"/>
            <a:ext cx="1632809" cy="1334914"/>
            <a:chOff x="722893" y="3037080"/>
            <a:chExt cx="2112189" cy="1726834"/>
          </a:xfrm>
        </p:grpSpPr>
        <p:grpSp>
          <p:nvGrpSpPr>
            <p:cNvPr id="13" name="図形グループ 3"/>
            <p:cNvGrpSpPr/>
            <p:nvPr/>
          </p:nvGrpSpPr>
          <p:grpSpPr>
            <a:xfrm>
              <a:off x="722893" y="3241351"/>
              <a:ext cx="241036" cy="411123"/>
              <a:chOff x="3562350" y="2292350"/>
              <a:chExt cx="1574800" cy="2686050"/>
            </a:xfrm>
            <a:solidFill>
              <a:srgbClr val="75B53C"/>
            </a:solidFill>
          </p:grpSpPr>
          <p:sp>
            <p:nvSpPr>
              <p:cNvPr id="14"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16" name="直線矢印コネクタ 15"/>
            <p:cNvCxnSpPr/>
            <p:nvPr/>
          </p:nvCxnSpPr>
          <p:spPr>
            <a:xfrm>
              <a:off x="1555548" y="3476556"/>
              <a:ext cx="1279534" cy="2551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7" name="図形グループ 74"/>
            <p:cNvGrpSpPr/>
            <p:nvPr/>
          </p:nvGrpSpPr>
          <p:grpSpPr>
            <a:xfrm>
              <a:off x="1010675" y="3336478"/>
              <a:ext cx="375180" cy="220868"/>
              <a:chOff x="877525" y="4407197"/>
              <a:chExt cx="519475" cy="305814"/>
            </a:xfrm>
          </p:grpSpPr>
          <p:sp>
            <p:nvSpPr>
              <p:cNvPr id="18" name="角丸四角形 17"/>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19" name="直線コネクタ 18"/>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0" name="図形グループ 75"/>
            <p:cNvGrpSpPr/>
            <p:nvPr/>
          </p:nvGrpSpPr>
          <p:grpSpPr>
            <a:xfrm>
              <a:off x="1324962" y="3634130"/>
              <a:ext cx="241036" cy="411123"/>
              <a:chOff x="3562350" y="2292350"/>
              <a:chExt cx="1574800" cy="2686050"/>
            </a:xfrm>
            <a:solidFill>
              <a:srgbClr val="75B53C"/>
            </a:solidFill>
          </p:grpSpPr>
          <p:sp>
            <p:nvSpPr>
              <p:cNvPr id="21" name="二等辺三角形 20"/>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図形グループ 80"/>
            <p:cNvGrpSpPr/>
            <p:nvPr/>
          </p:nvGrpSpPr>
          <p:grpSpPr>
            <a:xfrm>
              <a:off x="1612744" y="3729257"/>
              <a:ext cx="375180" cy="220868"/>
              <a:chOff x="877525" y="4407197"/>
              <a:chExt cx="519475" cy="305814"/>
            </a:xfrm>
          </p:grpSpPr>
          <p:sp>
            <p:nvSpPr>
              <p:cNvPr id="24" name="角丸四角形 23"/>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5" name="直線コネクタ 24"/>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6" name="図形グループ 85"/>
            <p:cNvGrpSpPr/>
            <p:nvPr/>
          </p:nvGrpSpPr>
          <p:grpSpPr>
            <a:xfrm>
              <a:off x="734981" y="4016092"/>
              <a:ext cx="241036" cy="411123"/>
              <a:chOff x="3562350" y="2292350"/>
              <a:chExt cx="1574800" cy="2686050"/>
            </a:xfrm>
            <a:solidFill>
              <a:srgbClr val="75B53C"/>
            </a:solidFill>
          </p:grpSpPr>
          <p:sp>
            <p:nvSpPr>
              <p:cNvPr id="27" name="二等辺三角形 2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9" name="図形グループ 94"/>
            <p:cNvGrpSpPr/>
            <p:nvPr/>
          </p:nvGrpSpPr>
          <p:grpSpPr>
            <a:xfrm>
              <a:off x="1022763" y="4111219"/>
              <a:ext cx="375180" cy="220868"/>
              <a:chOff x="877525" y="4407197"/>
              <a:chExt cx="519475" cy="305814"/>
            </a:xfrm>
          </p:grpSpPr>
          <p:sp>
            <p:nvSpPr>
              <p:cNvPr id="30" name="角丸四角形 2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31" name="直線コネクタ 3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2" name="図形グループ 98"/>
            <p:cNvGrpSpPr/>
            <p:nvPr/>
          </p:nvGrpSpPr>
          <p:grpSpPr>
            <a:xfrm>
              <a:off x="1327878" y="4352791"/>
              <a:ext cx="241036" cy="411123"/>
              <a:chOff x="3562350" y="2292350"/>
              <a:chExt cx="1574800" cy="2686050"/>
            </a:xfrm>
            <a:solidFill>
              <a:srgbClr val="75B53C"/>
            </a:solidFill>
          </p:grpSpPr>
          <p:sp>
            <p:nvSpPr>
              <p:cNvPr id="33" name="二等辺三角形 3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35" name="図形グループ 101"/>
            <p:cNvGrpSpPr/>
            <p:nvPr/>
          </p:nvGrpSpPr>
          <p:grpSpPr>
            <a:xfrm>
              <a:off x="1615660" y="4457090"/>
              <a:ext cx="375180" cy="220868"/>
              <a:chOff x="877525" y="4407197"/>
              <a:chExt cx="519475" cy="305814"/>
            </a:xfrm>
          </p:grpSpPr>
          <p:sp>
            <p:nvSpPr>
              <p:cNvPr id="36" name="角丸四角形 35"/>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37" name="直線コネクタ 3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8" name="図形グループ 104"/>
            <p:cNvGrpSpPr/>
            <p:nvPr/>
          </p:nvGrpSpPr>
          <p:grpSpPr>
            <a:xfrm>
              <a:off x="1749804" y="3037080"/>
              <a:ext cx="241036" cy="411123"/>
              <a:chOff x="3562350" y="2292350"/>
              <a:chExt cx="1574800" cy="2686050"/>
            </a:xfrm>
            <a:solidFill>
              <a:srgbClr val="75B53C"/>
            </a:solidFill>
          </p:grpSpPr>
          <p:sp>
            <p:nvSpPr>
              <p:cNvPr id="39" name="二等辺三角形 38"/>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1" name="図形グループ 107"/>
            <p:cNvGrpSpPr/>
            <p:nvPr/>
          </p:nvGrpSpPr>
          <p:grpSpPr>
            <a:xfrm>
              <a:off x="2037586" y="3132207"/>
              <a:ext cx="375180" cy="220868"/>
              <a:chOff x="877525" y="4407197"/>
              <a:chExt cx="519475" cy="305814"/>
            </a:xfrm>
          </p:grpSpPr>
          <p:sp>
            <p:nvSpPr>
              <p:cNvPr id="42" name="角丸四角形 4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43" name="直線コネクタ 4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4" name="直線矢印コネクタ 43"/>
            <p:cNvCxnSpPr/>
            <p:nvPr/>
          </p:nvCxnSpPr>
          <p:spPr>
            <a:xfrm flipV="1">
              <a:off x="1555548" y="4111219"/>
              <a:ext cx="1279534" cy="112564"/>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flipV="1">
              <a:off x="2149453" y="4361963"/>
              <a:ext cx="685629" cy="19853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p:nvPr/>
          </p:nvCxnSpPr>
          <p:spPr>
            <a:xfrm flipV="1">
              <a:off x="2037586" y="3905426"/>
              <a:ext cx="797496" cy="1"/>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2412767" y="3394881"/>
              <a:ext cx="422315" cy="816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48" name="図形グループ 47"/>
          <p:cNvGrpSpPr/>
          <p:nvPr/>
        </p:nvGrpSpPr>
        <p:grpSpPr>
          <a:xfrm>
            <a:off x="3391462" y="3317999"/>
            <a:ext cx="2703355" cy="1635075"/>
            <a:chOff x="3479800" y="2579263"/>
            <a:chExt cx="2967263" cy="1794695"/>
          </a:xfrm>
        </p:grpSpPr>
        <p:sp>
          <p:nvSpPr>
            <p:cNvPr id="49" name="円/楕円 48"/>
            <p:cNvSpPr/>
            <p:nvPr/>
          </p:nvSpPr>
          <p:spPr>
            <a:xfrm>
              <a:off x="3479800" y="3927553"/>
              <a:ext cx="2967263" cy="44640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50" name="図形グループ 49"/>
            <p:cNvGrpSpPr/>
            <p:nvPr/>
          </p:nvGrpSpPr>
          <p:grpSpPr>
            <a:xfrm>
              <a:off x="3716690" y="2579263"/>
              <a:ext cx="1110270" cy="1570866"/>
              <a:chOff x="3716690" y="2579263"/>
              <a:chExt cx="1110270" cy="1570866"/>
            </a:xfrm>
          </p:grpSpPr>
          <p:cxnSp>
            <p:nvCxnSpPr>
              <p:cNvPr id="62" name="直線コネクタ 43"/>
              <p:cNvCxnSpPr/>
              <p:nvPr/>
            </p:nvCxnSpPr>
            <p:spPr>
              <a:xfrm rot="5400000">
                <a:off x="3671846"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p:nvPr/>
            </p:nvCxnSpPr>
            <p:spPr>
              <a:xfrm rot="16200000" flipH="1">
                <a:off x="4367301"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64" name="正方形/長方形 63"/>
              <p:cNvSpPr/>
              <p:nvPr/>
            </p:nvSpPr>
            <p:spPr>
              <a:xfrm>
                <a:off x="3716690"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716690"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カード会社</a:t>
                </a:r>
                <a:endParaRPr kumimoji="1" lang="ja-JP" altLang="en-US" sz="1200" dirty="0"/>
              </a:p>
            </p:txBody>
          </p:sp>
          <p:sp>
            <p:nvSpPr>
              <p:cNvPr id="66" name="正方形/長方形 65"/>
              <p:cNvSpPr/>
              <p:nvPr/>
            </p:nvSpPr>
            <p:spPr>
              <a:xfrm>
                <a:off x="3813144"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4494838"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813144"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494838"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153650"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4153650"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51" name="図形グループ 53"/>
            <p:cNvGrpSpPr/>
            <p:nvPr/>
          </p:nvGrpSpPr>
          <p:grpSpPr>
            <a:xfrm>
              <a:off x="5118822" y="2579263"/>
              <a:ext cx="1110270" cy="1570866"/>
              <a:chOff x="5118822" y="2579263"/>
              <a:chExt cx="1110270" cy="1570866"/>
            </a:xfrm>
          </p:grpSpPr>
          <p:cxnSp>
            <p:nvCxnSpPr>
              <p:cNvPr id="52" name="直線コネクタ 51"/>
              <p:cNvCxnSpPr/>
              <p:nvPr/>
            </p:nvCxnSpPr>
            <p:spPr>
              <a:xfrm rot="5400000">
                <a:off x="5073978"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rot="16200000" flipH="1">
                <a:off x="5769433"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54" name="正方形/長方形 53"/>
              <p:cNvSpPr/>
              <p:nvPr/>
            </p:nvSpPr>
            <p:spPr>
              <a:xfrm>
                <a:off x="5118822"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5118822"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smtClean="0"/>
                  <a:t>PNE</a:t>
                </a:r>
                <a:endParaRPr kumimoji="1" lang="ja-JP" altLang="en-US" sz="1600" dirty="0"/>
              </a:p>
            </p:txBody>
          </p:sp>
          <p:sp>
            <p:nvSpPr>
              <p:cNvPr id="56" name="正方形/長方形 55"/>
              <p:cNvSpPr/>
              <p:nvPr/>
            </p:nvSpPr>
            <p:spPr>
              <a:xfrm>
                <a:off x="5204716"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5886410" y="3264285"/>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5204716"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5886410" y="3597224"/>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545222"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545222"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11" name="正方形/長方形 10"/>
          <p:cNvSpPr/>
          <p:nvPr/>
        </p:nvSpPr>
        <p:spPr>
          <a:xfrm>
            <a:off x="7264833" y="3345184"/>
            <a:ext cx="1077536" cy="636028"/>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t>管理</a:t>
            </a:r>
            <a:r>
              <a:rPr kumimoji="1" lang="ja-JP" altLang="en-US" sz="1400" dirty="0" smtClean="0"/>
              <a:t>口座</a:t>
            </a:r>
            <a:endParaRPr kumimoji="1" lang="ja-JP" altLang="en-US" sz="1400" dirty="0"/>
          </a:p>
        </p:txBody>
      </p:sp>
      <p:sp>
        <p:nvSpPr>
          <p:cNvPr id="12" name="右矢印 11"/>
          <p:cNvSpPr/>
          <p:nvPr/>
        </p:nvSpPr>
        <p:spPr>
          <a:xfrm>
            <a:off x="6094817" y="3460268"/>
            <a:ext cx="979714" cy="376279"/>
          </a:xfrm>
          <a:prstGeom prst="rightArrow">
            <a:avLst>
              <a:gd name="adj1" fmla="val 50000"/>
              <a:gd name="adj2" fmla="val 50000"/>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72" name="図形グループ 71"/>
          <p:cNvGrpSpPr/>
          <p:nvPr/>
        </p:nvGrpSpPr>
        <p:grpSpPr>
          <a:xfrm>
            <a:off x="6772665" y="4222347"/>
            <a:ext cx="889754" cy="817177"/>
            <a:chOff x="5783883" y="3382988"/>
            <a:chExt cx="902815" cy="829170"/>
          </a:xfrm>
        </p:grpSpPr>
        <p:grpSp>
          <p:nvGrpSpPr>
            <p:cNvPr id="73" name="図形グループ 4"/>
            <p:cNvGrpSpPr/>
            <p:nvPr/>
          </p:nvGrpSpPr>
          <p:grpSpPr>
            <a:xfrm>
              <a:off x="6083522" y="3382988"/>
              <a:ext cx="303039" cy="516877"/>
              <a:chOff x="1955330" y="2292350"/>
              <a:chExt cx="1574805" cy="2686050"/>
            </a:xfrm>
            <a:solidFill>
              <a:srgbClr val="CF6368"/>
            </a:solidFill>
          </p:grpSpPr>
          <p:sp>
            <p:nvSpPr>
              <p:cNvPr id="75" name="二等辺三角形 74"/>
              <p:cNvSpPr/>
              <p:nvPr/>
            </p:nvSpPr>
            <p:spPr>
              <a:xfrm>
                <a:off x="1955330" y="3416302"/>
                <a:ext cx="1574805" cy="1562098"/>
              </a:xfrm>
              <a:prstGeom prst="triangl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1974376" y="2292350"/>
                <a:ext cx="1536702" cy="1536698"/>
              </a:xfrm>
              <a:prstGeom prst="ellips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74" name="テキスト ボックス 73"/>
            <p:cNvSpPr txBox="1"/>
            <p:nvPr/>
          </p:nvSpPr>
          <p:spPr>
            <a:xfrm>
              <a:off x="5783883" y="3899864"/>
              <a:ext cx="902815" cy="312294"/>
            </a:xfrm>
            <a:prstGeom prst="rect">
              <a:avLst/>
            </a:prstGeom>
            <a:noFill/>
          </p:spPr>
          <p:txBody>
            <a:bodyPr wrap="square" rtlCol="0">
              <a:spAutoFit/>
            </a:bodyPr>
            <a:lstStyle/>
            <a:p>
              <a:r>
                <a:rPr kumimoji="1" lang="ja-JP" altLang="en-US" sz="1400" dirty="0" smtClean="0">
                  <a:solidFill>
                    <a:srgbClr val="CF6368"/>
                  </a:solidFill>
                  <a:latin typeface="+mn-ea"/>
                  <a:ea typeface="+mn-ea"/>
                </a:rPr>
                <a:t>会計担当</a:t>
              </a:r>
              <a:endParaRPr kumimoji="1" lang="ja-JP" altLang="en-US" sz="1400" dirty="0">
                <a:solidFill>
                  <a:srgbClr val="CF6368"/>
                </a:solidFill>
                <a:latin typeface="+mn-ea"/>
                <a:ea typeface="+mn-ea"/>
              </a:endParaRPr>
            </a:p>
          </p:txBody>
        </p:sp>
      </p:grpSp>
      <p:grpSp>
        <p:nvGrpSpPr>
          <p:cNvPr id="84" name="図形グループ 83"/>
          <p:cNvGrpSpPr/>
          <p:nvPr/>
        </p:nvGrpSpPr>
        <p:grpSpPr>
          <a:xfrm>
            <a:off x="7536901" y="4231123"/>
            <a:ext cx="1261884" cy="833227"/>
            <a:chOff x="7205471" y="3436727"/>
            <a:chExt cx="1261884" cy="833227"/>
          </a:xfrm>
        </p:grpSpPr>
        <p:grpSp>
          <p:nvGrpSpPr>
            <p:cNvPr id="85" name="図形グループ 81"/>
            <p:cNvGrpSpPr/>
            <p:nvPr/>
          </p:nvGrpSpPr>
          <p:grpSpPr>
            <a:xfrm>
              <a:off x="7620670" y="3436727"/>
              <a:ext cx="431487" cy="511587"/>
              <a:chOff x="7206474" y="3552758"/>
              <a:chExt cx="431487" cy="511587"/>
            </a:xfrm>
          </p:grpSpPr>
          <p:sp>
            <p:nvSpPr>
              <p:cNvPr id="87" name="メモ 86"/>
              <p:cNvSpPr/>
              <p:nvPr/>
            </p:nvSpPr>
            <p:spPr>
              <a:xfrm>
                <a:off x="7206474" y="3552758"/>
                <a:ext cx="431487" cy="511587"/>
              </a:xfrm>
              <a:prstGeom prst="foldedCorner">
                <a:avLst/>
              </a:prstGeom>
              <a:solidFill>
                <a:srgbClr val="75B53C">
                  <a:alpha val="5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cxnSp>
            <p:nvCxnSpPr>
              <p:cNvPr id="88" name="直線コネクタ 87"/>
              <p:cNvCxnSpPr/>
              <p:nvPr/>
            </p:nvCxnSpPr>
            <p:spPr>
              <a:xfrm>
                <a:off x="7285567" y="3665456"/>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89" name="直線コネクタ 88"/>
              <p:cNvCxnSpPr/>
              <p:nvPr/>
            </p:nvCxnSpPr>
            <p:spPr>
              <a:xfrm>
                <a:off x="7285567" y="3757597"/>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90" name="直線コネクタ 89"/>
              <p:cNvCxnSpPr/>
              <p:nvPr/>
            </p:nvCxnSpPr>
            <p:spPr>
              <a:xfrm>
                <a:off x="7285567" y="3849738"/>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grpSp>
        <p:sp>
          <p:nvSpPr>
            <p:cNvPr id="86" name="テキスト ボックス 85"/>
            <p:cNvSpPr txBox="1"/>
            <p:nvPr/>
          </p:nvSpPr>
          <p:spPr>
            <a:xfrm>
              <a:off x="7205471" y="3962177"/>
              <a:ext cx="1261884" cy="307777"/>
            </a:xfrm>
            <a:prstGeom prst="rect">
              <a:avLst/>
            </a:prstGeom>
            <a:noFill/>
          </p:spPr>
          <p:txBody>
            <a:bodyPr wrap="square" rtlCol="0">
              <a:spAutoFit/>
            </a:bodyPr>
            <a:lstStyle/>
            <a:p>
              <a:r>
                <a:rPr kumimoji="1" lang="ja-JP" altLang="en-US" sz="1400" dirty="0" smtClean="0">
                  <a:solidFill>
                    <a:srgbClr val="517E2A"/>
                  </a:solidFill>
                  <a:latin typeface="+mn-ea"/>
                  <a:ea typeface="+mn-ea"/>
                </a:rPr>
                <a:t>会計レポート</a:t>
              </a:r>
              <a:endParaRPr kumimoji="1" lang="ja-JP" altLang="en-US" sz="1400" dirty="0">
                <a:solidFill>
                  <a:srgbClr val="517E2A"/>
                </a:solidFill>
                <a:latin typeface="+mn-ea"/>
                <a:ea typeface="+mn-ea"/>
              </a:endParaRPr>
            </a:p>
          </p:txBody>
        </p:sp>
      </p:grpSp>
      <p:sp>
        <p:nvSpPr>
          <p:cNvPr id="112" name="正方形/長方形 111"/>
          <p:cNvSpPr/>
          <p:nvPr/>
        </p:nvSpPr>
        <p:spPr>
          <a:xfrm>
            <a:off x="1334198" y="3161316"/>
            <a:ext cx="1826141" cy="338554"/>
          </a:xfrm>
          <a:prstGeom prst="rect">
            <a:avLst/>
          </a:prstGeom>
        </p:spPr>
        <p:txBody>
          <a:bodyPr wrap="none">
            <a:spAutoFit/>
          </a:bodyPr>
          <a:lstStyle/>
          <a:p>
            <a:r>
              <a:rPr lang="ja-JP" altLang="en-US" sz="1600" dirty="0" smtClean="0">
                <a:solidFill>
                  <a:srgbClr val="787F4D"/>
                </a:solidFill>
                <a:latin typeface="+mn-ea"/>
                <a:ea typeface="+mn-ea"/>
              </a:rPr>
              <a:t>コミュニティ会員</a:t>
            </a:r>
            <a:endParaRPr lang="ja-JP" altLang="en-US" sz="1600" dirty="0">
              <a:solidFill>
                <a:srgbClr val="787F4D"/>
              </a:solidFill>
              <a:latin typeface="+mn-ea"/>
              <a:ea typeface="+mn-ea"/>
            </a:endParaRPr>
          </a:p>
        </p:txBody>
      </p:sp>
      <p:pic>
        <p:nvPicPr>
          <p:cNvPr id="2" name="図 1" descr="2014031215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179" y="5488010"/>
            <a:ext cx="2006586" cy="1295466"/>
          </a:xfrm>
          <a:prstGeom prst="rect">
            <a:avLst/>
          </a:prstGeom>
        </p:spPr>
      </p:pic>
      <p:pic>
        <p:nvPicPr>
          <p:cNvPr id="3" name="図 2"/>
          <p:cNvPicPr>
            <a:picLocks noChangeAspect="1"/>
          </p:cNvPicPr>
          <p:nvPr/>
        </p:nvPicPr>
        <p:blipFill>
          <a:blip r:embed="rId3"/>
          <a:stretch>
            <a:fillRect/>
          </a:stretch>
        </p:blipFill>
        <p:spPr>
          <a:xfrm>
            <a:off x="1040573" y="4890786"/>
            <a:ext cx="2617009" cy="361926"/>
          </a:xfrm>
          <a:prstGeom prst="rect">
            <a:avLst/>
          </a:prstGeom>
        </p:spPr>
      </p:pic>
      <p:sp>
        <p:nvSpPr>
          <p:cNvPr id="114" name="角丸四角形 113"/>
          <p:cNvSpPr/>
          <p:nvPr/>
        </p:nvSpPr>
        <p:spPr>
          <a:xfrm>
            <a:off x="1267338" y="5595842"/>
            <a:ext cx="5748479" cy="1084393"/>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800" dirty="0" err="1">
                <a:solidFill>
                  <a:schemeClr val="bg1"/>
                </a:solidFill>
                <a:latin typeface="+mn-ea"/>
              </a:rPr>
              <a:t>pne.jp</a:t>
            </a:r>
            <a:r>
              <a:rPr lang="ja-JP" altLang="en-US" sz="2800" dirty="0">
                <a:solidFill>
                  <a:schemeClr val="bg1"/>
                </a:solidFill>
                <a:latin typeface="+mn-ea"/>
              </a:rPr>
              <a:t>サービスで</a:t>
            </a:r>
            <a:r>
              <a:rPr lang="ja-JP" altLang="en-US" sz="2800" dirty="0" smtClean="0">
                <a:solidFill>
                  <a:schemeClr val="bg1"/>
                </a:solidFill>
                <a:latin typeface="+mn-ea"/>
              </a:rPr>
              <a:t>提供</a:t>
            </a:r>
            <a:endParaRPr lang="ja-JP" altLang="en-US" sz="2800" dirty="0">
              <a:solidFill>
                <a:schemeClr val="bg1"/>
              </a:solidFill>
              <a:latin typeface="+mn-ea"/>
            </a:endParaRPr>
          </a:p>
          <a:p>
            <a:pPr algn="ctr"/>
            <a:r>
              <a:rPr lang="en-US" altLang="ja-JP" sz="2800" dirty="0">
                <a:solidFill>
                  <a:schemeClr val="bg1"/>
                </a:solidFill>
                <a:latin typeface="+mn-ea"/>
              </a:rPr>
              <a:t>http://</a:t>
            </a:r>
            <a:r>
              <a:rPr lang="en-US" altLang="ja-JP" sz="2800" dirty="0" err="1">
                <a:solidFill>
                  <a:schemeClr val="bg1"/>
                </a:solidFill>
                <a:latin typeface="+mn-ea"/>
              </a:rPr>
              <a:t>pne.jp</a:t>
            </a:r>
            <a:endParaRPr lang="en-US" altLang="ja-JP" sz="2800" dirty="0">
              <a:solidFill>
                <a:schemeClr val="bg1"/>
              </a:solidFill>
              <a:latin typeface="+mn-ea"/>
            </a:endParaRPr>
          </a:p>
        </p:txBody>
      </p:sp>
    </p:spTree>
    <p:extLst>
      <p:ext uri="{BB962C8B-B14F-4D97-AF65-F5344CB8AC3E}">
        <p14:creationId xmlns:p14="http://schemas.microsoft.com/office/powerpoint/2010/main" val="16002897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14337" y="293768"/>
            <a:ext cx="9096375" cy="328612"/>
          </a:xfrm>
        </p:spPr>
        <p:txBody>
          <a:bodyPr/>
          <a:lstStyle/>
          <a:p>
            <a:r>
              <a:rPr lang="en-US" altLang="ja-JP" dirty="0" smtClean="0"/>
              <a:t>00. </a:t>
            </a:r>
            <a:r>
              <a:rPr lang="ja-JP" altLang="en-US" dirty="0" smtClean="0"/>
              <a:t>サービス利用料</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サービス利用料</a:t>
            </a:r>
            <a:endParaRPr lang="ja-JP" altLang="en-US" dirty="0"/>
          </a:p>
        </p:txBody>
      </p:sp>
      <p:sp>
        <p:nvSpPr>
          <p:cNvPr id="6" name="テキスト ボックス 5"/>
          <p:cNvSpPr txBox="1"/>
          <p:nvPr/>
        </p:nvSpPr>
        <p:spPr>
          <a:xfrm>
            <a:off x="404012" y="1350546"/>
            <a:ext cx="9096376" cy="1487587"/>
          </a:xfrm>
          <a:prstGeom prst="rect">
            <a:avLst/>
          </a:prstGeom>
          <a:noFill/>
        </p:spPr>
        <p:txBody>
          <a:bodyPr wrap="square" rtlCol="0">
            <a:spAutoFit/>
          </a:bodyPr>
          <a:lstStyle/>
          <a:p>
            <a:r>
              <a:rPr kumimoji="1" lang="ja-JP" altLang="en-US" sz="2800" dirty="0" smtClean="0">
                <a:solidFill>
                  <a:schemeClr val="tx1">
                    <a:lumMod val="75000"/>
                    <a:lumOff val="25000"/>
                  </a:schemeClr>
                </a:solidFill>
                <a:latin typeface="+mn-ea"/>
                <a:ea typeface="+mn-ea"/>
              </a:rPr>
              <a:t>初期・月額費用無料、カード集</a:t>
            </a:r>
            <a:r>
              <a:rPr lang="ja-JP" altLang="en-US" sz="2800" dirty="0" smtClean="0">
                <a:solidFill>
                  <a:schemeClr val="tx1">
                    <a:lumMod val="75000"/>
                    <a:lumOff val="25000"/>
                  </a:schemeClr>
                </a:solidFill>
                <a:latin typeface="+mn-ea"/>
                <a:ea typeface="+mn-ea"/>
              </a:rPr>
              <a:t>金額</a:t>
            </a:r>
            <a:r>
              <a:rPr kumimoji="1" lang="ja-JP" altLang="en-US" sz="2800" dirty="0" smtClean="0">
                <a:solidFill>
                  <a:schemeClr val="tx1">
                    <a:lumMod val="75000"/>
                    <a:lumOff val="25000"/>
                  </a:schemeClr>
                </a:solidFill>
                <a:latin typeface="+mn-ea"/>
                <a:ea typeface="+mn-ea"/>
              </a:rPr>
              <a:t>の</a:t>
            </a:r>
            <a:r>
              <a:rPr lang="en-US" altLang="ja-JP" sz="3600" dirty="0" smtClean="0">
                <a:solidFill>
                  <a:schemeClr val="tx1">
                    <a:lumMod val="75000"/>
                    <a:lumOff val="25000"/>
                  </a:schemeClr>
                </a:solidFill>
                <a:latin typeface="+mn-ea"/>
                <a:ea typeface="+mn-ea"/>
              </a:rPr>
              <a:t>10</a:t>
            </a:r>
            <a:r>
              <a:rPr kumimoji="1" lang="ja-JP" altLang="en-US" sz="3600" dirty="0" smtClean="0">
                <a:solidFill>
                  <a:schemeClr val="tx1">
                    <a:lumMod val="75000"/>
                    <a:lumOff val="25000"/>
                  </a:schemeClr>
                </a:solidFill>
                <a:latin typeface="+mn-ea"/>
                <a:ea typeface="+mn-ea"/>
              </a:rPr>
              <a:t>％</a:t>
            </a:r>
            <a:r>
              <a:rPr kumimoji="1" lang="ja-JP" altLang="en-US" sz="2800" dirty="0" smtClean="0">
                <a:solidFill>
                  <a:schemeClr val="tx1">
                    <a:lumMod val="75000"/>
                    <a:lumOff val="25000"/>
                  </a:schemeClr>
                </a:solidFill>
                <a:latin typeface="+mn-ea"/>
                <a:ea typeface="+mn-ea"/>
              </a:rPr>
              <a:t>です。</a:t>
            </a:r>
            <a:endParaRPr kumimoji="1" lang="en-US" altLang="ja-JP" sz="2800" dirty="0" smtClean="0">
              <a:solidFill>
                <a:schemeClr val="tx1">
                  <a:lumMod val="75000"/>
                  <a:lumOff val="25000"/>
                </a:schemeClr>
              </a:solidFill>
              <a:latin typeface="+mn-ea"/>
              <a:ea typeface="+mn-ea"/>
            </a:endParaRPr>
          </a:p>
          <a:p>
            <a:endParaRPr kumimoji="1" lang="ja-JP" altLang="en-US" sz="800" dirty="0" smtClean="0">
              <a:solidFill>
                <a:schemeClr val="tx1">
                  <a:lumMod val="75000"/>
                  <a:lumOff val="25000"/>
                </a:schemeClr>
              </a:solidFill>
              <a:latin typeface="+mn-ea"/>
              <a:ea typeface="+mn-ea"/>
            </a:endParaRPr>
          </a:p>
          <a:p>
            <a:pPr>
              <a:lnSpc>
                <a:spcPct val="150000"/>
              </a:lnSpc>
            </a:pPr>
            <a:r>
              <a:rPr kumimoji="1" lang="ja-JP" altLang="en-US" sz="1600" dirty="0" smtClean="0">
                <a:solidFill>
                  <a:schemeClr val="tx1">
                    <a:lumMod val="75000"/>
                    <a:lumOff val="25000"/>
                  </a:schemeClr>
                </a:solidFill>
                <a:latin typeface="+mn-ea"/>
                <a:ea typeface="+mn-ea"/>
              </a:rPr>
              <a:t>利用料には会員管理機能、</a:t>
            </a:r>
            <a:r>
              <a:rPr lang="ja-JP" altLang="en-US" sz="1600" dirty="0" smtClean="0">
                <a:solidFill>
                  <a:schemeClr val="tx1">
                    <a:lumMod val="75000"/>
                    <a:lumOff val="25000"/>
                  </a:schemeClr>
                </a:solidFill>
                <a:latin typeface="+mn-ea"/>
                <a:ea typeface="+mn-ea"/>
              </a:rPr>
              <a:t>会計レポートの作成・共有、などの集金サービスの全利用料が含まれます。クレジットカード決済手数料も</a:t>
            </a:r>
            <a:r>
              <a:rPr lang="en-US" altLang="ja-JP" sz="1600" dirty="0" smtClean="0">
                <a:solidFill>
                  <a:schemeClr val="tx1">
                    <a:lumMod val="75000"/>
                    <a:lumOff val="25000"/>
                  </a:schemeClr>
                </a:solidFill>
                <a:latin typeface="+mn-ea"/>
                <a:ea typeface="+mn-ea"/>
              </a:rPr>
              <a:t>PNE</a:t>
            </a:r>
            <a:r>
              <a:rPr lang="ja-JP" altLang="en-US" sz="1600" dirty="0" smtClean="0">
                <a:solidFill>
                  <a:schemeClr val="tx1">
                    <a:lumMod val="75000"/>
                    <a:lumOff val="25000"/>
                  </a:schemeClr>
                </a:solidFill>
                <a:latin typeface="+mn-ea"/>
                <a:ea typeface="+mn-ea"/>
              </a:rPr>
              <a:t>が負担します。</a:t>
            </a:r>
            <a:endParaRPr kumimoji="1" lang="ja-JP" altLang="en-US" sz="1600" dirty="0" smtClean="0">
              <a:solidFill>
                <a:schemeClr val="tx1">
                  <a:lumMod val="75000"/>
                  <a:lumOff val="25000"/>
                </a:schemeClr>
              </a:solidFill>
              <a:latin typeface="+mn-ea"/>
              <a:ea typeface="+mn-ea"/>
            </a:endParaRPr>
          </a:p>
        </p:txBody>
      </p:sp>
      <p:sp>
        <p:nvSpPr>
          <p:cNvPr id="20" name="正方形/長方形 19"/>
          <p:cNvSpPr/>
          <p:nvPr/>
        </p:nvSpPr>
        <p:spPr>
          <a:xfrm>
            <a:off x="414337" y="5225070"/>
            <a:ext cx="9243672" cy="1539320"/>
          </a:xfrm>
          <a:prstGeom prst="rect">
            <a:avLst/>
          </a:prstGeom>
          <a:solidFill>
            <a:srgbClr val="AAB36C">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50000"/>
              </a:lnSpc>
            </a:pPr>
            <a:r>
              <a:rPr kumimoji="1" lang="en-US" altLang="ja-JP" sz="1600" dirty="0" smtClean="0">
                <a:solidFill>
                  <a:schemeClr val="tx1">
                    <a:lumMod val="75000"/>
                    <a:lumOff val="25000"/>
                  </a:schemeClr>
                </a:solidFill>
                <a:latin typeface="+mn-ea"/>
                <a:cs typeface="メイリオ (本文)"/>
              </a:rPr>
              <a:t>【</a:t>
            </a:r>
            <a:r>
              <a:rPr kumimoji="1" lang="ja-JP" altLang="en-US" sz="1600" dirty="0" smtClean="0">
                <a:solidFill>
                  <a:schemeClr val="tx1">
                    <a:lumMod val="75000"/>
                    <a:lumOff val="25000"/>
                  </a:schemeClr>
                </a:solidFill>
                <a:latin typeface="+mn-ea"/>
                <a:cs typeface="メイリオ (本文)"/>
              </a:rPr>
              <a:t>例：</a:t>
            </a:r>
            <a:r>
              <a:rPr kumimoji="1" lang="en-US" altLang="ja-JP" sz="1600" dirty="0" smtClean="0">
                <a:solidFill>
                  <a:schemeClr val="tx1">
                    <a:lumMod val="75000"/>
                    <a:lumOff val="25000"/>
                  </a:schemeClr>
                </a:solidFill>
                <a:latin typeface="+mn-ea"/>
                <a:cs typeface="メイリオ (本文)"/>
              </a:rPr>
              <a:t>100</a:t>
            </a:r>
            <a:r>
              <a:rPr kumimoji="1" lang="ja-JP" altLang="en-US" sz="1600" dirty="0" smtClean="0">
                <a:solidFill>
                  <a:schemeClr val="tx1">
                    <a:lumMod val="75000"/>
                    <a:lumOff val="25000"/>
                  </a:schemeClr>
                </a:solidFill>
                <a:latin typeface="+mn-ea"/>
                <a:cs typeface="メイリオ (本文)"/>
              </a:rPr>
              <a:t>人の会員で月</a:t>
            </a:r>
            <a:r>
              <a:rPr kumimoji="1" lang="en-US" altLang="ja-JP" sz="1600" dirty="0" smtClean="0">
                <a:solidFill>
                  <a:schemeClr val="tx1">
                    <a:lumMod val="75000"/>
                    <a:lumOff val="25000"/>
                  </a:schemeClr>
                </a:solidFill>
                <a:latin typeface="+mn-ea"/>
                <a:cs typeface="メイリオ (本文)"/>
              </a:rPr>
              <a:t>2,000</a:t>
            </a:r>
            <a:r>
              <a:rPr kumimoji="1" lang="ja-JP" altLang="en-US" sz="1600" dirty="0" smtClean="0">
                <a:solidFill>
                  <a:schemeClr val="tx1">
                    <a:lumMod val="75000"/>
                    <a:lumOff val="25000"/>
                  </a:schemeClr>
                </a:solidFill>
                <a:latin typeface="+mn-ea"/>
                <a:cs typeface="メイリオ (本文)"/>
              </a:rPr>
              <a:t>円の会費の場合</a:t>
            </a:r>
            <a:r>
              <a:rPr kumimoji="1" lang="en-US" altLang="ja-JP" sz="1600" dirty="0" smtClean="0">
                <a:solidFill>
                  <a:schemeClr val="tx1">
                    <a:lumMod val="75000"/>
                    <a:lumOff val="25000"/>
                  </a:schemeClr>
                </a:solidFill>
                <a:latin typeface="+mn-ea"/>
                <a:cs typeface="メイリオ (本文)"/>
              </a:rPr>
              <a:t>】</a:t>
            </a:r>
          </a:p>
          <a:p>
            <a:pPr>
              <a:lnSpc>
                <a:spcPct val="150000"/>
              </a:lnSpc>
            </a:pPr>
            <a:r>
              <a:rPr kumimoji="1" lang="en-US" altLang="ja-JP" sz="1400" dirty="0" smtClean="0">
                <a:solidFill>
                  <a:schemeClr val="tx1">
                    <a:lumMod val="75000"/>
                    <a:lumOff val="25000"/>
                  </a:schemeClr>
                </a:solidFill>
                <a:latin typeface="+mn-ea"/>
                <a:cs typeface="メイリオ (本文)"/>
              </a:rPr>
              <a:t>100</a:t>
            </a:r>
            <a:r>
              <a:rPr kumimoji="1" lang="ja-JP" altLang="en-US" sz="1400" dirty="0" smtClean="0">
                <a:solidFill>
                  <a:schemeClr val="tx1">
                    <a:lumMod val="75000"/>
                    <a:lumOff val="25000"/>
                  </a:schemeClr>
                </a:solidFill>
                <a:latin typeface="+mn-ea"/>
                <a:cs typeface="メイリオ (本文)"/>
              </a:rPr>
              <a:t>人</a:t>
            </a:r>
            <a:r>
              <a:rPr kumimoji="1" lang="en-US" altLang="ja-JP" sz="1400" dirty="0" smtClean="0">
                <a:solidFill>
                  <a:schemeClr val="tx1">
                    <a:lumMod val="75000"/>
                    <a:lumOff val="25000"/>
                  </a:schemeClr>
                </a:solidFill>
                <a:latin typeface="+mn-ea"/>
                <a:cs typeface="メイリオ (本文)"/>
              </a:rPr>
              <a:t>×2,000</a:t>
            </a:r>
            <a:r>
              <a:rPr kumimoji="1" lang="ja-JP" altLang="en-US" sz="1400" dirty="0" smtClean="0">
                <a:solidFill>
                  <a:schemeClr val="tx1">
                    <a:lumMod val="75000"/>
                    <a:lumOff val="25000"/>
                  </a:schemeClr>
                </a:solidFill>
                <a:latin typeface="+mn-ea"/>
                <a:cs typeface="メイリオ (本文)"/>
              </a:rPr>
              <a:t>円＝計</a:t>
            </a:r>
            <a:r>
              <a:rPr kumimoji="1" lang="en-US" altLang="ja-JP" sz="1400" dirty="0" smtClean="0">
                <a:solidFill>
                  <a:schemeClr val="tx1">
                    <a:lumMod val="75000"/>
                    <a:lumOff val="25000"/>
                  </a:schemeClr>
                </a:solidFill>
                <a:latin typeface="+mn-ea"/>
                <a:cs typeface="メイリオ (本文)"/>
              </a:rPr>
              <a:t>200,000</a:t>
            </a:r>
            <a:r>
              <a:rPr kumimoji="1" lang="ja-JP" altLang="en-US" sz="1400" dirty="0" smtClean="0">
                <a:solidFill>
                  <a:schemeClr val="tx1">
                    <a:lumMod val="75000"/>
                    <a:lumOff val="25000"/>
                  </a:schemeClr>
                </a:solidFill>
                <a:latin typeface="+mn-ea"/>
                <a:cs typeface="メイリオ (本文)"/>
              </a:rPr>
              <a:t>円をクレジットカードで毎月月末に集金します。</a:t>
            </a:r>
            <a:r>
              <a:rPr lang="en-US" altLang="ja-JP" sz="1400" dirty="0" smtClean="0">
                <a:solidFill>
                  <a:schemeClr val="tx1">
                    <a:lumMod val="75000"/>
                    <a:lumOff val="25000"/>
                  </a:schemeClr>
                </a:solidFill>
                <a:latin typeface="+mn-ea"/>
                <a:cs typeface="メイリオ (本文)"/>
              </a:rPr>
              <a:t>200,000</a:t>
            </a:r>
            <a:r>
              <a:rPr lang="ja-JP" altLang="en-US" sz="1400" dirty="0" smtClean="0">
                <a:solidFill>
                  <a:schemeClr val="tx1">
                    <a:lumMod val="75000"/>
                    <a:lumOff val="25000"/>
                  </a:schemeClr>
                </a:solidFill>
                <a:latin typeface="+mn-ea"/>
                <a:cs typeface="メイリオ (本文)"/>
              </a:rPr>
              <a:t>円の内</a:t>
            </a:r>
            <a:r>
              <a:rPr lang="en-US" altLang="ja-JP" sz="1400" dirty="0" smtClean="0">
                <a:solidFill>
                  <a:schemeClr val="tx1">
                    <a:lumMod val="75000"/>
                    <a:lumOff val="25000"/>
                  </a:schemeClr>
                </a:solidFill>
                <a:latin typeface="+mn-ea"/>
                <a:cs typeface="メイリオ (本文)"/>
              </a:rPr>
              <a:t>10%</a:t>
            </a:r>
            <a:r>
              <a:rPr lang="ja-JP" altLang="en-US" sz="1400" dirty="0" smtClean="0">
                <a:solidFill>
                  <a:schemeClr val="tx1">
                    <a:lumMod val="75000"/>
                    <a:lumOff val="25000"/>
                  </a:schemeClr>
                </a:solidFill>
                <a:latin typeface="+mn-ea"/>
                <a:cs typeface="メイリオ (本文)"/>
              </a:rPr>
              <a:t>（</a:t>
            </a:r>
            <a:r>
              <a:rPr lang="en-US" altLang="ja-JP" sz="1400" dirty="0" smtClean="0">
                <a:solidFill>
                  <a:schemeClr val="tx1">
                    <a:lumMod val="75000"/>
                    <a:lumOff val="25000"/>
                  </a:schemeClr>
                </a:solidFill>
                <a:latin typeface="+mn-ea"/>
                <a:cs typeface="メイリオ (本文)"/>
              </a:rPr>
              <a:t>20,000</a:t>
            </a:r>
            <a:r>
              <a:rPr lang="ja-JP" altLang="en-US" sz="1400" dirty="0" smtClean="0">
                <a:solidFill>
                  <a:schemeClr val="tx1">
                    <a:lumMod val="75000"/>
                    <a:lumOff val="25000"/>
                  </a:schemeClr>
                </a:solidFill>
                <a:latin typeface="+mn-ea"/>
                <a:cs typeface="メイリオ (本文)"/>
              </a:rPr>
              <a:t>円）が</a:t>
            </a:r>
            <a:r>
              <a:rPr lang="en-US" altLang="ja-JP" sz="1400" dirty="0" smtClean="0">
                <a:solidFill>
                  <a:schemeClr val="tx1">
                    <a:lumMod val="75000"/>
                    <a:lumOff val="25000"/>
                  </a:schemeClr>
                </a:solidFill>
                <a:latin typeface="+mn-ea"/>
                <a:cs typeface="メイリオ (本文)"/>
              </a:rPr>
              <a:t>PNE</a:t>
            </a:r>
            <a:r>
              <a:rPr lang="ja-JP" altLang="en-US" sz="1400" dirty="0" smtClean="0">
                <a:solidFill>
                  <a:schemeClr val="tx1">
                    <a:lumMod val="75000"/>
                    <a:lumOff val="25000"/>
                  </a:schemeClr>
                </a:solidFill>
                <a:latin typeface="+mn-ea"/>
                <a:cs typeface="メイリオ (本文)"/>
              </a:rPr>
              <a:t>コミュニティ集金の手数料です。会費の</a:t>
            </a:r>
            <a:r>
              <a:rPr lang="en-US" altLang="ja-JP" sz="1400" dirty="0" smtClean="0">
                <a:solidFill>
                  <a:schemeClr val="tx1">
                    <a:lumMod val="75000"/>
                    <a:lumOff val="25000"/>
                  </a:schemeClr>
                </a:solidFill>
                <a:latin typeface="+mn-ea"/>
                <a:cs typeface="メイリオ (本文)"/>
              </a:rPr>
              <a:t>90%</a:t>
            </a:r>
            <a:r>
              <a:rPr lang="ja-JP" altLang="en-US" sz="1400" dirty="0" smtClean="0">
                <a:solidFill>
                  <a:schemeClr val="tx1">
                    <a:lumMod val="75000"/>
                    <a:lumOff val="25000"/>
                  </a:schemeClr>
                </a:solidFill>
                <a:latin typeface="+mn-ea"/>
                <a:cs typeface="メイリオ (本文)"/>
              </a:rPr>
              <a:t>（</a:t>
            </a:r>
            <a:r>
              <a:rPr lang="en-US" altLang="ja-JP" sz="1400" dirty="0" smtClean="0">
                <a:solidFill>
                  <a:schemeClr val="tx1">
                    <a:lumMod val="75000"/>
                    <a:lumOff val="25000"/>
                  </a:schemeClr>
                </a:solidFill>
                <a:latin typeface="+mn-ea"/>
                <a:cs typeface="メイリオ (本文)"/>
              </a:rPr>
              <a:t>180,000</a:t>
            </a:r>
            <a:r>
              <a:rPr lang="ja-JP" altLang="en-US" sz="1400" dirty="0" smtClean="0">
                <a:solidFill>
                  <a:schemeClr val="tx1">
                    <a:lumMod val="75000"/>
                    <a:lumOff val="25000"/>
                  </a:schemeClr>
                </a:solidFill>
                <a:latin typeface="+mn-ea"/>
                <a:cs typeface="メイリオ (本文)"/>
              </a:rPr>
              <a:t>円）を翌月末、ご指定の口座に振り込みます。</a:t>
            </a:r>
            <a:r>
              <a:rPr lang="en-US" altLang="ja-JP" sz="1400" dirty="0" smtClean="0">
                <a:solidFill>
                  <a:schemeClr val="tx1">
                    <a:lumMod val="75000"/>
                    <a:lumOff val="25000"/>
                  </a:schemeClr>
                </a:solidFill>
                <a:latin typeface="+mn-ea"/>
                <a:cs typeface="メイリオ (本文)"/>
              </a:rPr>
              <a:t/>
            </a:r>
            <a:br>
              <a:rPr lang="en-US" altLang="ja-JP" sz="1400" dirty="0" smtClean="0">
                <a:solidFill>
                  <a:schemeClr val="tx1">
                    <a:lumMod val="75000"/>
                    <a:lumOff val="25000"/>
                  </a:schemeClr>
                </a:solidFill>
                <a:latin typeface="+mn-ea"/>
                <a:cs typeface="メイリオ (本文)"/>
              </a:rPr>
            </a:br>
            <a:r>
              <a:rPr lang="en-US" altLang="ja-JP" sz="1400" dirty="0" smtClean="0">
                <a:solidFill>
                  <a:schemeClr val="tx1">
                    <a:lumMod val="75000"/>
                    <a:lumOff val="25000"/>
                  </a:schemeClr>
                </a:solidFill>
                <a:latin typeface="+mn-ea"/>
                <a:cs typeface="メイリオ (本文)"/>
              </a:rPr>
              <a:t>※PNE</a:t>
            </a:r>
            <a:r>
              <a:rPr lang="ja-JP" altLang="en-US" sz="1400" dirty="0" smtClean="0">
                <a:solidFill>
                  <a:schemeClr val="tx1">
                    <a:lumMod val="75000"/>
                    <a:lumOff val="25000"/>
                  </a:schemeClr>
                </a:solidFill>
                <a:latin typeface="+mn-ea"/>
                <a:cs typeface="メイリオ (本文)"/>
              </a:rPr>
              <a:t>からご指定口座への</a:t>
            </a:r>
            <a:r>
              <a:rPr lang="ja-JP" altLang="en-US" sz="1400" dirty="0" smtClean="0">
                <a:solidFill>
                  <a:srgbClr val="404040"/>
                </a:solidFill>
                <a:latin typeface="+mn-ea"/>
              </a:rPr>
              <a:t>振込手数料はお客様ご負担となります。</a:t>
            </a:r>
            <a:endParaRPr lang="en-US" altLang="ja-JP" sz="1400" dirty="0" smtClean="0">
              <a:solidFill>
                <a:schemeClr val="tx1">
                  <a:lumMod val="75000"/>
                  <a:lumOff val="25000"/>
                </a:schemeClr>
              </a:solidFill>
              <a:latin typeface="+mn-ea"/>
              <a:cs typeface="メイリオ (本文)"/>
            </a:endParaRPr>
          </a:p>
          <a:p>
            <a:pPr>
              <a:lnSpc>
                <a:spcPct val="150000"/>
              </a:lnSpc>
            </a:pPr>
            <a:endParaRPr kumimoji="1" lang="en-US" altLang="ja-JP" sz="1400" dirty="0" smtClean="0">
              <a:solidFill>
                <a:schemeClr val="tx1">
                  <a:lumMod val="75000"/>
                  <a:lumOff val="25000"/>
                </a:schemeClr>
              </a:solidFill>
              <a:latin typeface="+mn-ea"/>
              <a:cs typeface="メイリオ (本文)"/>
            </a:endParaRPr>
          </a:p>
        </p:txBody>
      </p:sp>
      <p:grpSp>
        <p:nvGrpSpPr>
          <p:cNvPr id="2" name="図形グループ 159"/>
          <p:cNvGrpSpPr/>
          <p:nvPr/>
        </p:nvGrpSpPr>
        <p:grpSpPr>
          <a:xfrm>
            <a:off x="1519767" y="3714985"/>
            <a:ext cx="6319509" cy="1343041"/>
            <a:chOff x="752347" y="3838653"/>
            <a:chExt cx="8573169" cy="1836495"/>
          </a:xfrm>
        </p:grpSpPr>
        <p:sp>
          <p:nvSpPr>
            <p:cNvPr id="161" name="正方形/長方形 160"/>
            <p:cNvSpPr/>
            <p:nvPr/>
          </p:nvSpPr>
          <p:spPr>
            <a:xfrm>
              <a:off x="6870436" y="4398776"/>
              <a:ext cx="1322387" cy="780552"/>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管理口座</a:t>
              </a:r>
              <a:endParaRPr kumimoji="1" lang="ja-JP" altLang="en-US" sz="1400" dirty="0"/>
            </a:p>
          </p:txBody>
        </p:sp>
        <p:sp>
          <p:nvSpPr>
            <p:cNvPr id="162" name="右矢印 161"/>
            <p:cNvSpPr/>
            <p:nvPr/>
          </p:nvSpPr>
          <p:spPr>
            <a:xfrm>
              <a:off x="6025886" y="4516939"/>
              <a:ext cx="749300"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3" name="図形グループ 3"/>
            <p:cNvGrpSpPr/>
            <p:nvPr/>
          </p:nvGrpSpPr>
          <p:grpSpPr>
            <a:xfrm>
              <a:off x="752347" y="4042924"/>
              <a:ext cx="241036" cy="411123"/>
              <a:chOff x="3562350" y="2292350"/>
              <a:chExt cx="1574800" cy="2686050"/>
            </a:xfrm>
            <a:solidFill>
              <a:srgbClr val="75B53C"/>
            </a:solidFill>
          </p:grpSpPr>
          <p:sp>
            <p:nvSpPr>
              <p:cNvPr id="225"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6" name="円/楕円 10"/>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164" name="直線矢印コネクタ 163"/>
            <p:cNvCxnSpPr/>
            <p:nvPr/>
          </p:nvCxnSpPr>
          <p:spPr>
            <a:xfrm>
              <a:off x="1585002" y="4278129"/>
              <a:ext cx="1279534" cy="2551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図形グループ 74"/>
            <p:cNvGrpSpPr/>
            <p:nvPr/>
          </p:nvGrpSpPr>
          <p:grpSpPr>
            <a:xfrm>
              <a:off x="1040129" y="4138051"/>
              <a:ext cx="375180" cy="220868"/>
              <a:chOff x="877525" y="4407197"/>
              <a:chExt cx="519475" cy="305814"/>
            </a:xfrm>
          </p:grpSpPr>
          <p:sp>
            <p:nvSpPr>
              <p:cNvPr id="223" name="角丸四角形 13"/>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24" name="直線コネクタ 14"/>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 name="図形グループ 75"/>
            <p:cNvGrpSpPr/>
            <p:nvPr/>
          </p:nvGrpSpPr>
          <p:grpSpPr>
            <a:xfrm>
              <a:off x="1354416" y="4435703"/>
              <a:ext cx="241036" cy="411123"/>
              <a:chOff x="3562350" y="2292350"/>
              <a:chExt cx="1574800" cy="2686050"/>
            </a:xfrm>
            <a:solidFill>
              <a:srgbClr val="75B53C"/>
            </a:solidFill>
          </p:grpSpPr>
          <p:sp>
            <p:nvSpPr>
              <p:cNvPr id="221" name="二等辺三角形 1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2" name="円/楕円 1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 name="図形グループ 80"/>
            <p:cNvGrpSpPr/>
            <p:nvPr/>
          </p:nvGrpSpPr>
          <p:grpSpPr>
            <a:xfrm>
              <a:off x="1642198" y="4530830"/>
              <a:ext cx="375180" cy="220868"/>
              <a:chOff x="877525" y="4407197"/>
              <a:chExt cx="519475" cy="305814"/>
            </a:xfrm>
          </p:grpSpPr>
          <p:sp>
            <p:nvSpPr>
              <p:cNvPr id="219" name="角丸四角形 1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20" name="直線コネクタ 2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 name="図形グループ 85"/>
            <p:cNvGrpSpPr/>
            <p:nvPr/>
          </p:nvGrpSpPr>
          <p:grpSpPr>
            <a:xfrm>
              <a:off x="764435" y="4817665"/>
              <a:ext cx="241036" cy="411123"/>
              <a:chOff x="3562350" y="2292350"/>
              <a:chExt cx="1574800" cy="2686050"/>
            </a:xfrm>
            <a:solidFill>
              <a:srgbClr val="75B53C"/>
            </a:solidFill>
          </p:grpSpPr>
          <p:sp>
            <p:nvSpPr>
              <p:cNvPr id="217" name="二等辺三角形 21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8" name="円/楕円 21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1" name="図形グループ 94"/>
            <p:cNvGrpSpPr/>
            <p:nvPr/>
          </p:nvGrpSpPr>
          <p:grpSpPr>
            <a:xfrm>
              <a:off x="1052217" y="4912792"/>
              <a:ext cx="375180" cy="220868"/>
              <a:chOff x="877525" y="4407197"/>
              <a:chExt cx="519475" cy="305814"/>
            </a:xfrm>
          </p:grpSpPr>
          <p:sp>
            <p:nvSpPr>
              <p:cNvPr id="215" name="角丸四角形 214"/>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16" name="直線コネクタ 2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 name="図形グループ 98"/>
            <p:cNvGrpSpPr/>
            <p:nvPr/>
          </p:nvGrpSpPr>
          <p:grpSpPr>
            <a:xfrm>
              <a:off x="1357332" y="5154364"/>
              <a:ext cx="241036" cy="411123"/>
              <a:chOff x="3562350" y="2292350"/>
              <a:chExt cx="1574800" cy="2686050"/>
            </a:xfrm>
            <a:solidFill>
              <a:srgbClr val="75B53C"/>
            </a:solidFill>
          </p:grpSpPr>
          <p:sp>
            <p:nvSpPr>
              <p:cNvPr id="213" name="二等辺三角形 21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4" name="円/楕円 21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3" name="図形グループ 101"/>
            <p:cNvGrpSpPr/>
            <p:nvPr/>
          </p:nvGrpSpPr>
          <p:grpSpPr>
            <a:xfrm>
              <a:off x="1645114" y="5258663"/>
              <a:ext cx="375180" cy="220868"/>
              <a:chOff x="877525" y="4407197"/>
              <a:chExt cx="519475" cy="305814"/>
            </a:xfrm>
          </p:grpSpPr>
          <p:sp>
            <p:nvSpPr>
              <p:cNvPr id="211" name="角丸四角形 210"/>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12" name="直線コネクタ 211"/>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図形グループ 104"/>
            <p:cNvGrpSpPr/>
            <p:nvPr/>
          </p:nvGrpSpPr>
          <p:grpSpPr>
            <a:xfrm>
              <a:off x="1779258" y="3838653"/>
              <a:ext cx="241036" cy="411123"/>
              <a:chOff x="3562350" y="2292350"/>
              <a:chExt cx="1574800" cy="2686050"/>
            </a:xfrm>
            <a:solidFill>
              <a:srgbClr val="75B53C"/>
            </a:solidFill>
          </p:grpSpPr>
          <p:sp>
            <p:nvSpPr>
              <p:cNvPr id="209" name="二等辺三角形 208"/>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0" name="円/楕円 20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図形グループ 107"/>
            <p:cNvGrpSpPr/>
            <p:nvPr/>
          </p:nvGrpSpPr>
          <p:grpSpPr>
            <a:xfrm>
              <a:off x="2067040" y="3933780"/>
              <a:ext cx="375180" cy="220868"/>
              <a:chOff x="877525" y="4407197"/>
              <a:chExt cx="519475" cy="305814"/>
            </a:xfrm>
          </p:grpSpPr>
          <p:sp>
            <p:nvSpPr>
              <p:cNvPr id="207" name="角丸四角形 206"/>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08" name="直線コネクタ 207"/>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74" name="直線矢印コネクタ 173"/>
            <p:cNvCxnSpPr/>
            <p:nvPr/>
          </p:nvCxnSpPr>
          <p:spPr>
            <a:xfrm flipV="1">
              <a:off x="1585002" y="4912792"/>
              <a:ext cx="1279534" cy="112564"/>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5" name="直線矢印コネクタ 174"/>
            <p:cNvCxnSpPr/>
            <p:nvPr/>
          </p:nvCxnSpPr>
          <p:spPr>
            <a:xfrm flipV="1">
              <a:off x="2178907" y="5163536"/>
              <a:ext cx="685629" cy="19853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p:cNvCxnSpPr/>
            <p:nvPr/>
          </p:nvCxnSpPr>
          <p:spPr>
            <a:xfrm flipV="1">
              <a:off x="2067040" y="4706999"/>
              <a:ext cx="797496" cy="1"/>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7" name="直線矢印コネクタ 176"/>
            <p:cNvCxnSpPr/>
            <p:nvPr/>
          </p:nvCxnSpPr>
          <p:spPr>
            <a:xfrm>
              <a:off x="2442221" y="4196454"/>
              <a:ext cx="422315" cy="816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6" name="図形グループ 43"/>
            <p:cNvGrpSpPr/>
            <p:nvPr/>
          </p:nvGrpSpPr>
          <p:grpSpPr>
            <a:xfrm>
              <a:off x="2954360" y="3880453"/>
              <a:ext cx="2967263" cy="1794695"/>
              <a:chOff x="3479800" y="2579263"/>
              <a:chExt cx="2967263" cy="1794695"/>
            </a:xfrm>
          </p:grpSpPr>
          <p:sp>
            <p:nvSpPr>
              <p:cNvPr id="184" name="円/楕円 183"/>
              <p:cNvSpPr/>
              <p:nvPr/>
            </p:nvSpPr>
            <p:spPr>
              <a:xfrm>
                <a:off x="3479800" y="3927553"/>
                <a:ext cx="2967263" cy="44640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7" name="図形グループ 45"/>
              <p:cNvGrpSpPr/>
              <p:nvPr/>
            </p:nvGrpSpPr>
            <p:grpSpPr>
              <a:xfrm>
                <a:off x="3716690" y="2579263"/>
                <a:ext cx="1110270" cy="1570866"/>
                <a:chOff x="3716690" y="2579263"/>
                <a:chExt cx="1110270" cy="1570866"/>
              </a:xfrm>
            </p:grpSpPr>
            <p:cxnSp>
              <p:nvCxnSpPr>
                <p:cNvPr id="197" name="直線コネクタ 43"/>
                <p:cNvCxnSpPr/>
                <p:nvPr/>
              </p:nvCxnSpPr>
              <p:spPr>
                <a:xfrm rot="5400000">
                  <a:off x="3671846"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198" name="直線コネクタ 197"/>
                <p:cNvCxnSpPr/>
                <p:nvPr/>
              </p:nvCxnSpPr>
              <p:spPr>
                <a:xfrm rot="16200000" flipH="1">
                  <a:off x="4367301"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199" name="正方形/長方形 198"/>
                <p:cNvSpPr/>
                <p:nvPr/>
              </p:nvSpPr>
              <p:spPr>
                <a:xfrm>
                  <a:off x="3716690"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0" name="正方形/長方形 199"/>
                <p:cNvSpPr/>
                <p:nvPr/>
              </p:nvSpPr>
              <p:spPr>
                <a:xfrm>
                  <a:off x="3716690"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smtClean="0"/>
                    <a:t>カード会社</a:t>
                  </a:r>
                  <a:endParaRPr kumimoji="1" lang="ja-JP" altLang="en-US" sz="900" dirty="0"/>
                </a:p>
              </p:txBody>
            </p:sp>
            <p:sp>
              <p:nvSpPr>
                <p:cNvPr id="201" name="正方形/長方形 200"/>
                <p:cNvSpPr/>
                <p:nvPr/>
              </p:nvSpPr>
              <p:spPr>
                <a:xfrm>
                  <a:off x="3813144"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4494838"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813144"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838"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5" name="正方形/長方形 204"/>
                <p:cNvSpPr/>
                <p:nvPr/>
              </p:nvSpPr>
              <p:spPr>
                <a:xfrm>
                  <a:off x="4153650"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6" name="正方形/長方形 205"/>
                <p:cNvSpPr/>
                <p:nvPr/>
              </p:nvSpPr>
              <p:spPr>
                <a:xfrm>
                  <a:off x="4153650"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8" name="図形グループ 53"/>
              <p:cNvGrpSpPr/>
              <p:nvPr/>
            </p:nvGrpSpPr>
            <p:grpSpPr>
              <a:xfrm>
                <a:off x="5118822" y="2579263"/>
                <a:ext cx="1110270" cy="1570866"/>
                <a:chOff x="5118822" y="2579263"/>
                <a:chExt cx="1110270" cy="1570866"/>
              </a:xfrm>
            </p:grpSpPr>
            <p:cxnSp>
              <p:nvCxnSpPr>
                <p:cNvPr id="187" name="直線コネクタ 186"/>
                <p:cNvCxnSpPr/>
                <p:nvPr/>
              </p:nvCxnSpPr>
              <p:spPr>
                <a:xfrm rot="5400000">
                  <a:off x="5073978"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188" name="直線コネクタ 187"/>
                <p:cNvCxnSpPr/>
                <p:nvPr/>
              </p:nvCxnSpPr>
              <p:spPr>
                <a:xfrm rot="16200000" flipH="1">
                  <a:off x="5769433"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189" name="正方形/長方形 188"/>
                <p:cNvSpPr/>
                <p:nvPr/>
              </p:nvSpPr>
              <p:spPr>
                <a:xfrm>
                  <a:off x="5118822"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0" name="正方形/長方形 189"/>
                <p:cNvSpPr/>
                <p:nvPr/>
              </p:nvSpPr>
              <p:spPr>
                <a:xfrm>
                  <a:off x="5118822"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t>PNE</a:t>
                  </a:r>
                  <a:endParaRPr kumimoji="1" lang="ja-JP" altLang="en-US" sz="1200" dirty="0"/>
                </a:p>
              </p:txBody>
            </p:sp>
            <p:sp>
              <p:nvSpPr>
                <p:cNvPr id="191" name="正方形/長方形 190"/>
                <p:cNvSpPr/>
                <p:nvPr/>
              </p:nvSpPr>
              <p:spPr>
                <a:xfrm>
                  <a:off x="5204716"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5886410" y="3264285"/>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3" name="正方形/長方形 192"/>
                <p:cNvSpPr/>
                <p:nvPr/>
              </p:nvSpPr>
              <p:spPr>
                <a:xfrm>
                  <a:off x="5204716"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5886410" y="3597224"/>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a:off x="5545222"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6" name="正方形/長方形 195"/>
                <p:cNvSpPr/>
                <p:nvPr/>
              </p:nvSpPr>
              <p:spPr>
                <a:xfrm>
                  <a:off x="5545222"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19" name="図形グループ 67"/>
            <p:cNvGrpSpPr/>
            <p:nvPr/>
          </p:nvGrpSpPr>
          <p:grpSpPr>
            <a:xfrm>
              <a:off x="8234699" y="4361337"/>
              <a:ext cx="1090817" cy="1232335"/>
              <a:chOff x="6041574" y="3382988"/>
              <a:chExt cx="1090817" cy="1232335"/>
            </a:xfrm>
          </p:grpSpPr>
          <p:grpSp>
            <p:nvGrpSpPr>
              <p:cNvPr id="21" name="図形グループ 4"/>
              <p:cNvGrpSpPr/>
              <p:nvPr/>
            </p:nvGrpSpPr>
            <p:grpSpPr>
              <a:xfrm>
                <a:off x="6392757" y="3382988"/>
                <a:ext cx="303038" cy="516877"/>
                <a:chOff x="3562349" y="2292350"/>
                <a:chExt cx="1574800" cy="2686050"/>
              </a:xfrm>
              <a:solidFill>
                <a:srgbClr val="CF6368"/>
              </a:solidFill>
            </p:grpSpPr>
            <p:sp>
              <p:nvSpPr>
                <p:cNvPr id="182" name="二等辺三角形 181"/>
                <p:cNvSpPr/>
                <p:nvPr/>
              </p:nvSpPr>
              <p:spPr>
                <a:xfrm>
                  <a:off x="3562349" y="3416301"/>
                  <a:ext cx="1574800" cy="1562099"/>
                </a:xfrm>
                <a:prstGeom prst="triangl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3581400" y="2292350"/>
                  <a:ext cx="1536700" cy="1536700"/>
                </a:xfrm>
                <a:prstGeom prst="ellips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1" name="テキスト ボックス 180"/>
              <p:cNvSpPr txBox="1"/>
              <p:nvPr/>
            </p:nvSpPr>
            <p:spPr>
              <a:xfrm>
                <a:off x="6041574" y="3899864"/>
                <a:ext cx="1090817" cy="715459"/>
              </a:xfrm>
              <a:prstGeom prst="rect">
                <a:avLst/>
              </a:prstGeom>
              <a:noFill/>
            </p:spPr>
            <p:txBody>
              <a:bodyPr wrap="square" rtlCol="0">
                <a:spAutoFit/>
              </a:bodyPr>
              <a:lstStyle/>
              <a:p>
                <a:pPr algn="ctr"/>
                <a:r>
                  <a:rPr kumimoji="1" lang="ja-JP" altLang="en-US" sz="1400" dirty="0" smtClean="0">
                    <a:solidFill>
                      <a:srgbClr val="CF6368"/>
                    </a:solidFill>
                    <a:latin typeface="+mn-ea"/>
                    <a:ea typeface="+mn-ea"/>
                  </a:rPr>
                  <a:t>会計</a:t>
                </a:r>
              </a:p>
              <a:p>
                <a:pPr algn="ctr"/>
                <a:r>
                  <a:rPr kumimoji="1" lang="ja-JP" altLang="en-US" sz="1400" dirty="0" smtClean="0">
                    <a:solidFill>
                      <a:srgbClr val="CF6368"/>
                    </a:solidFill>
                    <a:latin typeface="+mn-ea"/>
                    <a:ea typeface="+mn-ea"/>
                  </a:rPr>
                  <a:t>担当</a:t>
                </a:r>
                <a:endParaRPr kumimoji="1" lang="ja-JP" altLang="en-US" sz="1400" dirty="0">
                  <a:solidFill>
                    <a:srgbClr val="CF6368"/>
                  </a:solidFill>
                  <a:latin typeface="+mn-ea"/>
                  <a:ea typeface="+mn-ea"/>
                </a:endParaRPr>
              </a:p>
            </p:txBody>
          </p:sp>
        </p:grpSp>
      </p:grpSp>
      <p:sp>
        <p:nvSpPr>
          <p:cNvPr id="227" name="角丸四角形 226"/>
          <p:cNvSpPr/>
          <p:nvPr/>
        </p:nvSpPr>
        <p:spPr>
          <a:xfrm>
            <a:off x="3109407" y="3013958"/>
            <a:ext cx="2260316" cy="552896"/>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smtClean="0">
                <a:solidFill>
                  <a:schemeClr val="bg1"/>
                </a:solidFill>
                <a:latin typeface="+mn-ea"/>
              </a:rPr>
              <a:t>会費の</a:t>
            </a:r>
            <a:r>
              <a:rPr kumimoji="1" lang="en-US" altLang="ja-JP" sz="2800" dirty="0" smtClean="0">
                <a:solidFill>
                  <a:schemeClr val="bg1"/>
                </a:solidFill>
                <a:latin typeface="+mn-ea"/>
              </a:rPr>
              <a:t>10%</a:t>
            </a:r>
            <a:endParaRPr kumimoji="1" lang="ja-JP" altLang="en-US" sz="2800" dirty="0">
              <a:solidFill>
                <a:schemeClr val="bg1"/>
              </a:solidFill>
              <a:latin typeface="+mn-ea"/>
            </a:endParaRPr>
          </a:p>
        </p:txBody>
      </p:sp>
      <p:sp>
        <p:nvSpPr>
          <p:cNvPr id="228" name="角丸四角形 227"/>
          <p:cNvSpPr/>
          <p:nvPr/>
        </p:nvSpPr>
        <p:spPr>
          <a:xfrm>
            <a:off x="5730657" y="3013958"/>
            <a:ext cx="2178557" cy="531283"/>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smtClean="0">
                <a:solidFill>
                  <a:schemeClr val="bg1"/>
                </a:solidFill>
                <a:latin typeface="+mn-ea"/>
              </a:rPr>
              <a:t>会費の</a:t>
            </a:r>
            <a:r>
              <a:rPr lang="en-US" altLang="ja-JP" sz="2800" dirty="0" smtClean="0">
                <a:solidFill>
                  <a:schemeClr val="bg1"/>
                </a:solidFill>
                <a:latin typeface="+mn-ea"/>
              </a:rPr>
              <a:t>9</a:t>
            </a:r>
            <a:r>
              <a:rPr kumimoji="1" lang="en-US" altLang="ja-JP" sz="2800" dirty="0" smtClean="0">
                <a:solidFill>
                  <a:schemeClr val="bg1"/>
                </a:solidFill>
                <a:latin typeface="+mn-ea"/>
              </a:rPr>
              <a:t>0%</a:t>
            </a:r>
            <a:endParaRPr kumimoji="1" lang="ja-JP" altLang="en-US" sz="2800" dirty="0">
              <a:solidFill>
                <a:schemeClr val="bg1"/>
              </a:solidFill>
              <a:latin typeface="+mn-ea"/>
            </a:endParaRPr>
          </a:p>
        </p:txBody>
      </p:sp>
      <p:sp>
        <p:nvSpPr>
          <p:cNvPr id="75" name="正方形/長方形 74"/>
          <p:cNvSpPr/>
          <p:nvPr/>
        </p:nvSpPr>
        <p:spPr>
          <a:xfrm>
            <a:off x="6595398" y="1919836"/>
            <a:ext cx="983416" cy="45719"/>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02897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00. </a:t>
            </a:r>
            <a:r>
              <a:rPr lang="ja-JP" altLang="en-US" dirty="0" smtClean="0"/>
              <a:t>集金の種類</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選べる集金コース</a:t>
            </a:r>
            <a:endParaRPr lang="ja-JP" altLang="en-US" dirty="0"/>
          </a:p>
        </p:txBody>
      </p:sp>
      <p:sp>
        <p:nvSpPr>
          <p:cNvPr id="4" name="テキスト ボックス 3"/>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支払い方法は、毎月支払い、支払金額は</a:t>
            </a:r>
            <a:r>
              <a:rPr lang="en-US" altLang="ja-JP" sz="1600" dirty="0" smtClean="0">
                <a:solidFill>
                  <a:schemeClr val="tx1">
                    <a:lumMod val="75000"/>
                    <a:lumOff val="25000"/>
                  </a:schemeClr>
                </a:solidFill>
                <a:latin typeface="+mn-ea"/>
                <a:ea typeface="+mn-ea"/>
              </a:rPr>
              <a:t>500〜20,000</a:t>
            </a:r>
            <a:r>
              <a:rPr lang="ja-JP" altLang="en-US" sz="1600" dirty="0" smtClean="0">
                <a:solidFill>
                  <a:schemeClr val="tx1">
                    <a:lumMod val="75000"/>
                    <a:lumOff val="25000"/>
                  </a:schemeClr>
                </a:solidFill>
                <a:latin typeface="+mn-ea"/>
                <a:ea typeface="+mn-ea"/>
              </a:rPr>
              <a:t>円まで自由に設定できます。</a:t>
            </a:r>
          </a:p>
          <a:p>
            <a:pPr>
              <a:lnSpc>
                <a:spcPct val="150000"/>
              </a:lnSpc>
            </a:pPr>
            <a:r>
              <a:rPr lang="ja-JP" altLang="en-US" sz="1600" dirty="0" smtClean="0">
                <a:solidFill>
                  <a:schemeClr val="tx1">
                    <a:lumMod val="75000"/>
                    <a:lumOff val="25000"/>
                  </a:schemeClr>
                </a:solidFill>
                <a:latin typeface="+mn-ea"/>
                <a:ea typeface="+mn-ea"/>
              </a:rPr>
              <a:t>これらを組み合わせて、本サービスでは、コミュニティの活動スタイルに合った集金方法を最大</a:t>
            </a:r>
            <a:r>
              <a:rPr lang="en-US" altLang="ja-JP" sz="1600" dirty="0" smtClean="0">
                <a:solidFill>
                  <a:schemeClr val="tx1">
                    <a:lumMod val="75000"/>
                    <a:lumOff val="25000"/>
                  </a:schemeClr>
                </a:solidFill>
                <a:latin typeface="+mn-ea"/>
                <a:ea typeface="+mn-ea"/>
              </a:rPr>
              <a:t>3</a:t>
            </a:r>
            <a:r>
              <a:rPr lang="ja-JP" altLang="en-US" sz="1600" dirty="0" smtClean="0">
                <a:solidFill>
                  <a:schemeClr val="tx1">
                    <a:lumMod val="75000"/>
                    <a:lumOff val="25000"/>
                  </a:schemeClr>
                </a:solidFill>
                <a:latin typeface="+mn-ea"/>
                <a:ea typeface="+mn-ea"/>
              </a:rPr>
              <a:t>つまで作成できます。以下は市民オーケストラでの設定例です。学生と社会人で異なる金額の請求をします。また、定期的な演奏会の参加者から、一回集金で参加費を募ります。</a:t>
            </a:r>
          </a:p>
        </p:txBody>
      </p:sp>
      <p:sp>
        <p:nvSpPr>
          <p:cNvPr id="21" name="角丸四角形 20"/>
          <p:cNvSpPr/>
          <p:nvPr/>
        </p:nvSpPr>
        <p:spPr>
          <a:xfrm>
            <a:off x="1154233" y="3098108"/>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最大</a:t>
            </a:r>
            <a:r>
              <a:rPr kumimoji="1" lang="en-US" altLang="ja-JP" dirty="0" smtClean="0"/>
              <a:t>3</a:t>
            </a:r>
            <a:r>
              <a:rPr kumimoji="1" lang="ja-JP" altLang="en-US" dirty="0" smtClean="0"/>
              <a:t>つの</a:t>
            </a:r>
          </a:p>
          <a:p>
            <a:pPr algn="ctr"/>
            <a:r>
              <a:rPr kumimoji="1" lang="ja-JP" altLang="en-US" dirty="0" smtClean="0"/>
              <a:t>会費種別</a:t>
            </a:r>
            <a:endParaRPr kumimoji="1" lang="ja-JP" altLang="en-US" dirty="0"/>
          </a:p>
        </p:txBody>
      </p:sp>
      <p:sp>
        <p:nvSpPr>
          <p:cNvPr id="22" name="角丸四角形 21"/>
          <p:cNvSpPr/>
          <p:nvPr/>
        </p:nvSpPr>
        <p:spPr>
          <a:xfrm>
            <a:off x="1154233" y="4260887"/>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学生コース</a:t>
            </a:r>
            <a:endParaRPr kumimoji="1" lang="en-US" altLang="ja-JP" dirty="0" smtClean="0">
              <a:solidFill>
                <a:schemeClr val="tx1">
                  <a:lumMod val="75000"/>
                  <a:lumOff val="25000"/>
                </a:schemeClr>
              </a:solidFill>
            </a:endParaRPr>
          </a:p>
        </p:txBody>
      </p:sp>
      <p:sp>
        <p:nvSpPr>
          <p:cNvPr id="23" name="角丸四角形 22"/>
          <p:cNvSpPr/>
          <p:nvPr/>
        </p:nvSpPr>
        <p:spPr>
          <a:xfrm>
            <a:off x="1154233" y="5188816"/>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社会人コース</a:t>
            </a:r>
            <a:endParaRPr kumimoji="1" lang="en-US" altLang="ja-JP" dirty="0" smtClean="0">
              <a:solidFill>
                <a:schemeClr val="tx1">
                  <a:lumMod val="75000"/>
                  <a:lumOff val="25000"/>
                </a:schemeClr>
              </a:solidFill>
            </a:endParaRPr>
          </a:p>
        </p:txBody>
      </p:sp>
      <p:sp>
        <p:nvSpPr>
          <p:cNvPr id="24" name="角丸四角形 23"/>
          <p:cNvSpPr/>
          <p:nvPr/>
        </p:nvSpPr>
        <p:spPr>
          <a:xfrm>
            <a:off x="1154233" y="611674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無料会員</a:t>
            </a:r>
            <a:endParaRPr kumimoji="1" lang="en-US" altLang="ja-JP" dirty="0" smtClean="0">
              <a:solidFill>
                <a:schemeClr val="tx1">
                  <a:lumMod val="75000"/>
                  <a:lumOff val="25000"/>
                </a:schemeClr>
              </a:solidFill>
            </a:endParaRPr>
          </a:p>
        </p:txBody>
      </p:sp>
      <p:sp>
        <p:nvSpPr>
          <p:cNvPr id="25" name="角丸四角形 24"/>
          <p:cNvSpPr/>
          <p:nvPr/>
        </p:nvSpPr>
        <p:spPr>
          <a:xfrm>
            <a:off x="3978516" y="3099696"/>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支払いサイクル</a:t>
            </a:r>
            <a:endParaRPr kumimoji="1" lang="ja-JP" altLang="en-US" dirty="0"/>
          </a:p>
        </p:txBody>
      </p:sp>
      <p:sp>
        <p:nvSpPr>
          <p:cNvPr id="26" name="角丸四角形 25"/>
          <p:cNvSpPr/>
          <p:nvPr/>
        </p:nvSpPr>
        <p:spPr>
          <a:xfrm>
            <a:off x="3978516" y="4262475"/>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7" name="角丸四角形 26"/>
          <p:cNvSpPr/>
          <p:nvPr/>
        </p:nvSpPr>
        <p:spPr>
          <a:xfrm>
            <a:off x="3978516" y="519040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8" name="角丸四角形 27"/>
          <p:cNvSpPr/>
          <p:nvPr/>
        </p:nvSpPr>
        <p:spPr>
          <a:xfrm>
            <a:off x="3978516" y="6118332"/>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9" name="角丸四角形 28"/>
          <p:cNvSpPr/>
          <p:nvPr/>
        </p:nvSpPr>
        <p:spPr>
          <a:xfrm>
            <a:off x="6848716" y="3099696"/>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支払い金額</a:t>
            </a:r>
            <a:endParaRPr kumimoji="1" lang="ja-JP" altLang="en-US" dirty="0"/>
          </a:p>
        </p:txBody>
      </p:sp>
      <p:cxnSp>
        <p:nvCxnSpPr>
          <p:cNvPr id="33" name="直線コネクタ 32"/>
          <p:cNvCxnSpPr>
            <a:stCxn id="23" idx="3"/>
            <a:endCxn id="27" idx="1"/>
          </p:cNvCxnSpPr>
          <p:nvPr/>
        </p:nvCxnSpPr>
        <p:spPr>
          <a:xfrm>
            <a:off x="3103200" y="5436025"/>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a:stCxn id="24" idx="3"/>
            <a:endCxn id="28" idx="1"/>
          </p:cNvCxnSpPr>
          <p:nvPr/>
        </p:nvCxnSpPr>
        <p:spPr>
          <a:xfrm>
            <a:off x="3103200" y="6363953"/>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stCxn id="22" idx="3"/>
            <a:endCxn id="26" idx="1"/>
          </p:cNvCxnSpPr>
          <p:nvPr/>
        </p:nvCxnSpPr>
        <p:spPr>
          <a:xfrm>
            <a:off x="3103200" y="4508096"/>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27" idx="3"/>
          </p:cNvCxnSpPr>
          <p:nvPr/>
        </p:nvCxnSpPr>
        <p:spPr>
          <a:xfrm flipV="1">
            <a:off x="5927483" y="5436818"/>
            <a:ext cx="921233" cy="795"/>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a:stCxn id="28" idx="3"/>
            <a:endCxn id="41" idx="1"/>
          </p:cNvCxnSpPr>
          <p:nvPr/>
        </p:nvCxnSpPr>
        <p:spPr>
          <a:xfrm flipV="1">
            <a:off x="5927483" y="6363953"/>
            <a:ext cx="921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a:stCxn id="26" idx="3"/>
            <a:endCxn id="39" idx="1"/>
          </p:cNvCxnSpPr>
          <p:nvPr/>
        </p:nvCxnSpPr>
        <p:spPr>
          <a:xfrm flipV="1">
            <a:off x="5927483" y="4508096"/>
            <a:ext cx="921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39" name="角丸四角形 38"/>
          <p:cNvSpPr/>
          <p:nvPr/>
        </p:nvSpPr>
        <p:spPr>
          <a:xfrm>
            <a:off x="6848716" y="4260887"/>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1,500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
        <p:nvSpPr>
          <p:cNvPr id="40" name="角丸四角形 39"/>
          <p:cNvSpPr/>
          <p:nvPr/>
        </p:nvSpPr>
        <p:spPr>
          <a:xfrm>
            <a:off x="6848716" y="5188816"/>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2,000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
        <p:nvSpPr>
          <p:cNvPr id="41" name="角丸四角形 40"/>
          <p:cNvSpPr/>
          <p:nvPr/>
        </p:nvSpPr>
        <p:spPr>
          <a:xfrm>
            <a:off x="6848716" y="611674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Tree>
    <p:extLst>
      <p:ext uri="{BB962C8B-B14F-4D97-AF65-F5344CB8AC3E}">
        <p14:creationId xmlns:p14="http://schemas.microsoft.com/office/powerpoint/2010/main" val="37115377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00. </a:t>
            </a:r>
            <a:r>
              <a:rPr lang="ja-JP" altLang="en-US" dirty="0" smtClean="0"/>
              <a:t>通帳機能</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通帳機能（会計レポート機能）</a:t>
            </a:r>
            <a:endParaRPr lang="ja-JP" altLang="en-US" dirty="0"/>
          </a:p>
        </p:txBody>
      </p:sp>
      <p:sp>
        <p:nvSpPr>
          <p:cNvPr id="5" name="テキスト ボックス 4"/>
          <p:cNvSpPr txBox="1"/>
          <p:nvPr/>
        </p:nvSpPr>
        <p:spPr>
          <a:xfrm>
            <a:off x="414337" y="1350546"/>
            <a:ext cx="9096376" cy="1549142"/>
          </a:xfrm>
          <a:prstGeom prst="rect">
            <a:avLst/>
          </a:prstGeom>
          <a:noFill/>
        </p:spPr>
        <p:txBody>
          <a:bodyPr wrap="square" rtlCol="0">
            <a:spAutoFit/>
          </a:bodyPr>
          <a:lstStyle/>
          <a:p>
            <a:pPr>
              <a:lnSpc>
                <a:spcPct val="150000"/>
              </a:lnSpc>
            </a:pPr>
            <a:r>
              <a:rPr lang="en-US" altLang="ja-JP" sz="1600" dirty="0" smtClean="0">
                <a:solidFill>
                  <a:schemeClr val="tx1">
                    <a:lumMod val="75000"/>
                    <a:lumOff val="25000"/>
                  </a:schemeClr>
                </a:solidFill>
                <a:latin typeface="+mn-ea"/>
                <a:ea typeface="+mn-ea"/>
              </a:rPr>
              <a:t>SNS</a:t>
            </a:r>
            <a:r>
              <a:rPr lang="ja-JP" altLang="en-US" sz="1600" dirty="0" smtClean="0">
                <a:solidFill>
                  <a:schemeClr val="tx1">
                    <a:lumMod val="75000"/>
                    <a:lumOff val="25000"/>
                  </a:schemeClr>
                </a:solidFill>
                <a:latin typeface="+mn-ea"/>
                <a:ea typeface="+mn-ea"/>
              </a:rPr>
              <a:t>全体、各コミュニティごとの集金状況を参加者全員が閲覧することができます。</a:t>
            </a:r>
          </a:p>
          <a:p>
            <a:pPr>
              <a:lnSpc>
                <a:spcPct val="150000"/>
              </a:lnSpc>
            </a:pPr>
            <a:r>
              <a:rPr lang="ja-JP" altLang="en-US" sz="1600" dirty="0" smtClean="0">
                <a:solidFill>
                  <a:schemeClr val="tx1">
                    <a:lumMod val="75000"/>
                    <a:lumOff val="25000"/>
                  </a:schemeClr>
                </a:solidFill>
                <a:latin typeface="+mn-ea"/>
                <a:ea typeface="+mn-ea"/>
              </a:rPr>
              <a:t>利用者が支払ったの支払履歴も確認できます。過去のレポートを</a:t>
            </a:r>
            <a:r>
              <a:rPr lang="en-US" altLang="ja-JP" sz="1600" dirty="0" smtClean="0">
                <a:solidFill>
                  <a:schemeClr val="tx1">
                    <a:lumMod val="75000"/>
                    <a:lumOff val="25000"/>
                  </a:schemeClr>
                </a:solidFill>
                <a:latin typeface="+mn-ea"/>
                <a:ea typeface="+mn-ea"/>
              </a:rPr>
              <a:t>CSV</a:t>
            </a:r>
            <a:r>
              <a:rPr lang="ja-JP" altLang="en-US" sz="1600" dirty="0" smtClean="0">
                <a:solidFill>
                  <a:schemeClr val="tx1">
                    <a:lumMod val="75000"/>
                    <a:lumOff val="25000"/>
                  </a:schemeClr>
                </a:solidFill>
                <a:latin typeface="+mn-ea"/>
                <a:ea typeface="+mn-ea"/>
              </a:rPr>
              <a:t>形式でダウンロードできます。</a:t>
            </a:r>
          </a:p>
          <a:p>
            <a:pPr>
              <a:lnSpc>
                <a:spcPct val="150000"/>
              </a:lnSpc>
            </a:pPr>
            <a:r>
              <a:rPr lang="ja-JP" altLang="en-US" sz="1600" dirty="0" smtClean="0">
                <a:solidFill>
                  <a:schemeClr val="tx1">
                    <a:lumMod val="75000"/>
                    <a:lumOff val="25000"/>
                  </a:schemeClr>
                </a:solidFill>
                <a:latin typeface="+mn-ea"/>
                <a:ea typeface="+mn-ea"/>
              </a:rPr>
              <a:t>集金状況の透明性をメンバー全員にアピールすることができます。</a:t>
            </a:r>
          </a:p>
        </p:txBody>
      </p:sp>
      <p:pic>
        <p:nvPicPr>
          <p:cNvPr id="7" name="図 6" descr="201403121832.png"/>
          <p:cNvPicPr>
            <a:picLocks noChangeAspect="1"/>
          </p:cNvPicPr>
          <p:nvPr/>
        </p:nvPicPr>
        <p:blipFill rotWithShape="1">
          <a:blip r:embed="rId2">
            <a:extLst>
              <a:ext uri="{28A0092B-C50C-407E-A947-70E740481C1C}">
                <a14:useLocalDpi xmlns:a14="http://schemas.microsoft.com/office/drawing/2010/main" val="0"/>
              </a:ext>
            </a:extLst>
          </a:blip>
          <a:srcRect b="3522"/>
          <a:stretch/>
        </p:blipFill>
        <p:spPr>
          <a:xfrm>
            <a:off x="280113" y="3476284"/>
            <a:ext cx="4873623" cy="2264090"/>
          </a:xfrm>
          <a:prstGeom prst="rect">
            <a:avLst/>
          </a:prstGeom>
        </p:spPr>
      </p:pic>
      <p:pic>
        <p:nvPicPr>
          <p:cNvPr id="4" name="図 3" descr="201403121829.png"/>
          <p:cNvPicPr>
            <a:picLocks noChangeAspect="1"/>
          </p:cNvPicPr>
          <p:nvPr/>
        </p:nvPicPr>
        <p:blipFill rotWithShape="1">
          <a:blip r:embed="rId3">
            <a:extLst>
              <a:ext uri="{28A0092B-C50C-407E-A947-70E740481C1C}">
                <a14:useLocalDpi xmlns:a14="http://schemas.microsoft.com/office/drawing/2010/main" val="0"/>
              </a:ext>
            </a:extLst>
          </a:blip>
          <a:srcRect b="5964"/>
          <a:stretch/>
        </p:blipFill>
        <p:spPr>
          <a:xfrm>
            <a:off x="4774243" y="4349394"/>
            <a:ext cx="5069807" cy="2413096"/>
          </a:xfrm>
          <a:prstGeom prst="rect">
            <a:avLst/>
          </a:prstGeom>
        </p:spPr>
      </p:pic>
      <p:sp>
        <p:nvSpPr>
          <p:cNvPr id="11" name="メモ 10"/>
          <p:cNvSpPr/>
          <p:nvPr/>
        </p:nvSpPr>
        <p:spPr>
          <a:xfrm rot="16200000">
            <a:off x="7520843" y="3191417"/>
            <a:ext cx="935455" cy="888942"/>
          </a:xfrm>
          <a:prstGeom prst="foldedCorner">
            <a:avLst/>
          </a:prstGeom>
          <a:solidFill>
            <a:srgbClr val="69C83F">
              <a:alpha val="5000"/>
            </a:srgbClr>
          </a:solidFill>
          <a:ln w="38100" cmpd="sng">
            <a:solidFill>
              <a:srgbClr val="AAB36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sp>
        <p:nvSpPr>
          <p:cNvPr id="12" name="テキスト ボックス 11"/>
          <p:cNvSpPr txBox="1"/>
          <p:nvPr/>
        </p:nvSpPr>
        <p:spPr>
          <a:xfrm>
            <a:off x="7716701" y="3482000"/>
            <a:ext cx="543739" cy="307777"/>
          </a:xfrm>
          <a:prstGeom prst="rect">
            <a:avLst/>
          </a:prstGeom>
          <a:noFill/>
        </p:spPr>
        <p:txBody>
          <a:bodyPr wrap="none" rtlCol="0">
            <a:spAutoFit/>
          </a:bodyPr>
          <a:lstStyle/>
          <a:p>
            <a:r>
              <a:rPr kumimoji="1" lang="en-US" altLang="ja-JP" sz="1400" dirty="0" smtClean="0">
                <a:latin typeface="+mn-ea"/>
                <a:ea typeface="+mn-ea"/>
              </a:rPr>
              <a:t>CSV</a:t>
            </a:r>
            <a:endParaRPr kumimoji="1" lang="ja-JP" altLang="en-US" sz="1400" dirty="0">
              <a:latin typeface="+mn-ea"/>
              <a:ea typeface="+mn-ea"/>
            </a:endParaRPr>
          </a:p>
        </p:txBody>
      </p:sp>
      <p:grpSp>
        <p:nvGrpSpPr>
          <p:cNvPr id="14" name="図形グループ 13"/>
          <p:cNvGrpSpPr/>
          <p:nvPr/>
        </p:nvGrpSpPr>
        <p:grpSpPr>
          <a:xfrm>
            <a:off x="8676859" y="3168160"/>
            <a:ext cx="1075381" cy="964547"/>
            <a:chOff x="8279871" y="4575659"/>
            <a:chExt cx="1075381" cy="964547"/>
          </a:xfrm>
        </p:grpSpPr>
        <p:grpSp>
          <p:nvGrpSpPr>
            <p:cNvPr id="15" name="図形グループ 14"/>
            <p:cNvGrpSpPr/>
            <p:nvPr/>
          </p:nvGrpSpPr>
          <p:grpSpPr>
            <a:xfrm>
              <a:off x="8367023" y="4575659"/>
              <a:ext cx="901076" cy="726173"/>
              <a:chOff x="8365276" y="4575659"/>
              <a:chExt cx="901076" cy="726173"/>
            </a:xfrm>
          </p:grpSpPr>
          <p:sp>
            <p:nvSpPr>
              <p:cNvPr id="18" name="正方形/長方形 17"/>
              <p:cNvSpPr/>
              <p:nvPr/>
            </p:nvSpPr>
            <p:spPr>
              <a:xfrm>
                <a:off x="8365276" y="4575659"/>
                <a:ext cx="901076" cy="726173"/>
              </a:xfrm>
              <a:prstGeom prst="rect">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474928" y="4664027"/>
                <a:ext cx="681772" cy="549437"/>
              </a:xfrm>
              <a:prstGeom prst="rect">
                <a:avLst/>
              </a:prstGeom>
              <a:solidFill>
                <a:srgbClr val="516E96"/>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6" name="台形 15"/>
            <p:cNvSpPr/>
            <p:nvPr/>
          </p:nvSpPr>
          <p:spPr>
            <a:xfrm>
              <a:off x="8279871" y="5376733"/>
              <a:ext cx="1075381" cy="163473"/>
            </a:xfrm>
            <a:prstGeom prst="trapezoid">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724900" y="5301832"/>
              <a:ext cx="165100" cy="74901"/>
            </a:xfrm>
            <a:prstGeom prst="rect">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8" name="テキスト ボックス 7"/>
          <p:cNvSpPr txBox="1"/>
          <p:nvPr/>
        </p:nvSpPr>
        <p:spPr>
          <a:xfrm>
            <a:off x="280112" y="3092510"/>
            <a:ext cx="3003387" cy="369332"/>
          </a:xfrm>
          <a:prstGeom prst="rect">
            <a:avLst/>
          </a:prstGeom>
          <a:noFill/>
        </p:spPr>
        <p:txBody>
          <a:bodyPr wrap="square" rtlCol="0">
            <a:spAutoFit/>
          </a:bodyPr>
          <a:lstStyle/>
          <a:p>
            <a:r>
              <a:rPr kumimoji="1" lang="ja-JP" altLang="en-US" dirty="0" smtClean="0">
                <a:solidFill>
                  <a:schemeClr val="tx1">
                    <a:lumMod val="75000"/>
                    <a:lumOff val="25000"/>
                  </a:schemeClr>
                </a:solidFill>
                <a:latin typeface="+mn-ea"/>
                <a:ea typeface="+mn-ea"/>
              </a:rPr>
              <a:t>全体・コミュニティ別通帳</a:t>
            </a:r>
            <a:endParaRPr kumimoji="1" lang="ja-JP" altLang="en-US" dirty="0">
              <a:solidFill>
                <a:schemeClr val="tx1">
                  <a:lumMod val="75000"/>
                  <a:lumOff val="25000"/>
                </a:schemeClr>
              </a:solidFill>
              <a:latin typeface="+mn-ea"/>
              <a:ea typeface="+mn-ea"/>
            </a:endParaRPr>
          </a:p>
        </p:txBody>
      </p:sp>
      <p:sp>
        <p:nvSpPr>
          <p:cNvPr id="20" name="テキスト ボックス 19"/>
          <p:cNvSpPr txBox="1"/>
          <p:nvPr/>
        </p:nvSpPr>
        <p:spPr>
          <a:xfrm>
            <a:off x="5239913" y="3979013"/>
            <a:ext cx="2476788" cy="369332"/>
          </a:xfrm>
          <a:prstGeom prst="rect">
            <a:avLst/>
          </a:prstGeom>
          <a:noFill/>
        </p:spPr>
        <p:txBody>
          <a:bodyPr wrap="square" rtlCol="0">
            <a:spAutoFit/>
          </a:bodyPr>
          <a:lstStyle/>
          <a:p>
            <a:r>
              <a:rPr lang="ja-JP" altLang="en-US" dirty="0" smtClean="0">
                <a:solidFill>
                  <a:schemeClr val="tx1">
                    <a:lumMod val="75000"/>
                    <a:lumOff val="25000"/>
                  </a:schemeClr>
                </a:solidFill>
                <a:latin typeface="+mn-ea"/>
                <a:ea typeface="+mn-ea"/>
              </a:rPr>
              <a:t>個人通帳</a:t>
            </a:r>
            <a:endParaRPr kumimoji="1" lang="ja-JP" altLang="en-US" dirty="0">
              <a:solidFill>
                <a:schemeClr val="tx1">
                  <a:lumMod val="75000"/>
                  <a:lumOff val="25000"/>
                </a:schemeClr>
              </a:solidFill>
              <a:latin typeface="+mn-ea"/>
              <a:ea typeface="+mn-ea"/>
            </a:endParaRPr>
          </a:p>
        </p:txBody>
      </p:sp>
      <p:sp>
        <p:nvSpPr>
          <p:cNvPr id="22" name="斜め縞 21"/>
          <p:cNvSpPr/>
          <p:nvPr/>
        </p:nvSpPr>
        <p:spPr>
          <a:xfrm flipH="1">
            <a:off x="8115889" y="1"/>
            <a:ext cx="1800000" cy="1800000"/>
          </a:xfrm>
          <a:prstGeom prst="diagStripe">
            <a:avLst>
              <a:gd name="adj" fmla="val 642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rot="2700000">
            <a:off x="8250017" y="534643"/>
            <a:ext cx="1842322" cy="400110"/>
          </a:xfrm>
          <a:prstGeom prst="rect">
            <a:avLst/>
          </a:prstGeom>
          <a:noFill/>
        </p:spPr>
        <p:txBody>
          <a:bodyPr wrap="square" rtlCol="0">
            <a:spAutoFit/>
          </a:bodyPr>
          <a:lstStyle/>
          <a:p>
            <a:pPr algn="ctr"/>
            <a:r>
              <a:rPr kumimoji="1" lang="en-US" altLang="ja-JP" sz="2000" dirty="0" smtClean="0">
                <a:solidFill>
                  <a:schemeClr val="bg1"/>
                </a:solidFill>
                <a:latin typeface="+mn-ea"/>
                <a:ea typeface="+mn-ea"/>
              </a:rPr>
              <a:t>5</a:t>
            </a:r>
            <a:r>
              <a:rPr kumimoji="1" lang="ja-JP" altLang="en-US" sz="2000" dirty="0" smtClean="0">
                <a:solidFill>
                  <a:schemeClr val="bg1"/>
                </a:solidFill>
                <a:latin typeface="+mn-ea"/>
                <a:ea typeface="+mn-ea"/>
              </a:rPr>
              <a:t>月提供予定</a:t>
            </a:r>
            <a:endParaRPr kumimoji="1" lang="ja-JP" altLang="en-US" sz="2000" dirty="0">
              <a:solidFill>
                <a:schemeClr val="bg1"/>
              </a:solidFill>
              <a:latin typeface="+mn-ea"/>
              <a:ea typeface="+mn-ea"/>
            </a:endParaRPr>
          </a:p>
        </p:txBody>
      </p:sp>
    </p:spTree>
    <p:extLst>
      <p:ext uri="{BB962C8B-B14F-4D97-AF65-F5344CB8AC3E}">
        <p14:creationId xmlns:p14="http://schemas.microsoft.com/office/powerpoint/2010/main" val="24297925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lang="ja-JP" altLang="en-US" dirty="0"/>
              <a:t>　</a:t>
            </a:r>
            <a:r>
              <a:rPr kumimoji="1" lang="ja-JP" altLang="en-US" dirty="0" smtClean="0"/>
              <a:t>支部集金機能</a:t>
            </a:r>
            <a:endParaRPr kumimoji="1" lang="ja-JP" altLang="en-US" dirty="0"/>
          </a:p>
        </p:txBody>
      </p:sp>
      <p:sp>
        <p:nvSpPr>
          <p:cNvPr id="4" name="テキスト ボックス 3"/>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運営しているコミュニティに地域ごとの支部がある場合、支部集金機能を利用できます。各地域ごとに独立した集金コースの設定が可能です。その際の集金額は個々の会計担当に振り込まれます。集金レポートは全体、支部ごとの両方を作成します。</a:t>
            </a:r>
          </a:p>
          <a:p>
            <a:pPr>
              <a:lnSpc>
                <a:spcPct val="150000"/>
              </a:lnSpc>
            </a:pPr>
            <a:r>
              <a:rPr lang="en-US" altLang="ja-JP" sz="1600" dirty="0" smtClean="0">
                <a:solidFill>
                  <a:schemeClr val="tx1">
                    <a:lumMod val="75000"/>
                    <a:lumOff val="25000"/>
                  </a:schemeClr>
                </a:solidFill>
                <a:latin typeface="+mn-ea"/>
                <a:ea typeface="+mn-ea"/>
              </a:rPr>
              <a:t>※</a:t>
            </a:r>
            <a:r>
              <a:rPr lang="ja-JP" altLang="en-US" sz="1600" dirty="0" smtClean="0">
                <a:solidFill>
                  <a:schemeClr val="tx1">
                    <a:lumMod val="75000"/>
                    <a:lumOff val="25000"/>
                  </a:schemeClr>
                </a:solidFill>
                <a:latin typeface="+mn-ea"/>
                <a:ea typeface="+mn-ea"/>
              </a:rPr>
              <a:t>本機能は</a:t>
            </a:r>
            <a:r>
              <a:rPr lang="en-US" altLang="ja-JP" sz="1600" dirty="0" smtClean="0">
                <a:solidFill>
                  <a:schemeClr val="tx1">
                    <a:lumMod val="75000"/>
                    <a:lumOff val="25000"/>
                  </a:schemeClr>
                </a:solidFill>
                <a:latin typeface="+mn-ea"/>
                <a:ea typeface="+mn-ea"/>
              </a:rPr>
              <a:t>100</a:t>
            </a:r>
            <a:r>
              <a:rPr lang="ja-JP" altLang="en-US" sz="1600" dirty="0" smtClean="0">
                <a:solidFill>
                  <a:schemeClr val="tx1">
                    <a:lumMod val="75000"/>
                    <a:lumOff val="25000"/>
                  </a:schemeClr>
                </a:solidFill>
                <a:latin typeface="+mn-ea"/>
                <a:ea typeface="+mn-ea"/>
              </a:rPr>
              <a:t>人以上の組織で利用可能です</a:t>
            </a:r>
          </a:p>
        </p:txBody>
      </p:sp>
      <p:sp>
        <p:nvSpPr>
          <p:cNvPr id="9" name="正方形/長方形 8"/>
          <p:cNvSpPr/>
          <p:nvPr/>
        </p:nvSpPr>
        <p:spPr>
          <a:xfrm>
            <a:off x="1116506" y="3198922"/>
            <a:ext cx="5566592" cy="796631"/>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本部</a:t>
            </a:r>
          </a:p>
        </p:txBody>
      </p:sp>
      <p:sp>
        <p:nvSpPr>
          <p:cNvPr id="10" name="正方形/長方形 9"/>
          <p:cNvSpPr/>
          <p:nvPr/>
        </p:nvSpPr>
        <p:spPr>
          <a:xfrm>
            <a:off x="1116506" y="4129769"/>
            <a:ext cx="1716510" cy="113228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A</a:t>
            </a:r>
            <a:endParaRPr lang="ja-JP" altLang="en-US" dirty="0"/>
          </a:p>
        </p:txBody>
      </p:sp>
      <p:sp>
        <p:nvSpPr>
          <p:cNvPr id="11" name="正方形/長方形 10"/>
          <p:cNvSpPr/>
          <p:nvPr/>
        </p:nvSpPr>
        <p:spPr>
          <a:xfrm>
            <a:off x="3072063" y="4129769"/>
            <a:ext cx="1716510" cy="113228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B</a:t>
            </a:r>
            <a:endParaRPr lang="ja-JP" altLang="en-US" dirty="0"/>
          </a:p>
        </p:txBody>
      </p:sp>
      <p:sp>
        <p:nvSpPr>
          <p:cNvPr id="12" name="正方形/長方形 11"/>
          <p:cNvSpPr/>
          <p:nvPr/>
        </p:nvSpPr>
        <p:spPr>
          <a:xfrm>
            <a:off x="4966588" y="4129771"/>
            <a:ext cx="1716510" cy="113228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C</a:t>
            </a:r>
            <a:endParaRPr lang="ja-JP" altLang="en-US" dirty="0"/>
          </a:p>
        </p:txBody>
      </p:sp>
      <p:sp>
        <p:nvSpPr>
          <p:cNvPr id="13" name="テキスト ボックス 12"/>
          <p:cNvSpPr txBox="1"/>
          <p:nvPr/>
        </p:nvSpPr>
        <p:spPr>
          <a:xfrm>
            <a:off x="1116506" y="5368686"/>
            <a:ext cx="1716510" cy="646331"/>
          </a:xfrm>
          <a:prstGeom prst="rect">
            <a:avLst/>
          </a:prstGeom>
          <a:noFill/>
          <a:ln w="38100" cmpd="sng">
            <a:solidFill>
              <a:srgbClr val="A2C816"/>
            </a:solidFill>
          </a:ln>
        </p:spPr>
        <p:txBody>
          <a:bodyPr wrap="square" rtlCol="0">
            <a:spAutoFit/>
          </a:bodyPr>
          <a:lstStyle/>
          <a:p>
            <a:r>
              <a:rPr kumimoji="1" lang="ja-JP" altLang="en-US" sz="1200" dirty="0" smtClean="0"/>
              <a:t>青年コース：</a:t>
            </a:r>
            <a:r>
              <a:rPr kumimoji="1" lang="en-US" altLang="ja-JP" sz="1200" dirty="0" smtClean="0"/>
              <a:t>3,000</a:t>
            </a:r>
            <a:r>
              <a:rPr kumimoji="1" lang="ja-JP" altLang="en-US" sz="1200" dirty="0" smtClean="0"/>
              <a:t>円</a:t>
            </a:r>
          </a:p>
          <a:p>
            <a:r>
              <a:rPr lang="ja-JP" altLang="en-US" sz="1200" dirty="0" smtClean="0"/>
              <a:t>少年コース：</a:t>
            </a:r>
            <a:r>
              <a:rPr lang="en-US" altLang="ja-JP" sz="1200" dirty="0" smtClean="0"/>
              <a:t>1,000</a:t>
            </a:r>
            <a:r>
              <a:rPr lang="ja-JP" altLang="en-US" sz="1200" dirty="0" smtClean="0"/>
              <a:t>円</a:t>
            </a:r>
          </a:p>
          <a:p>
            <a:r>
              <a:rPr lang="ja-JP" altLang="en-US" sz="1200" dirty="0" smtClean="0"/>
              <a:t>無料コース</a:t>
            </a:r>
            <a:r>
              <a:rPr kumimoji="1" lang="ja-JP" altLang="en-US" sz="1200" dirty="0" smtClean="0"/>
              <a:t>：</a:t>
            </a:r>
            <a:r>
              <a:rPr kumimoji="1" lang="en-US" altLang="ja-JP" sz="1200" dirty="0" smtClean="0"/>
              <a:t>0</a:t>
            </a:r>
            <a:r>
              <a:rPr kumimoji="1" lang="ja-JP" altLang="en-US" sz="1200" dirty="0" smtClean="0"/>
              <a:t>円</a:t>
            </a:r>
            <a:endParaRPr kumimoji="1" lang="ja-JP" altLang="en-US" sz="1200" dirty="0"/>
          </a:p>
        </p:txBody>
      </p:sp>
      <p:sp>
        <p:nvSpPr>
          <p:cNvPr id="16" name="テキスト ボックス 15"/>
          <p:cNvSpPr txBox="1"/>
          <p:nvPr/>
        </p:nvSpPr>
        <p:spPr>
          <a:xfrm>
            <a:off x="3072063" y="5376551"/>
            <a:ext cx="1716510" cy="461665"/>
          </a:xfrm>
          <a:prstGeom prst="rect">
            <a:avLst/>
          </a:prstGeom>
          <a:noFill/>
          <a:ln w="38100" cmpd="sng">
            <a:solidFill>
              <a:srgbClr val="A2C816"/>
            </a:solidFill>
          </a:ln>
        </p:spPr>
        <p:txBody>
          <a:bodyPr wrap="square" rtlCol="0">
            <a:spAutoFit/>
          </a:bodyPr>
          <a:lstStyle/>
          <a:p>
            <a:r>
              <a:rPr lang="ja-JP" altLang="en-US" sz="1200" dirty="0" smtClean="0"/>
              <a:t>青年コース</a:t>
            </a:r>
            <a:r>
              <a:rPr kumimoji="1" lang="ja-JP" altLang="en-US" sz="1200" dirty="0" smtClean="0"/>
              <a:t>：</a:t>
            </a:r>
            <a:r>
              <a:rPr lang="en-US" altLang="ja-JP" sz="1200" dirty="0"/>
              <a:t>4</a:t>
            </a:r>
            <a:r>
              <a:rPr kumimoji="1" lang="en-US" altLang="ja-JP" sz="1200" dirty="0" smtClean="0"/>
              <a:t>,000</a:t>
            </a:r>
            <a:r>
              <a:rPr kumimoji="1" lang="ja-JP" altLang="en-US" sz="1200" dirty="0" smtClean="0"/>
              <a:t>円</a:t>
            </a:r>
          </a:p>
          <a:p>
            <a:r>
              <a:rPr lang="ja-JP" altLang="en-US" sz="1200" dirty="0" smtClean="0"/>
              <a:t>無料コース</a:t>
            </a:r>
            <a:r>
              <a:rPr kumimoji="1" lang="ja-JP" altLang="en-US" sz="1200" dirty="0" smtClean="0"/>
              <a:t>：</a:t>
            </a:r>
            <a:r>
              <a:rPr kumimoji="1" lang="en-US" altLang="ja-JP" sz="1200" dirty="0" smtClean="0"/>
              <a:t>0</a:t>
            </a:r>
            <a:r>
              <a:rPr kumimoji="1" lang="ja-JP" altLang="en-US" sz="1200" dirty="0" smtClean="0"/>
              <a:t>円</a:t>
            </a:r>
            <a:endParaRPr kumimoji="1" lang="ja-JP" altLang="en-US" sz="1200" dirty="0"/>
          </a:p>
        </p:txBody>
      </p:sp>
      <p:sp>
        <p:nvSpPr>
          <p:cNvPr id="17" name="テキスト ボックス 16"/>
          <p:cNvSpPr txBox="1"/>
          <p:nvPr/>
        </p:nvSpPr>
        <p:spPr>
          <a:xfrm>
            <a:off x="4983879" y="5368686"/>
            <a:ext cx="1716510" cy="461665"/>
          </a:xfrm>
          <a:prstGeom prst="rect">
            <a:avLst/>
          </a:prstGeom>
          <a:noFill/>
          <a:ln w="38100" cmpd="sng">
            <a:solidFill>
              <a:srgbClr val="A2C816"/>
            </a:solidFill>
          </a:ln>
        </p:spPr>
        <p:txBody>
          <a:bodyPr wrap="square" rtlCol="0">
            <a:spAutoFit/>
          </a:bodyPr>
          <a:lstStyle/>
          <a:p>
            <a:r>
              <a:rPr lang="ja-JP" altLang="en-US" sz="1200" dirty="0" smtClean="0"/>
              <a:t>少年コース：</a:t>
            </a:r>
            <a:r>
              <a:rPr lang="en-US" altLang="ja-JP" sz="1200" dirty="0" smtClean="0"/>
              <a:t>1,000</a:t>
            </a:r>
            <a:r>
              <a:rPr lang="ja-JP" altLang="en-US" sz="1200" dirty="0" smtClean="0"/>
              <a:t>円</a:t>
            </a:r>
          </a:p>
          <a:p>
            <a:r>
              <a:rPr kumimoji="1" lang="ja-JP" altLang="en-US" sz="1200" dirty="0" smtClean="0"/>
              <a:t>無料コース：</a:t>
            </a:r>
            <a:r>
              <a:rPr kumimoji="1" lang="en-US" altLang="ja-JP" sz="1200" dirty="0" smtClean="0"/>
              <a:t>0</a:t>
            </a:r>
            <a:r>
              <a:rPr kumimoji="1" lang="ja-JP" altLang="en-US" sz="1200" dirty="0" smtClean="0"/>
              <a:t>円</a:t>
            </a:r>
            <a:endParaRPr kumimoji="1" lang="ja-JP" altLang="en-US" sz="1200" dirty="0"/>
          </a:p>
        </p:txBody>
      </p:sp>
      <p:grpSp>
        <p:nvGrpSpPr>
          <p:cNvPr id="19" name="図形グループ 3"/>
          <p:cNvGrpSpPr/>
          <p:nvPr/>
        </p:nvGrpSpPr>
        <p:grpSpPr>
          <a:xfrm>
            <a:off x="1322779" y="6226639"/>
            <a:ext cx="186331" cy="317815"/>
            <a:chOff x="3562350" y="2292350"/>
            <a:chExt cx="1574800" cy="2686050"/>
          </a:xfrm>
          <a:solidFill>
            <a:srgbClr val="75B53C"/>
          </a:solidFill>
        </p:grpSpPr>
        <p:sp>
          <p:nvSpPr>
            <p:cNvPr id="52"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1" name="図形グループ 74"/>
          <p:cNvGrpSpPr/>
          <p:nvPr/>
        </p:nvGrpSpPr>
        <p:grpSpPr>
          <a:xfrm>
            <a:off x="1518970" y="6126002"/>
            <a:ext cx="290030" cy="170740"/>
            <a:chOff x="877525" y="4407197"/>
            <a:chExt cx="519475" cy="305814"/>
          </a:xfrm>
        </p:grpSpPr>
        <p:sp>
          <p:nvSpPr>
            <p:cNvPr id="50" name="角丸四角形 4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51" name="直線コネクタ 5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4" name="図形グループ 85"/>
          <p:cNvGrpSpPr/>
          <p:nvPr/>
        </p:nvGrpSpPr>
        <p:grpSpPr>
          <a:xfrm>
            <a:off x="1848173" y="6226639"/>
            <a:ext cx="186331" cy="317815"/>
            <a:chOff x="3562350" y="2292350"/>
            <a:chExt cx="1574800" cy="2686050"/>
          </a:xfrm>
          <a:solidFill>
            <a:srgbClr val="75B53C"/>
          </a:solidFill>
        </p:grpSpPr>
        <p:sp>
          <p:nvSpPr>
            <p:cNvPr id="44" name="二等辺三角形 43"/>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5" name="図形グループ 94"/>
          <p:cNvGrpSpPr/>
          <p:nvPr/>
        </p:nvGrpSpPr>
        <p:grpSpPr>
          <a:xfrm>
            <a:off x="2034504" y="6131837"/>
            <a:ext cx="290030" cy="170740"/>
            <a:chOff x="877525" y="4407197"/>
            <a:chExt cx="519475" cy="305814"/>
          </a:xfrm>
        </p:grpSpPr>
        <p:sp>
          <p:nvSpPr>
            <p:cNvPr id="42" name="角丸四角形 4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43" name="直線コネクタ 4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66" name="図形グループ 3"/>
          <p:cNvGrpSpPr/>
          <p:nvPr/>
        </p:nvGrpSpPr>
        <p:grpSpPr>
          <a:xfrm>
            <a:off x="3344090" y="6243047"/>
            <a:ext cx="186331" cy="317815"/>
            <a:chOff x="3562350" y="2292350"/>
            <a:chExt cx="1574800" cy="2686050"/>
          </a:xfrm>
          <a:solidFill>
            <a:srgbClr val="75B53C"/>
          </a:solidFill>
        </p:grpSpPr>
        <p:sp>
          <p:nvSpPr>
            <p:cNvPr id="67"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69" name="図形グループ 74"/>
          <p:cNvGrpSpPr/>
          <p:nvPr/>
        </p:nvGrpSpPr>
        <p:grpSpPr>
          <a:xfrm>
            <a:off x="3540281" y="6142410"/>
            <a:ext cx="290030" cy="170740"/>
            <a:chOff x="877525" y="4407197"/>
            <a:chExt cx="519475" cy="305814"/>
          </a:xfrm>
        </p:grpSpPr>
        <p:sp>
          <p:nvSpPr>
            <p:cNvPr id="70" name="角丸四角形 6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71" name="直線コネクタ 7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2" name="図形グループ 85"/>
          <p:cNvGrpSpPr/>
          <p:nvPr/>
        </p:nvGrpSpPr>
        <p:grpSpPr>
          <a:xfrm>
            <a:off x="3869484" y="6243047"/>
            <a:ext cx="186331" cy="317815"/>
            <a:chOff x="3562350" y="2292350"/>
            <a:chExt cx="1574800" cy="2686050"/>
          </a:xfrm>
          <a:solidFill>
            <a:srgbClr val="75B53C"/>
          </a:solidFill>
        </p:grpSpPr>
        <p:sp>
          <p:nvSpPr>
            <p:cNvPr id="73" name="二等辺三角形 7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5" name="図形グループ 94"/>
          <p:cNvGrpSpPr/>
          <p:nvPr/>
        </p:nvGrpSpPr>
        <p:grpSpPr>
          <a:xfrm>
            <a:off x="4055815" y="6148245"/>
            <a:ext cx="290030" cy="170740"/>
            <a:chOff x="877525" y="4407197"/>
            <a:chExt cx="519475" cy="305814"/>
          </a:xfrm>
        </p:grpSpPr>
        <p:sp>
          <p:nvSpPr>
            <p:cNvPr id="76" name="角丸四角形 75"/>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77" name="直線コネクタ 7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8" name="図形グループ 3"/>
          <p:cNvGrpSpPr/>
          <p:nvPr/>
        </p:nvGrpSpPr>
        <p:grpSpPr>
          <a:xfrm>
            <a:off x="5437679" y="6210230"/>
            <a:ext cx="186331" cy="317815"/>
            <a:chOff x="3562350" y="2292350"/>
            <a:chExt cx="1574800" cy="2686050"/>
          </a:xfrm>
          <a:solidFill>
            <a:srgbClr val="75B53C"/>
          </a:solidFill>
        </p:grpSpPr>
        <p:sp>
          <p:nvSpPr>
            <p:cNvPr id="79"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81" name="図形グループ 74"/>
          <p:cNvGrpSpPr/>
          <p:nvPr/>
        </p:nvGrpSpPr>
        <p:grpSpPr>
          <a:xfrm>
            <a:off x="5633870" y="6109593"/>
            <a:ext cx="290030" cy="170740"/>
            <a:chOff x="877525" y="4407197"/>
            <a:chExt cx="519475" cy="305814"/>
          </a:xfrm>
        </p:grpSpPr>
        <p:sp>
          <p:nvSpPr>
            <p:cNvPr id="82" name="角丸四角形 8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83" name="直線コネクタ 8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4" name="図形グループ 85"/>
          <p:cNvGrpSpPr/>
          <p:nvPr/>
        </p:nvGrpSpPr>
        <p:grpSpPr>
          <a:xfrm>
            <a:off x="5963073" y="6210230"/>
            <a:ext cx="186331" cy="317815"/>
            <a:chOff x="3562350" y="2292350"/>
            <a:chExt cx="1574800" cy="2686050"/>
          </a:xfrm>
          <a:solidFill>
            <a:srgbClr val="75B53C"/>
          </a:solidFill>
        </p:grpSpPr>
        <p:sp>
          <p:nvSpPr>
            <p:cNvPr id="85" name="二等辺三角形 8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87" name="図形グループ 94"/>
          <p:cNvGrpSpPr/>
          <p:nvPr/>
        </p:nvGrpSpPr>
        <p:grpSpPr>
          <a:xfrm>
            <a:off x="6149404" y="6115428"/>
            <a:ext cx="290030" cy="170740"/>
            <a:chOff x="877525" y="4407197"/>
            <a:chExt cx="519475" cy="305814"/>
          </a:xfrm>
        </p:grpSpPr>
        <p:sp>
          <p:nvSpPr>
            <p:cNvPr id="88" name="角丸四角形 87"/>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89" name="直線コネクタ 88"/>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
        <p:nvSpPr>
          <p:cNvPr id="55" name="メモ 54"/>
          <p:cNvSpPr/>
          <p:nvPr/>
        </p:nvSpPr>
        <p:spPr>
          <a:xfrm rot="16200000">
            <a:off x="7929323" y="4539923"/>
            <a:ext cx="1773955" cy="1897881"/>
          </a:xfrm>
          <a:prstGeom prst="foldedCorner">
            <a:avLst/>
          </a:prstGeom>
          <a:solidFill>
            <a:srgbClr val="69C83F">
              <a:alpha val="5000"/>
            </a:srgbClr>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sp>
        <p:nvSpPr>
          <p:cNvPr id="56" name="テキスト ボックス 55"/>
          <p:cNvSpPr txBox="1"/>
          <p:nvPr/>
        </p:nvSpPr>
        <p:spPr>
          <a:xfrm>
            <a:off x="8318319" y="4601887"/>
            <a:ext cx="902811"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latin typeface="+mn-ea"/>
                <a:ea typeface="+mn-ea"/>
              </a:rPr>
              <a:t>レポート</a:t>
            </a:r>
            <a:endParaRPr kumimoji="1" lang="ja-JP" altLang="en-US" sz="1400" dirty="0">
              <a:solidFill>
                <a:schemeClr val="tx1">
                  <a:lumMod val="75000"/>
                  <a:lumOff val="25000"/>
                </a:schemeClr>
              </a:solidFill>
              <a:latin typeface="+mn-ea"/>
              <a:ea typeface="+mn-ea"/>
            </a:endParaRPr>
          </a:p>
        </p:txBody>
      </p:sp>
      <p:pic>
        <p:nvPicPr>
          <p:cNvPr id="57" name="図 56" descr="201310011832.png"/>
          <p:cNvPicPr>
            <a:picLocks noChangeAspect="1"/>
          </p:cNvPicPr>
          <p:nvPr/>
        </p:nvPicPr>
        <p:blipFill rotWithShape="1">
          <a:blip r:embed="rId2">
            <a:extLst>
              <a:ext uri="{28A0092B-C50C-407E-A947-70E740481C1C}">
                <a14:useLocalDpi xmlns:a14="http://schemas.microsoft.com/office/drawing/2010/main" val="0"/>
              </a:ext>
            </a:extLst>
          </a:blip>
          <a:srcRect l="4887" t="20091" r="6194" b="4913"/>
          <a:stretch/>
        </p:blipFill>
        <p:spPr>
          <a:xfrm>
            <a:off x="7948388" y="4892506"/>
            <a:ext cx="1744578" cy="1483337"/>
          </a:xfrm>
          <a:prstGeom prst="rect">
            <a:avLst/>
          </a:prstGeom>
        </p:spPr>
      </p:pic>
      <p:sp>
        <p:nvSpPr>
          <p:cNvPr id="58" name="メモ 57"/>
          <p:cNvSpPr/>
          <p:nvPr/>
        </p:nvSpPr>
        <p:spPr>
          <a:xfrm rot="16200000">
            <a:off x="7929323" y="2598763"/>
            <a:ext cx="1773955" cy="1897881"/>
          </a:xfrm>
          <a:prstGeom prst="foldedCorner">
            <a:avLst/>
          </a:prstGeom>
          <a:solidFill>
            <a:srgbClr val="69C83F">
              <a:alpha val="5000"/>
            </a:srgbClr>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sp>
        <p:nvSpPr>
          <p:cNvPr id="59" name="テキスト ボックス 58"/>
          <p:cNvSpPr txBox="1"/>
          <p:nvPr/>
        </p:nvSpPr>
        <p:spPr>
          <a:xfrm>
            <a:off x="8318319" y="2660727"/>
            <a:ext cx="902811"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latin typeface="+mn-ea"/>
                <a:ea typeface="+mn-ea"/>
              </a:rPr>
              <a:t>レポート</a:t>
            </a:r>
            <a:endParaRPr kumimoji="1" lang="ja-JP" altLang="en-US" sz="1400" dirty="0">
              <a:solidFill>
                <a:schemeClr val="tx1">
                  <a:lumMod val="75000"/>
                  <a:lumOff val="25000"/>
                </a:schemeClr>
              </a:solidFill>
              <a:latin typeface="+mn-ea"/>
              <a:ea typeface="+mn-ea"/>
            </a:endParaRPr>
          </a:p>
        </p:txBody>
      </p:sp>
      <p:pic>
        <p:nvPicPr>
          <p:cNvPr id="60" name="図 59" descr="201310011832.png"/>
          <p:cNvPicPr>
            <a:picLocks noChangeAspect="1"/>
          </p:cNvPicPr>
          <p:nvPr/>
        </p:nvPicPr>
        <p:blipFill rotWithShape="1">
          <a:blip r:embed="rId2">
            <a:extLst>
              <a:ext uri="{28A0092B-C50C-407E-A947-70E740481C1C}">
                <a14:useLocalDpi xmlns:a14="http://schemas.microsoft.com/office/drawing/2010/main" val="0"/>
              </a:ext>
            </a:extLst>
          </a:blip>
          <a:srcRect l="4887" t="20091" r="6194" b="4913"/>
          <a:stretch/>
        </p:blipFill>
        <p:spPr>
          <a:xfrm>
            <a:off x="7948388" y="2951346"/>
            <a:ext cx="1744578" cy="1483337"/>
          </a:xfrm>
          <a:prstGeom prst="rect">
            <a:avLst/>
          </a:prstGeom>
        </p:spPr>
      </p:pic>
      <p:sp>
        <p:nvSpPr>
          <p:cNvPr id="61" name="右矢印 60"/>
          <p:cNvSpPr/>
          <p:nvPr/>
        </p:nvSpPr>
        <p:spPr>
          <a:xfrm rot="19518668">
            <a:off x="6790769" y="4181701"/>
            <a:ext cx="541347"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右矢印 61"/>
          <p:cNvSpPr/>
          <p:nvPr/>
        </p:nvSpPr>
        <p:spPr>
          <a:xfrm rot="1868933">
            <a:off x="6820956" y="5007945"/>
            <a:ext cx="541347"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7426679" y="3789597"/>
            <a:ext cx="974766" cy="57082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管理口座</a:t>
            </a:r>
            <a:endParaRPr kumimoji="1" lang="ja-JP" altLang="en-US" sz="1400" dirty="0"/>
          </a:p>
        </p:txBody>
      </p:sp>
      <p:sp>
        <p:nvSpPr>
          <p:cNvPr id="64" name="正方形/長方形 63"/>
          <p:cNvSpPr/>
          <p:nvPr/>
        </p:nvSpPr>
        <p:spPr>
          <a:xfrm>
            <a:off x="7426679" y="5423711"/>
            <a:ext cx="974766" cy="57082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管理口座</a:t>
            </a:r>
            <a:endParaRPr kumimoji="1" lang="ja-JP" altLang="en-US" sz="1400" dirty="0"/>
          </a:p>
        </p:txBody>
      </p:sp>
    </p:spTree>
    <p:extLst>
      <p:ext uri="{BB962C8B-B14F-4D97-AF65-F5344CB8AC3E}">
        <p14:creationId xmlns:p14="http://schemas.microsoft.com/office/powerpoint/2010/main" val="37393634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プレースホルダー 2"/>
          <p:cNvSpPr>
            <a:spLocks noGrp="1"/>
          </p:cNvSpPr>
          <p:nvPr>
            <p:ph type="body" idx="1"/>
          </p:nvPr>
        </p:nvSpPr>
        <p:spPr/>
        <p:txBody>
          <a:bodyPr/>
          <a:lstStyle/>
          <a:p>
            <a:r>
              <a:rPr lang="ja-JP" altLang="en-US" dirty="0"/>
              <a:t>　</a:t>
            </a:r>
            <a:r>
              <a:rPr lang="ja-JP" altLang="en-US" dirty="0" smtClean="0"/>
              <a:t>本部プール機能</a:t>
            </a:r>
            <a:endParaRPr kumimoji="1" lang="ja-JP" altLang="en-US" dirty="0"/>
          </a:p>
        </p:txBody>
      </p:sp>
      <p:sp>
        <p:nvSpPr>
          <p:cNvPr id="65" name="テキスト ボックス 64"/>
          <p:cNvSpPr txBox="1"/>
          <p:nvPr/>
        </p:nvSpPr>
        <p:spPr>
          <a:xfrm>
            <a:off x="414337" y="1350546"/>
            <a:ext cx="9096376" cy="2287806"/>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集めたお金の一定割合を本部にプールすることができます。大会イベントを行う、設備を共同購入する場合など、本部が代表して資金を使う場合に活用ください。</a:t>
            </a:r>
          </a:p>
          <a:p>
            <a:pPr>
              <a:lnSpc>
                <a:spcPct val="150000"/>
              </a:lnSpc>
            </a:pPr>
            <a:r>
              <a:rPr lang="ja-JP" altLang="en-US" sz="1600" dirty="0" smtClean="0">
                <a:solidFill>
                  <a:schemeClr val="tx1">
                    <a:lumMod val="75000"/>
                    <a:lumOff val="25000"/>
                  </a:schemeClr>
                </a:solidFill>
                <a:latin typeface="+mn-ea"/>
                <a:ea typeface="+mn-ea"/>
              </a:rPr>
              <a:t>支部と本部の配分割合は自由に決定できます。</a:t>
            </a:r>
          </a:p>
          <a:p>
            <a:pPr>
              <a:lnSpc>
                <a:spcPct val="150000"/>
              </a:lnSpc>
            </a:pPr>
            <a:r>
              <a:rPr lang="ja-JP" altLang="en-US" sz="1600" dirty="0" smtClean="0">
                <a:solidFill>
                  <a:schemeClr val="tx1">
                    <a:lumMod val="75000"/>
                    <a:lumOff val="25000"/>
                  </a:schemeClr>
                </a:solidFill>
                <a:latin typeface="+mn-ea"/>
                <a:ea typeface="+mn-ea"/>
              </a:rPr>
              <a:t>集めた本部と支部のそれぞれの管理口座に振り込みます。</a:t>
            </a:r>
            <a:endParaRPr lang="ja-JP" altLang="en-US" sz="1600" dirty="0">
              <a:solidFill>
                <a:schemeClr val="tx1">
                  <a:lumMod val="75000"/>
                  <a:lumOff val="25000"/>
                </a:schemeClr>
              </a:solidFill>
              <a:latin typeface="+mn-ea"/>
              <a:ea typeface="+mn-ea"/>
            </a:endParaRPr>
          </a:p>
          <a:p>
            <a:pPr>
              <a:lnSpc>
                <a:spcPct val="150000"/>
              </a:lnSpc>
            </a:pPr>
            <a:r>
              <a:rPr lang="en-US" altLang="ja-JP" sz="1600" dirty="0">
                <a:solidFill>
                  <a:schemeClr val="tx1">
                    <a:lumMod val="75000"/>
                    <a:lumOff val="25000"/>
                  </a:schemeClr>
                </a:solidFill>
                <a:latin typeface="+mn-ea"/>
                <a:ea typeface="+mn-ea"/>
              </a:rPr>
              <a:t>※</a:t>
            </a:r>
            <a:r>
              <a:rPr lang="ja-JP" altLang="en-US" sz="1600" dirty="0">
                <a:solidFill>
                  <a:schemeClr val="tx1">
                    <a:lumMod val="75000"/>
                    <a:lumOff val="25000"/>
                  </a:schemeClr>
                </a:solidFill>
                <a:latin typeface="+mn-ea"/>
                <a:ea typeface="+mn-ea"/>
              </a:rPr>
              <a:t>本機能は</a:t>
            </a:r>
            <a:r>
              <a:rPr lang="en-US" altLang="ja-JP" sz="1600" dirty="0">
                <a:solidFill>
                  <a:schemeClr val="tx1">
                    <a:lumMod val="75000"/>
                    <a:lumOff val="25000"/>
                  </a:schemeClr>
                </a:solidFill>
                <a:latin typeface="+mn-ea"/>
                <a:ea typeface="+mn-ea"/>
              </a:rPr>
              <a:t>100</a:t>
            </a:r>
            <a:r>
              <a:rPr lang="ja-JP" altLang="en-US" sz="1600" dirty="0">
                <a:solidFill>
                  <a:schemeClr val="tx1">
                    <a:lumMod val="75000"/>
                    <a:lumOff val="25000"/>
                  </a:schemeClr>
                </a:solidFill>
                <a:latin typeface="+mn-ea"/>
                <a:ea typeface="+mn-ea"/>
              </a:rPr>
              <a:t>人以上の組織で利用可能です</a:t>
            </a:r>
          </a:p>
          <a:p>
            <a:pPr>
              <a:lnSpc>
                <a:spcPct val="150000"/>
              </a:lnSpc>
            </a:pPr>
            <a:endParaRPr lang="ja-JP" altLang="en-US" sz="1600" dirty="0" smtClean="0">
              <a:solidFill>
                <a:schemeClr val="tx1">
                  <a:lumMod val="75000"/>
                  <a:lumOff val="25000"/>
                </a:schemeClr>
              </a:solidFill>
              <a:latin typeface="+mn-ea"/>
              <a:ea typeface="+mn-ea"/>
            </a:endParaRPr>
          </a:p>
        </p:txBody>
      </p:sp>
      <p:sp>
        <p:nvSpPr>
          <p:cNvPr id="91" name="正方形/長方形 90"/>
          <p:cNvSpPr/>
          <p:nvPr/>
        </p:nvSpPr>
        <p:spPr>
          <a:xfrm>
            <a:off x="8652551" y="2368483"/>
            <a:ext cx="1038906" cy="43296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smtClean="0"/>
              <a:t>2000</a:t>
            </a:r>
            <a:r>
              <a:rPr kumimoji="1" lang="ja-JP" altLang="en-US" dirty="0" smtClean="0"/>
              <a:t>円</a:t>
            </a:r>
            <a:endParaRPr kumimoji="1" lang="ja-JP" altLang="en-US" dirty="0"/>
          </a:p>
        </p:txBody>
      </p:sp>
      <p:pic>
        <p:nvPicPr>
          <p:cNvPr id="6" name="図 5"/>
          <p:cNvPicPr>
            <a:picLocks noChangeAspect="1"/>
          </p:cNvPicPr>
          <p:nvPr/>
        </p:nvPicPr>
        <p:blipFill>
          <a:blip r:embed="rId2"/>
          <a:stretch>
            <a:fillRect/>
          </a:stretch>
        </p:blipFill>
        <p:spPr>
          <a:xfrm>
            <a:off x="414338" y="3821602"/>
            <a:ext cx="4949547" cy="2531018"/>
          </a:xfrm>
          <a:prstGeom prst="rect">
            <a:avLst/>
          </a:prstGeom>
        </p:spPr>
      </p:pic>
      <p:sp>
        <p:nvSpPr>
          <p:cNvPr id="96" name="正方形/長方形 95"/>
          <p:cNvSpPr/>
          <p:nvPr/>
        </p:nvSpPr>
        <p:spPr>
          <a:xfrm>
            <a:off x="6499124" y="4659189"/>
            <a:ext cx="2036695" cy="20389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支部 </a:t>
            </a:r>
            <a:r>
              <a:rPr lang="en-US" altLang="ja-JP" dirty="0"/>
              <a:t>5</a:t>
            </a:r>
            <a:r>
              <a:rPr kumimoji="1" lang="en-US" altLang="ja-JP" dirty="0" smtClean="0"/>
              <a:t>0%</a:t>
            </a:r>
            <a:endParaRPr kumimoji="1" lang="ja-JP" altLang="en-US" dirty="0"/>
          </a:p>
        </p:txBody>
      </p:sp>
      <p:sp>
        <p:nvSpPr>
          <p:cNvPr id="97" name="正方形/長方形 96"/>
          <p:cNvSpPr/>
          <p:nvPr/>
        </p:nvSpPr>
        <p:spPr>
          <a:xfrm>
            <a:off x="6499124" y="2368483"/>
            <a:ext cx="2036695" cy="5377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dirty="0" smtClean="0"/>
              <a:t>PNE</a:t>
            </a:r>
            <a:r>
              <a:rPr lang="ja-JP" altLang="en-US" dirty="0" smtClean="0"/>
              <a:t>手数料</a:t>
            </a:r>
            <a:r>
              <a:rPr lang="ja-JP" altLang="ja-JP" dirty="0" smtClean="0"/>
              <a:t> </a:t>
            </a:r>
            <a:r>
              <a:rPr lang="en-US" altLang="ja-JP" dirty="0" smtClean="0"/>
              <a:t>10%</a:t>
            </a:r>
            <a:endParaRPr kumimoji="1" lang="ja-JP" altLang="en-US" dirty="0"/>
          </a:p>
        </p:txBody>
      </p:sp>
      <p:sp>
        <p:nvSpPr>
          <p:cNvPr id="98" name="正方形/長方形 97"/>
          <p:cNvSpPr/>
          <p:nvPr/>
        </p:nvSpPr>
        <p:spPr>
          <a:xfrm>
            <a:off x="6499124" y="3058652"/>
            <a:ext cx="2036695" cy="1449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本部 </a:t>
            </a:r>
            <a:r>
              <a:rPr lang="en-US" altLang="ja-JP" dirty="0"/>
              <a:t>4</a:t>
            </a:r>
            <a:r>
              <a:rPr kumimoji="1" lang="en-US" altLang="ja-JP" dirty="0" smtClean="0"/>
              <a:t>0%</a:t>
            </a:r>
            <a:endParaRPr kumimoji="1" lang="ja-JP" altLang="en-US" dirty="0"/>
          </a:p>
        </p:txBody>
      </p:sp>
      <p:sp>
        <p:nvSpPr>
          <p:cNvPr id="99" name="右矢印 98"/>
          <p:cNvSpPr/>
          <p:nvPr/>
        </p:nvSpPr>
        <p:spPr>
          <a:xfrm>
            <a:off x="5644419" y="3821602"/>
            <a:ext cx="541347"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右矢印 99"/>
          <p:cNvSpPr/>
          <p:nvPr/>
        </p:nvSpPr>
        <p:spPr>
          <a:xfrm rot="1868933">
            <a:off x="5674606" y="5272202"/>
            <a:ext cx="541347"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86003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00. </a:t>
            </a:r>
            <a:r>
              <a:rPr lang="ja-JP" altLang="en-US" dirty="0" smtClean="0"/>
              <a:t>セキュリティ・プライバシー</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セキュリティとプライバシーについて</a:t>
            </a:r>
            <a:endParaRPr lang="ja-JP" altLang="en-US" dirty="0"/>
          </a:p>
        </p:txBody>
      </p:sp>
      <p:sp>
        <p:nvSpPr>
          <p:cNvPr id="6" name="テキスト ボックス 5"/>
          <p:cNvSpPr txBox="1"/>
          <p:nvPr/>
        </p:nvSpPr>
        <p:spPr>
          <a:xfrm>
            <a:off x="414337" y="1350546"/>
            <a:ext cx="9096376" cy="3580468"/>
          </a:xfrm>
          <a:prstGeom prst="rect">
            <a:avLst/>
          </a:prstGeom>
          <a:noFill/>
        </p:spPr>
        <p:txBody>
          <a:bodyPr wrap="square" rtlCol="0">
            <a:spAutoFit/>
          </a:bodyPr>
          <a:lstStyle/>
          <a:p>
            <a:pPr>
              <a:lnSpc>
                <a:spcPct val="150000"/>
              </a:lnSpc>
            </a:pPr>
            <a:r>
              <a:rPr lang="ja-JP" altLang="en-US" sz="2800" dirty="0" smtClean="0">
                <a:solidFill>
                  <a:srgbClr val="404040"/>
                </a:solidFill>
                <a:latin typeface="+mn-ea"/>
                <a:ea typeface="+mn-ea"/>
              </a:rPr>
              <a:t>運営会社</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PNE</a:t>
            </a:r>
            <a:r>
              <a:rPr lang="ja-JP" altLang="en-US" sz="1600" dirty="0" smtClean="0">
                <a:solidFill>
                  <a:srgbClr val="404040"/>
                </a:solidFill>
                <a:latin typeface="+mn-ea"/>
                <a:ea typeface="+mn-ea"/>
              </a:rPr>
              <a:t>コミュニティ集金」を運営する手嶋屋は、</a:t>
            </a:r>
            <a:r>
              <a:rPr lang="en-US" altLang="ja-JP" sz="1600" dirty="0" smtClean="0">
                <a:solidFill>
                  <a:srgbClr val="404040"/>
                </a:solidFill>
                <a:latin typeface="+mn-ea"/>
                <a:ea typeface="+mn-ea"/>
              </a:rPr>
              <a:t>10</a:t>
            </a:r>
            <a:r>
              <a:rPr lang="ja-JP" altLang="en-US" sz="1600" dirty="0" smtClean="0">
                <a:solidFill>
                  <a:srgbClr val="404040"/>
                </a:solidFill>
                <a:latin typeface="+mn-ea"/>
                <a:ea typeface="+mn-ea"/>
              </a:rPr>
              <a:t>年間のサービス提供と、</a:t>
            </a:r>
            <a:r>
              <a:rPr lang="en-US" altLang="ja-JP" sz="1600" dirty="0" smtClean="0">
                <a:solidFill>
                  <a:srgbClr val="404040"/>
                </a:solidFill>
                <a:latin typeface="+mn-ea"/>
                <a:ea typeface="+mn-ea"/>
              </a:rPr>
              <a:t>100</a:t>
            </a:r>
            <a:r>
              <a:rPr lang="ja-JP" altLang="en-US" sz="1600" dirty="0" smtClean="0">
                <a:solidFill>
                  <a:srgbClr val="404040"/>
                </a:solidFill>
                <a:latin typeface="+mn-ea"/>
                <a:ea typeface="+mn-ea"/>
              </a:rPr>
              <a:t>万人以上のコミュニティ運用実績があります。プライバシーマークを取得し、セキュリティとプライバシーの管理ポリシーを設定し、適切に運用しています。</a:t>
            </a:r>
          </a:p>
          <a:p>
            <a:pPr>
              <a:lnSpc>
                <a:spcPct val="150000"/>
              </a:lnSpc>
            </a:pPr>
            <a:endParaRPr lang="ja-JP" altLang="en-US" sz="1600" dirty="0">
              <a:solidFill>
                <a:srgbClr val="404040"/>
              </a:solidFill>
              <a:latin typeface="+mn-ea"/>
              <a:ea typeface="+mn-ea"/>
            </a:endParaRPr>
          </a:p>
          <a:p>
            <a:pPr>
              <a:lnSpc>
                <a:spcPct val="150000"/>
              </a:lnSpc>
            </a:pPr>
            <a:r>
              <a:rPr lang="ja-JP" altLang="en-US" sz="2800" dirty="0" smtClean="0">
                <a:solidFill>
                  <a:srgbClr val="404040"/>
                </a:solidFill>
                <a:latin typeface="+mn-ea"/>
                <a:ea typeface="+mn-ea"/>
              </a:rPr>
              <a:t>サーバ環境</a:t>
            </a:r>
          </a:p>
          <a:p>
            <a:pPr>
              <a:lnSpc>
                <a:spcPct val="150000"/>
              </a:lnSpc>
            </a:pPr>
            <a:r>
              <a:rPr lang="ja-JP" altLang="en-US" sz="1600" dirty="0" smtClean="0">
                <a:solidFill>
                  <a:srgbClr val="404040"/>
                </a:solidFill>
                <a:latin typeface="+mn-ea"/>
                <a:ea typeface="+mn-ea"/>
              </a:rPr>
              <a:t>サーバは高い信頼性を持つ</a:t>
            </a:r>
            <a:r>
              <a:rPr lang="en-US" altLang="ja-JP" sz="1600" dirty="0" smtClean="0">
                <a:solidFill>
                  <a:srgbClr val="404040"/>
                </a:solidFill>
                <a:latin typeface="+mn-ea"/>
                <a:ea typeface="+mn-ea"/>
              </a:rPr>
              <a:t>Amazon</a:t>
            </a:r>
            <a:r>
              <a:rPr lang="ja-JP" altLang="en-US" sz="1600" dirty="0" smtClean="0">
                <a:solidFill>
                  <a:srgbClr val="404040"/>
                </a:solidFill>
                <a:latin typeface="+mn-ea"/>
                <a:ea typeface="+mn-ea"/>
              </a:rPr>
              <a:t> </a:t>
            </a:r>
            <a:r>
              <a:rPr lang="en-US" altLang="ja-JP" sz="1600" dirty="0" smtClean="0">
                <a:solidFill>
                  <a:srgbClr val="404040"/>
                </a:solidFill>
                <a:latin typeface="+mn-ea"/>
                <a:ea typeface="+mn-ea"/>
              </a:rPr>
              <a:t>Web</a:t>
            </a:r>
            <a:r>
              <a:rPr lang="ja-JP" altLang="en-US" sz="1600" dirty="0" smtClean="0">
                <a:solidFill>
                  <a:srgbClr val="404040"/>
                </a:solidFill>
                <a:latin typeface="+mn-ea"/>
                <a:ea typeface="+mn-ea"/>
              </a:rPr>
              <a:t> </a:t>
            </a:r>
            <a:r>
              <a:rPr lang="en-US" altLang="ja-JP" sz="1600" dirty="0" smtClean="0">
                <a:solidFill>
                  <a:srgbClr val="404040"/>
                </a:solidFill>
                <a:latin typeface="+mn-ea"/>
                <a:ea typeface="+mn-ea"/>
              </a:rPr>
              <a:t>Services</a:t>
            </a:r>
            <a:r>
              <a:rPr lang="ja-JP" altLang="en-US" sz="1600" dirty="0" smtClean="0">
                <a:solidFill>
                  <a:srgbClr val="404040"/>
                </a:solidFill>
                <a:latin typeface="+mn-ea"/>
                <a:ea typeface="+mn-ea"/>
              </a:rPr>
              <a:t>を利用しています。世界中の政府や教育機関で利用されており、運用の信頼性には多くの実績があります。</a:t>
            </a:r>
          </a:p>
        </p:txBody>
      </p:sp>
      <p:pic>
        <p:nvPicPr>
          <p:cNvPr id="3" name="図 2"/>
          <p:cNvPicPr>
            <a:picLocks noChangeAspect="1"/>
          </p:cNvPicPr>
          <p:nvPr/>
        </p:nvPicPr>
        <p:blipFill>
          <a:blip r:embed="rId2"/>
          <a:stretch>
            <a:fillRect/>
          </a:stretch>
        </p:blipFill>
        <p:spPr>
          <a:xfrm>
            <a:off x="8160450" y="2880508"/>
            <a:ext cx="1209107" cy="1229259"/>
          </a:xfrm>
          <a:prstGeom prst="rect">
            <a:avLst/>
          </a:prstGeom>
        </p:spPr>
      </p:pic>
      <p:sp>
        <p:nvSpPr>
          <p:cNvPr id="8" name="角丸四角形 7"/>
          <p:cNvSpPr/>
          <p:nvPr/>
        </p:nvSpPr>
        <p:spPr>
          <a:xfrm>
            <a:off x="4382331" y="5162211"/>
            <a:ext cx="5069807" cy="1476393"/>
          </a:xfrm>
          <a:prstGeom prst="roundRect">
            <a:avLst>
              <a:gd name="adj" fmla="val 7575"/>
            </a:avLst>
          </a:prstGeom>
          <a:noFill/>
          <a:ln w="28575" cmpd="sng">
            <a:solidFill>
              <a:srgbClr val="69C8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2013120312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346" y="5724416"/>
            <a:ext cx="2012565" cy="751885"/>
          </a:xfrm>
          <a:prstGeom prst="rect">
            <a:avLst/>
          </a:prstGeom>
        </p:spPr>
      </p:pic>
      <p:sp>
        <p:nvSpPr>
          <p:cNvPr id="10" name="テキスト ボックス 9"/>
          <p:cNvSpPr txBox="1"/>
          <p:nvPr/>
        </p:nvSpPr>
        <p:spPr>
          <a:xfrm>
            <a:off x="4485578" y="5306750"/>
            <a:ext cx="4788333" cy="1169551"/>
          </a:xfrm>
          <a:prstGeom prst="rect">
            <a:avLst/>
          </a:prstGeom>
          <a:noFill/>
        </p:spPr>
        <p:txBody>
          <a:bodyPr wrap="square" rtlCol="0">
            <a:spAutoFit/>
          </a:bodyPr>
          <a:lstStyle/>
          <a:p>
            <a:r>
              <a:rPr lang="en-US" altLang="ja-JP" sz="1400" dirty="0" smtClean="0"/>
              <a:t>Amazon</a:t>
            </a:r>
            <a:r>
              <a:rPr lang="ja-JP" altLang="en-US" sz="1400" dirty="0" smtClean="0"/>
              <a:t> </a:t>
            </a:r>
            <a:r>
              <a:rPr lang="en-US" altLang="ja-JP" sz="1400" dirty="0" smtClean="0"/>
              <a:t>Web</a:t>
            </a:r>
            <a:r>
              <a:rPr lang="ja-JP" altLang="en-US" sz="1400" dirty="0" smtClean="0"/>
              <a:t> </a:t>
            </a:r>
            <a:r>
              <a:rPr lang="en-US" altLang="ja-JP" sz="1400" dirty="0" smtClean="0"/>
              <a:t>Services</a:t>
            </a:r>
            <a:r>
              <a:rPr lang="ja-JP" altLang="en-US" sz="1400" dirty="0" smtClean="0"/>
              <a:t>が外部機関から取得した認証と認定</a:t>
            </a:r>
          </a:p>
          <a:p>
            <a:r>
              <a:rPr lang="en-US" altLang="ja-JP" sz="1400" dirty="0" smtClean="0"/>
              <a:t>ISO 27001</a:t>
            </a:r>
            <a:r>
              <a:rPr lang="ja-JP" altLang="en-US" sz="1400" dirty="0"/>
              <a:t>（</a:t>
            </a:r>
            <a:r>
              <a:rPr lang="en-US" altLang="ja-JP" sz="1400" dirty="0"/>
              <a:t>ISMS</a:t>
            </a:r>
            <a:r>
              <a:rPr lang="ja-JP" altLang="en-US" sz="1400" dirty="0"/>
              <a:t>）</a:t>
            </a:r>
            <a:endParaRPr lang="en-US" altLang="ja-JP" sz="1400" dirty="0" smtClean="0"/>
          </a:p>
          <a:p>
            <a:r>
              <a:rPr lang="en-US" altLang="ja-JP" sz="1400" dirty="0" smtClean="0"/>
              <a:t>SAS </a:t>
            </a:r>
            <a:r>
              <a:rPr lang="en-US" altLang="ja-JP" sz="1400" dirty="0"/>
              <a:t>70 Type </a:t>
            </a:r>
            <a:r>
              <a:rPr lang="en-US" altLang="ja-JP" sz="1400" dirty="0" smtClean="0"/>
              <a:t>II</a:t>
            </a:r>
            <a:endParaRPr lang="ja-JP" altLang="en-US" sz="1400" dirty="0"/>
          </a:p>
          <a:p>
            <a:r>
              <a:rPr lang="en-US" altLang="ja-JP" sz="1400" dirty="0" smtClean="0"/>
              <a:t>PCI DSS</a:t>
            </a:r>
            <a:endParaRPr lang="ja-JP" altLang="en-US" sz="1400" dirty="0"/>
          </a:p>
          <a:p>
            <a:r>
              <a:rPr lang="en-US" altLang="ja-JP" sz="1400" dirty="0" smtClean="0"/>
              <a:t>FISMA-Moderate</a:t>
            </a:r>
            <a:endParaRPr kumimoji="1" lang="ja-JP" altLang="en-US" sz="1400" dirty="0"/>
          </a:p>
        </p:txBody>
      </p:sp>
    </p:spTree>
    <p:extLst>
      <p:ext uri="{BB962C8B-B14F-4D97-AF65-F5344CB8AC3E}">
        <p14:creationId xmlns:p14="http://schemas.microsoft.com/office/powerpoint/2010/main" val="39945741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パースペクティブ">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インスピレーション">
      <a:majorFont>
        <a:latin typeface="News Gothic MT"/>
        <a:ea typeface=""/>
        <a:cs typeface=""/>
        <a:font script="Jpan" typeface="メイリオ"/>
      </a:majorFont>
      <a:minorFont>
        <a:latin typeface="News Gothic MT"/>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23569</TotalTime>
  <Words>1410</Words>
  <Application>Microsoft Macintosh PowerPoint</Application>
  <PresentationFormat>A4 210x297 mm</PresentationFormat>
  <Paragraphs>166</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PNEコミュニティ集金</vt:lpstr>
      <vt:lpstr>00. 運営者のなやみ</vt:lpstr>
      <vt:lpstr>00. 概要</vt:lpstr>
      <vt:lpstr>00. サービス利用料</vt:lpstr>
      <vt:lpstr>00. 集金の種類</vt:lpstr>
      <vt:lpstr>00. 通帳機能</vt:lpstr>
      <vt:lpstr>PowerPoint プレゼンテーション</vt:lpstr>
      <vt:lpstr>PowerPoint プレゼンテーション</vt:lpstr>
      <vt:lpstr>00. セキュリティ・プライバシー</vt:lpstr>
      <vt:lpstr>その他の機能</vt:lpstr>
      <vt:lpstr>00. 称号機能</vt:lpstr>
      <vt:lpstr>PowerPoint プレゼンテーション</vt:lpstr>
      <vt:lpstr>00. OpenPNE</vt:lpstr>
      <vt:lpstr>補足資料</vt:lpstr>
      <vt:lpstr>00. 質問</vt:lpstr>
      <vt:lpstr>00. 質問</vt:lpstr>
      <vt:lpstr>00. 口座振替</vt:lpstr>
    </vt:vector>
  </TitlesOfParts>
  <Company>手嶋屋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永石 幸恵</dc:creator>
  <cp:lastModifiedBy>手嶋 守</cp:lastModifiedBy>
  <cp:revision>239</cp:revision>
  <cp:lastPrinted>2014-03-12T11:13:12Z</cp:lastPrinted>
  <dcterms:created xsi:type="dcterms:W3CDTF">2013-09-25T01:34:58Z</dcterms:created>
  <dcterms:modified xsi:type="dcterms:W3CDTF">2014-03-17T11:56:03Z</dcterms:modified>
</cp:coreProperties>
</file>