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Default Extension="png" ContentType="image/png"/>
  <Override PartName="/ppt/slides/slide11.xml" ContentType="application/vnd.openxmlformats-officedocument.presentationml.slide+xml"/>
  <Default Extension="xml" ContentType="application/xml"/>
  <Override PartName="/ppt/slides/slide9.xml" ContentType="application/vnd.openxmlformats-officedocument.presentationml.slide+xml"/>
  <Override PartName="/ppt/tableStyles.xml" ContentType="application/vnd.openxmlformats-officedocument.presentationml.tableStyles+xml"/>
  <Default Extension="emf" ContentType="image/x-emf"/>
  <Override PartName="/ppt/slideLayouts/slideLayout8.xml" ContentType="application/vnd.openxmlformats-officedocument.presentationml.slideLayout+xml"/>
  <Override PartName="/ppt/slides/slide7.xml" ContentType="application/vnd.openxmlformats-officedocument.presentationml.slide+xml"/>
  <Override PartName="/ppt/slideLayouts/slideLayout6.xml" ContentType="application/vnd.openxmlformats-officedocument.presentationml.slideLayout+xml"/>
  <Override PartName="/ppt/slides/slide5.xml" ContentType="application/vnd.openxmlformats-officedocument.presentationml.slide+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ppt/slides/slide14.xml" ContentType="application/vnd.openxmlformats-officedocument.presentationml.slide+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Override PartName="/ppt/slides/slide10.xml" ContentType="application/vnd.openxmlformats-officedocument.presentationml.slide+xml"/>
  <Override PartName="/ppt/viewProps.xml" ContentType="application/vnd.openxmlformats-officedocument.presentationml.viewProps+xml"/>
  <Override PartName="/ppt/slides/slide8.xml" ContentType="application/vnd.openxmlformats-officedocument.presentationml.slide+xml"/>
  <Override PartName="/ppt/presentation.xml" ContentType="application/vnd.openxmlformats-officedocument.presentationml.presentation.main+xml"/>
  <Override PartName="/ppt/slideLayouts/slideLayout9.xml" ContentType="application/vnd.openxmlformats-officedocument.presentationml.slideLayout+xml"/>
  <Override PartName="/ppt/handoutMasters/handoutMaster1.xml" ContentType="application/vnd.openxmlformats-officedocument.presentationml.handoutMaster+xml"/>
  <Override PartName="/ppt/slides/slide6.xml" ContentType="application/vnd.openxmlformats-officedocument.presentationml.slide+xml"/>
  <Override PartName="/ppt/slideLayouts/slideLayout7.xml" ContentType="application/vnd.openxmlformats-officedocument.presentationml.slideLayout+xml"/>
  <Override PartName="/ppt/theme/theme3.xml" ContentType="application/vnd.openxmlformats-officedocument.theme+xml"/>
  <Override PartName="/ppt/notesMasters/notesMaster1.xml" ContentType="application/vnd.openxmlformats-officedocument.presentationml.notesMaster+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Override PartName="/ppt/slides/slide13.xml" ContentType="application/vnd.openxmlformats-officedocument.presentationml.slide+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16"/>
  </p:notesMasterIdLst>
  <p:handoutMasterIdLst>
    <p:handoutMasterId r:id="rId17"/>
  </p:handoutMasterIdLst>
  <p:sldIdLst>
    <p:sldId id="260" r:id="rId2"/>
    <p:sldId id="271" r:id="rId3"/>
    <p:sldId id="281" r:id="rId4"/>
    <p:sldId id="283" r:id="rId5"/>
    <p:sldId id="285" r:id="rId6"/>
    <p:sldId id="291" r:id="rId7"/>
    <p:sldId id="293" r:id="rId8"/>
    <p:sldId id="284" r:id="rId9"/>
    <p:sldId id="295" r:id="rId10"/>
    <p:sldId id="275" r:id="rId11"/>
    <p:sldId id="276" r:id="rId12"/>
    <p:sldId id="290" r:id="rId13"/>
    <p:sldId id="289" r:id="rId14"/>
    <p:sldId id="294" r:id="rId15"/>
  </p:sldIdLst>
  <p:sldSz cx="9906000" cy="6858000" type="A4"/>
  <p:notesSz cx="6858000" cy="9144000"/>
  <p:defaultTextStyle>
    <a:defPPr>
      <a:defRPr lang="ja-JP"/>
    </a:defPPr>
    <a:lvl1pPr algn="l" defTabSz="457200" rtl="0" fontAlgn="base">
      <a:spcBef>
        <a:spcPct val="0"/>
      </a:spcBef>
      <a:spcAft>
        <a:spcPct val="0"/>
      </a:spcAft>
      <a:defRPr kumimoji="1"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umimoji="1"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umimoji="1"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umimoji="1"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umimoji="1"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umimoji="1"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umimoji="1"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umimoji="1"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umimoji="1" kern="1200">
        <a:solidFill>
          <a:schemeClr val="tx1"/>
        </a:solidFill>
        <a:latin typeface="Arial" charset="0"/>
        <a:ea typeface="ＭＳ Ｐゴシック" charset="-128"/>
        <a:cs typeface="ＭＳ Ｐゴシック" charset="-128"/>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clrMru>
    <a:srgbClr val="69C83F"/>
    <a:srgbClr val="787F4D"/>
    <a:srgbClr val="517E2A"/>
    <a:srgbClr val="78A4E7"/>
    <a:srgbClr val="6D95CF"/>
    <a:srgbClr val="8FDD4B"/>
    <a:srgbClr val="FF7C85"/>
    <a:srgbClr val="AAB36C"/>
    <a:srgbClr val="3EACDA"/>
    <a:srgbClr val="516E96"/>
  </p:clrMru>
  <p:extLst>
    <p:ext uri="{E76CE94A-603C-4142-B9EB-6D1370010A27}">
      <p14:discardImageEditData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0"/>
    </p:ext>
    <p:ext uri="{D31A062A-798A-4329-ABDD-BBA856620510}">
      <p14:defaultImageDpi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horzBarState="maximized">
    <p:restoredLeft sz="13386" autoAdjust="0"/>
    <p:restoredTop sz="94660"/>
  </p:normalViewPr>
  <p:slideViewPr>
    <p:cSldViewPr snapToGrid="0" snapToObjects="1">
      <p:cViewPr varScale="1">
        <p:scale>
          <a:sx n="110" d="100"/>
          <a:sy n="110" d="100"/>
        </p:scale>
        <p:origin x="-128" y="-96"/>
      </p:cViewPr>
      <p:guideLst>
        <p:guide orient="horz" pos="392"/>
        <p:guide orient="horz" pos="1184"/>
        <p:guide orient="horz" pos="3136"/>
        <p:guide orient="horz" pos="3974"/>
        <p:guide orient="horz" pos="2160"/>
        <p:guide pos="512"/>
        <p:guide pos="2144"/>
        <p:guide pos="3120"/>
        <p:guide pos="4096"/>
        <p:guide pos="5728"/>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handoutMaster" Target="handoutMasters/handout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ja-JP" altLang="en-US"/>
          </a:p>
        </p:txBody>
      </p:sp>
      <p:sp>
        <p:nvSpPr>
          <p:cNvPr id="3" name="日付プレースホル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cs typeface="+mn-cs"/>
              </a:defRPr>
            </a:lvl1pPr>
          </a:lstStyle>
          <a:p>
            <a:pPr>
              <a:defRPr/>
            </a:pPr>
            <a:fld id="{C19D0796-CC70-DC42-BAB6-6BA1F9A3960B}" type="datetime1">
              <a:rPr lang="ja-JP" altLang="en-US"/>
              <a:pPr>
                <a:defRPr/>
              </a:pPr>
              <a:t>14.2.28</a:t>
            </a:fld>
            <a:endParaRPr lang="ja-JP" altLang="en-US"/>
          </a:p>
        </p:txBody>
      </p:sp>
      <p:sp>
        <p:nvSpPr>
          <p:cNvPr id="4" name="フッター プレースホル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ja-JP" altLang="en-US"/>
          </a:p>
        </p:txBody>
      </p:sp>
      <p:sp>
        <p:nvSpPr>
          <p:cNvPr id="5" name="スライド番号プレースホル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cs typeface="+mn-cs"/>
              </a:defRPr>
            </a:lvl1pPr>
          </a:lstStyle>
          <a:p>
            <a:pPr>
              <a:defRPr/>
            </a:pPr>
            <a:fld id="{FF4BC683-BB18-204C-AEBF-4E24B5E440F5}" type="slidenum">
              <a:rPr lang="ja-JP" altLang="en-US"/>
              <a:pPr>
                <a:defRPr/>
              </a:pPr>
              <a:t>‹#›</a:t>
            </a:fld>
            <a:endParaRPr lang="ja-JP" alt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82782154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cs typeface="+mn-cs"/>
              </a:defRPr>
            </a:lvl1pPr>
          </a:lstStyle>
          <a:p>
            <a:pPr>
              <a:defRPr/>
            </a:pPr>
            <a:fld id="{6784CF83-82B8-0A46-9789-AB154AFE7146}" type="datetime1">
              <a:rPr lang="ja-JP" altLang="en-US"/>
              <a:pPr>
                <a:defRPr/>
              </a:pPr>
              <a:t>14.2.28</a:t>
            </a:fld>
            <a:endParaRPr lang="ja-JP" altLang="en-US"/>
          </a:p>
        </p:txBody>
      </p:sp>
      <p:sp>
        <p:nvSpPr>
          <p:cNvPr id="4" name="スライド イメージ プレースホルダ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pPr lvl="0"/>
            <a:endParaRPr lang="ja-JP" altLang="en-US" noProof="0"/>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endParaRPr lang="ja-JP" altLang="en-US" noProof="0"/>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cs typeface="+mn-cs"/>
              </a:defRPr>
            </a:lvl1pPr>
          </a:lstStyle>
          <a:p>
            <a:pPr>
              <a:defRPr/>
            </a:pPr>
            <a:fld id="{30C8CF36-A4EA-A64D-A24F-209C3C3CBE2F}" type="slidenum">
              <a:rPr lang="ja-JP" altLang="en-US"/>
              <a:pPr>
                <a:defRPr/>
              </a:pPr>
              <a:t>‹#›</a:t>
            </a:fld>
            <a:endParaRPr lang="ja-JP" alt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417416935"/>
      </p:ext>
    </p:extLst>
  </p:cSld>
  <p:clrMap bg1="lt1" tx1="dk1" bg2="lt2" tx2="dk2" accent1="accent1" accent2="accent2" accent3="accent3" accent4="accent4" accent5="accent5" accent6="accent6" hlink="hlink" folHlink="folHlink"/>
  <p:hf sldNum="0" hdr="0" ftr="0" dt="0"/>
  <p:notesStyle>
    <a:lvl1pPr algn="l" defTabSz="457200" rtl="0" fontAlgn="base">
      <a:spcBef>
        <a:spcPct val="30000"/>
      </a:spcBef>
      <a:spcAft>
        <a:spcPct val="0"/>
      </a:spcAft>
      <a:defRPr kumimoji="1" sz="1200" kern="1200">
        <a:solidFill>
          <a:schemeClr val="tx1"/>
        </a:solidFill>
        <a:latin typeface="+mn-lt"/>
        <a:ea typeface="+mn-ea"/>
        <a:cs typeface="ＭＳ Ｐゴシック" charset="-128"/>
      </a:defRPr>
    </a:lvl1pPr>
    <a:lvl2pPr marL="457200" algn="l" defTabSz="457200" rtl="0" fontAlgn="base">
      <a:spcBef>
        <a:spcPct val="30000"/>
      </a:spcBef>
      <a:spcAft>
        <a:spcPct val="0"/>
      </a:spcAft>
      <a:defRPr kumimoji="1" sz="1200" kern="1200">
        <a:solidFill>
          <a:schemeClr val="tx1"/>
        </a:solidFill>
        <a:latin typeface="+mn-lt"/>
        <a:ea typeface="+mn-ea"/>
        <a:cs typeface="+mn-cs"/>
      </a:defRPr>
    </a:lvl2pPr>
    <a:lvl3pPr marL="914400" algn="l" defTabSz="457200" rtl="0" fontAlgn="base">
      <a:spcBef>
        <a:spcPct val="30000"/>
      </a:spcBef>
      <a:spcAft>
        <a:spcPct val="0"/>
      </a:spcAft>
      <a:defRPr kumimoji="1" sz="1200" kern="1200">
        <a:solidFill>
          <a:schemeClr val="tx1"/>
        </a:solidFill>
        <a:latin typeface="+mn-lt"/>
        <a:ea typeface="+mn-ea"/>
        <a:cs typeface="+mn-cs"/>
      </a:defRPr>
    </a:lvl3pPr>
    <a:lvl4pPr marL="1371600" algn="l" defTabSz="457200" rtl="0" fontAlgn="base">
      <a:spcBef>
        <a:spcPct val="30000"/>
      </a:spcBef>
      <a:spcAft>
        <a:spcPct val="0"/>
      </a:spcAft>
      <a:defRPr kumimoji="1" sz="1200" kern="1200">
        <a:solidFill>
          <a:schemeClr val="tx1"/>
        </a:solidFill>
        <a:latin typeface="+mn-lt"/>
        <a:ea typeface="+mn-ea"/>
        <a:cs typeface="+mn-cs"/>
      </a:defRPr>
    </a:lvl4pPr>
    <a:lvl5pPr marL="1828800" algn="l" defTabSz="457200" rtl="0" fontAlgn="base">
      <a:spcBef>
        <a:spcPct val="30000"/>
      </a:spcBef>
      <a:spcAft>
        <a:spcPct val="0"/>
      </a:spcAft>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812800" y="1879600"/>
            <a:ext cx="8280400" cy="1543051"/>
          </a:xfrm>
        </p:spPr>
        <p:txBody>
          <a:bodyPr/>
          <a:lstStyle/>
          <a:p>
            <a:r>
              <a:rPr lang="ja-JP" altLang="en-US" dirty="0" smtClean="0"/>
              <a:t>マスタ タイトルの書式設定</a:t>
            </a:r>
            <a:endParaRPr lang="ja-JP" altLang="en-US" dirty="0"/>
          </a:p>
        </p:txBody>
      </p:sp>
      <p:sp>
        <p:nvSpPr>
          <p:cNvPr id="3" name="サブタイトル 2"/>
          <p:cNvSpPr>
            <a:spLocks noGrp="1"/>
          </p:cNvSpPr>
          <p:nvPr>
            <p:ph type="subTitle" idx="1"/>
          </p:nvPr>
        </p:nvSpPr>
        <p:spPr>
          <a:xfrm>
            <a:off x="1485900" y="3441700"/>
            <a:ext cx="6934200" cy="10541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dirty="0" smtClean="0"/>
              <a:t>マスタ サブタイトルの書式設定</a:t>
            </a:r>
            <a:endParaRPr lang="ja-JP" altLang="en-US" dirty="0"/>
          </a:p>
        </p:txBody>
      </p:sp>
      <p:sp>
        <p:nvSpPr>
          <p:cNvPr id="4" name="日付プレースホルダ 3"/>
          <p:cNvSpPr>
            <a:spLocks noGrp="1"/>
          </p:cNvSpPr>
          <p:nvPr>
            <p:ph type="dt" sz="half" idx="10"/>
          </p:nvPr>
        </p:nvSpPr>
        <p:spPr/>
        <p:txBody>
          <a:bodyPr/>
          <a:lstStyle>
            <a:lvl1pPr>
              <a:defRPr/>
            </a:lvl1pPr>
          </a:lstStyle>
          <a:p>
            <a:pPr>
              <a:defRPr/>
            </a:pPr>
            <a:endParaRPr lang="ja-JP" altLang="en-US" dirty="0"/>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endParaRPr lang="ja-JP"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A7DEE1F4-97B5-ED4A-82CC-BB061424EC20}" type="datetime1">
              <a:rPr lang="ja-JP" altLang="en-US"/>
              <a:pPr>
                <a:defRPr/>
              </a:pPr>
              <a:t>14.2.28</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958AFECD-1764-B540-BEBC-F10383F8B4AD}" type="slidenum">
              <a:rPr lang="ja-JP" altLang="en-US"/>
              <a:pPr>
                <a:defRPr/>
              </a:pPr>
              <a:t>‹#›</a:t>
            </a:fld>
            <a:endParaRPr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縦書きタイトル/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080497" y="300555"/>
            <a:ext cx="2414588" cy="5660107"/>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419936" y="313514"/>
            <a:ext cx="6660562" cy="5647148"/>
          </a:xfrm>
        </p:spPr>
        <p:txBody>
          <a:bodyPr vert="eaVert"/>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日付プレースホルダ 3"/>
          <p:cNvSpPr>
            <a:spLocks noGrp="1"/>
          </p:cNvSpPr>
          <p:nvPr>
            <p:ph type="dt" sz="half" idx="10"/>
          </p:nvPr>
        </p:nvSpPr>
        <p:spPr/>
        <p:txBody>
          <a:bodyPr/>
          <a:lstStyle>
            <a:lvl1pPr>
              <a:defRPr/>
            </a:lvl1pPr>
          </a:lstStyle>
          <a:p>
            <a:pPr>
              <a:defRPr/>
            </a:pPr>
            <a:fld id="{C6655B6A-3122-804D-A2EE-D4ECDC8F99C2}" type="datetime1">
              <a:rPr lang="ja-JP" altLang="en-US"/>
              <a:pPr>
                <a:defRPr/>
              </a:pPr>
              <a:t>14.2.28</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0F46FA95-6205-944D-9E05-0815A369B5B0}" type="slidenum">
              <a:rPr lang="ja-JP" altLang="en-US"/>
              <a:pPr>
                <a:defRPr/>
              </a:pPr>
              <a:t>‹#›</a:t>
            </a:fld>
            <a:endParaRPr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110D1C83-3C3C-4C47-AF5A-DDFD2B63D8E5}" type="datetime1">
              <a:rPr lang="ja-JP" altLang="en-US"/>
              <a:pPr>
                <a:defRPr/>
              </a:pPr>
              <a:t>14.2.28</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FE700651-2B12-ED43-A97B-9C497C08C2C1}" type="slidenum">
              <a:rPr lang="ja-JP" altLang="en-US"/>
              <a:pPr>
                <a:defRPr/>
              </a:pPr>
              <a:t>‹#›</a:t>
            </a:fld>
            <a:endParaRPr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セクション ヘッダー">
    <p:spTree>
      <p:nvGrpSpPr>
        <p:cNvPr id="1" name=""/>
        <p:cNvGrpSpPr/>
        <p:nvPr/>
      </p:nvGrpSpPr>
      <p:grpSpPr>
        <a:xfrm>
          <a:off x="0" y="0"/>
          <a:ext cx="0" cy="0"/>
          <a:chOff x="0" y="0"/>
          <a:chExt cx="0" cy="0"/>
        </a:xfrm>
      </p:grpSpPr>
      <p:sp>
        <p:nvSpPr>
          <p:cNvPr id="2" name="タイトル 1"/>
          <p:cNvSpPr>
            <a:spLocks noGrp="1"/>
          </p:cNvSpPr>
          <p:nvPr>
            <p:ph type="title"/>
          </p:nvPr>
        </p:nvSpPr>
        <p:spPr>
          <a:xfrm>
            <a:off x="782506" y="4406901"/>
            <a:ext cx="8420100" cy="1362075"/>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 テキストの書式設定</a:t>
            </a:r>
          </a:p>
        </p:txBody>
      </p:sp>
      <p:sp>
        <p:nvSpPr>
          <p:cNvPr id="4" name="日付プレースホルダ 3"/>
          <p:cNvSpPr>
            <a:spLocks noGrp="1"/>
          </p:cNvSpPr>
          <p:nvPr>
            <p:ph type="dt" sz="half" idx="10"/>
          </p:nvPr>
        </p:nvSpPr>
        <p:spPr/>
        <p:txBody>
          <a:bodyPr/>
          <a:lstStyle>
            <a:lvl1pPr>
              <a:defRPr/>
            </a:lvl1pPr>
          </a:lstStyle>
          <a:p>
            <a:pPr>
              <a:defRPr/>
            </a:pPr>
            <a:fld id="{C714BFDF-DDA6-B846-9943-51F5486E7237}" type="datetime1">
              <a:rPr lang="ja-JP" altLang="en-US"/>
              <a:pPr>
                <a:defRPr/>
              </a:pPr>
              <a:t>14.2.28</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177088" y="6188075"/>
            <a:ext cx="2311400" cy="365125"/>
          </a:xfrm>
        </p:spPr>
        <p:txBody>
          <a:bodyPr/>
          <a:lstStyle>
            <a:lvl1pPr>
              <a:defRPr/>
            </a:lvl1pPr>
          </a:lstStyle>
          <a:p>
            <a:pPr>
              <a:defRPr/>
            </a:pPr>
            <a:fld id="{5E454254-F209-DE49-A72E-7F431C824AAE}" type="slidenum">
              <a:rPr lang="ja-JP" altLang="en-US"/>
              <a:pPr>
                <a:defRPr/>
              </a:pPr>
              <a:t>‹#›</a:t>
            </a:fld>
            <a:endParaRPr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432895" y="1600202"/>
            <a:ext cx="4271443" cy="436046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5215021" y="1600201"/>
            <a:ext cx="4286400" cy="436046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3"/>
          <p:cNvSpPr>
            <a:spLocks noGrp="1"/>
          </p:cNvSpPr>
          <p:nvPr>
            <p:ph type="dt" sz="half" idx="10"/>
          </p:nvPr>
        </p:nvSpPr>
        <p:spPr/>
        <p:txBody>
          <a:bodyPr/>
          <a:lstStyle>
            <a:lvl1pPr>
              <a:defRPr/>
            </a:lvl1pPr>
          </a:lstStyle>
          <a:p>
            <a:pPr>
              <a:defRPr/>
            </a:pPr>
            <a:fld id="{519B5940-FF70-0948-BF34-5ED3F80D8760}" type="datetime1">
              <a:rPr lang="ja-JP" altLang="en-US"/>
              <a:pPr>
                <a:defRPr/>
              </a:pPr>
              <a:t>14.2.28</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pPr>
              <a:defRPr/>
            </a:pPr>
            <a:fld id="{2AEB4E0E-235E-824E-815D-8750CB88C279}" type="slidenum">
              <a:rPr lang="ja-JP" altLang="en-US"/>
              <a:pPr>
                <a:defRPr/>
              </a:pPr>
              <a:t>‹#›</a:t>
            </a:fld>
            <a:endParaRPr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32424" y="299788"/>
            <a:ext cx="9068995" cy="1143000"/>
          </a:xfrm>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32425" y="15854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32425" y="2389218"/>
            <a:ext cx="4376870" cy="360897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5120136" y="1597988"/>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5120136" y="2401793"/>
            <a:ext cx="4378590" cy="360897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3"/>
          <p:cNvSpPr>
            <a:spLocks noGrp="1"/>
          </p:cNvSpPr>
          <p:nvPr>
            <p:ph type="dt" sz="half" idx="10"/>
          </p:nvPr>
        </p:nvSpPr>
        <p:spPr/>
        <p:txBody>
          <a:bodyPr/>
          <a:lstStyle>
            <a:lvl1pPr>
              <a:defRPr/>
            </a:lvl1pPr>
          </a:lstStyle>
          <a:p>
            <a:pPr>
              <a:defRPr/>
            </a:pPr>
            <a:fld id="{7054E604-BB72-DE4F-A606-B59B01088628}" type="datetime1">
              <a:rPr lang="ja-JP" altLang="en-US"/>
              <a:pPr>
                <a:defRPr/>
              </a:pPr>
              <a:t>14.2.28</a:t>
            </a:fld>
            <a:endParaRPr lang="ja-JP" altLang="en-US"/>
          </a:p>
        </p:txBody>
      </p:sp>
      <p:sp>
        <p:nvSpPr>
          <p:cNvPr id="8"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9" name="スライド番号プレースホルダ 5"/>
          <p:cNvSpPr>
            <a:spLocks noGrp="1"/>
          </p:cNvSpPr>
          <p:nvPr>
            <p:ph type="sldNum" sz="quarter" idx="12"/>
          </p:nvPr>
        </p:nvSpPr>
        <p:spPr/>
        <p:txBody>
          <a:bodyPr/>
          <a:lstStyle>
            <a:lvl1pPr>
              <a:defRPr/>
            </a:lvl1pPr>
          </a:lstStyle>
          <a:p>
            <a:pPr>
              <a:defRPr/>
            </a:pPr>
            <a:fld id="{64224EE2-5201-2042-BEFA-1771D1B4ECE4}" type="slidenum">
              <a:rPr lang="ja-JP" altLang="en-US"/>
              <a:pPr>
                <a:defRPr/>
              </a:pPr>
              <a:t>‹#›</a:t>
            </a:fld>
            <a:endParaRPr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8" y="293688"/>
            <a:ext cx="9096375" cy="328612"/>
          </a:xfrm>
        </p:spPr>
        <p:txBody>
          <a:bodyPr/>
          <a:lstStyle>
            <a:lvl1pPr algn="l">
              <a:defRPr sz="1600">
                <a:solidFill>
                  <a:schemeClr val="bg1">
                    <a:lumMod val="50000"/>
                  </a:schemeClr>
                </a:solidFill>
              </a:defRPr>
            </a:lvl1pPr>
          </a:lstStyle>
          <a:p>
            <a:r>
              <a:rPr lang="ja-JP" altLang="en-US" dirty="0" smtClean="0"/>
              <a:t>マスタ タイトルの書式設定</a:t>
            </a:r>
            <a:endParaRPr lang="ja-JP" altLang="en-US" dirty="0"/>
          </a:p>
        </p:txBody>
      </p:sp>
      <p:sp>
        <p:nvSpPr>
          <p:cNvPr id="3" name="日付プレースホルダ 3"/>
          <p:cNvSpPr>
            <a:spLocks noGrp="1"/>
          </p:cNvSpPr>
          <p:nvPr>
            <p:ph type="dt" sz="half" idx="10"/>
          </p:nvPr>
        </p:nvSpPr>
        <p:spPr/>
        <p:txBody>
          <a:bodyPr/>
          <a:lstStyle>
            <a:lvl1pPr>
              <a:defRPr/>
            </a:lvl1pPr>
          </a:lstStyle>
          <a:p>
            <a:pPr>
              <a:defRPr/>
            </a:pPr>
            <a:fld id="{97E4223E-BAEE-7F4D-8BF6-E3B850C9075A}" type="datetime1">
              <a:rPr lang="ja-JP" altLang="en-US"/>
              <a:pPr>
                <a:defRPr/>
              </a:pPr>
              <a:t>14.2.28</a:t>
            </a:fld>
            <a:endParaRPr lang="ja-JP" altLang="en-US"/>
          </a:p>
        </p:txBody>
      </p:sp>
      <p:sp>
        <p:nvSpPr>
          <p:cNvPr id="4"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5" name="スライド番号プレースホルダ 5"/>
          <p:cNvSpPr>
            <a:spLocks noGrp="1"/>
          </p:cNvSpPr>
          <p:nvPr>
            <p:ph type="sldNum" sz="quarter" idx="12"/>
          </p:nvPr>
        </p:nvSpPr>
        <p:spPr/>
        <p:txBody>
          <a:bodyPr/>
          <a:lstStyle>
            <a:lvl1pPr>
              <a:defRPr/>
            </a:lvl1pPr>
          </a:lstStyle>
          <a:p>
            <a:pPr>
              <a:defRPr/>
            </a:pPr>
            <a:fld id="{4136A859-C017-3B4B-ABA8-6875820F95D4}" type="slidenum">
              <a:rPr lang="ja-JP" altLang="en-US"/>
              <a:pPr>
                <a:defRPr/>
              </a:pPr>
              <a:t>‹#›</a:t>
            </a:fld>
            <a:endParaRPr lang="ja-JP" altLang="en-US"/>
          </a:p>
        </p:txBody>
      </p:sp>
      <p:sp>
        <p:nvSpPr>
          <p:cNvPr id="7" name="テキスト プレースホルダ 2"/>
          <p:cNvSpPr>
            <a:spLocks noGrp="1"/>
          </p:cNvSpPr>
          <p:nvPr>
            <p:ph type="body" idx="1"/>
          </p:nvPr>
        </p:nvSpPr>
        <p:spPr>
          <a:xfrm>
            <a:off x="414337" y="622300"/>
            <a:ext cx="9096375" cy="639762"/>
          </a:xfrm>
        </p:spPr>
        <p:txBody>
          <a:bodyPr anchor="b"/>
          <a:lstStyle>
            <a:lvl1pPr marL="0" indent="0">
              <a:buNone/>
              <a:defRPr sz="2400" b="0">
                <a:latin typeface="+mj-ea"/>
                <a:ea typeface="+mj-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dirty="0" smtClean="0"/>
              <a:t>　マスタ テキストの書式設定</a:t>
            </a:r>
          </a:p>
        </p:txBody>
      </p:sp>
      <p:sp>
        <p:nvSpPr>
          <p:cNvPr id="8" name="正方形/長方形 7"/>
          <p:cNvSpPr/>
          <p:nvPr userDrawn="1"/>
        </p:nvSpPr>
        <p:spPr>
          <a:xfrm>
            <a:off x="414337" y="698500"/>
            <a:ext cx="271463" cy="639762"/>
          </a:xfrm>
          <a:prstGeom prst="rect">
            <a:avLst/>
          </a:prstGeom>
          <a:solidFill>
            <a:srgbClr val="75B5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白紙">
    <p:spTree>
      <p:nvGrpSpPr>
        <p:cNvPr id="1" name=""/>
        <p:cNvGrpSpPr/>
        <p:nvPr/>
      </p:nvGrpSpPr>
      <p:grpSpPr>
        <a:xfrm>
          <a:off x="0" y="0"/>
          <a:ext cx="0" cy="0"/>
          <a:chOff x="0" y="0"/>
          <a:chExt cx="0" cy="0"/>
        </a:xfrm>
      </p:grpSpPr>
      <p:sp>
        <p:nvSpPr>
          <p:cNvPr id="2" name="日付プレースホルダ 3"/>
          <p:cNvSpPr>
            <a:spLocks noGrp="1"/>
          </p:cNvSpPr>
          <p:nvPr>
            <p:ph type="dt" sz="half" idx="10"/>
          </p:nvPr>
        </p:nvSpPr>
        <p:spPr/>
        <p:txBody>
          <a:bodyPr/>
          <a:lstStyle>
            <a:lvl1pPr>
              <a:defRPr/>
            </a:lvl1pPr>
          </a:lstStyle>
          <a:p>
            <a:pPr>
              <a:defRPr/>
            </a:pPr>
            <a:fld id="{55349E33-8F65-8248-8175-015402A62017}" type="datetime1">
              <a:rPr lang="ja-JP" altLang="en-US"/>
              <a:pPr>
                <a:defRPr/>
              </a:pPr>
              <a:t>14.2.28</a:t>
            </a:fld>
            <a:endParaRPr lang="ja-JP" altLang="en-US"/>
          </a:p>
        </p:txBody>
      </p:sp>
      <p:sp>
        <p:nvSpPr>
          <p:cNvPr id="3"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4" name="スライド番号プレースホルダ 5"/>
          <p:cNvSpPr>
            <a:spLocks noGrp="1"/>
          </p:cNvSpPr>
          <p:nvPr>
            <p:ph type="sldNum" sz="quarter" idx="12"/>
          </p:nvPr>
        </p:nvSpPr>
        <p:spPr/>
        <p:txBody>
          <a:bodyPr/>
          <a:lstStyle>
            <a:lvl1pPr>
              <a:defRPr/>
            </a:lvl1pPr>
          </a:lstStyle>
          <a:p>
            <a:pPr>
              <a:defRPr/>
            </a:pPr>
            <a:fld id="{F545B9FB-4631-5A46-8066-C33F5427E46C}" type="slidenum">
              <a:rPr lang="ja-JP" altLang="en-US"/>
              <a:pPr>
                <a:defRPr/>
              </a:pPr>
              <a:t>‹#›</a:t>
            </a:fld>
            <a:endParaRPr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32425" y="298200"/>
            <a:ext cx="3259006" cy="1340100"/>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973571" y="310776"/>
            <a:ext cx="5537729" cy="564969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テキスト プレースホルダ 3"/>
          <p:cNvSpPr>
            <a:spLocks noGrp="1"/>
          </p:cNvSpPr>
          <p:nvPr>
            <p:ph type="body" sz="half" idx="2"/>
          </p:nvPr>
        </p:nvSpPr>
        <p:spPr>
          <a:xfrm>
            <a:off x="432425" y="1879600"/>
            <a:ext cx="3259006" cy="408087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4"/>
          <p:cNvSpPr>
            <a:spLocks noGrp="1"/>
          </p:cNvSpPr>
          <p:nvPr>
            <p:ph type="dt" sz="half" idx="10"/>
          </p:nvPr>
        </p:nvSpPr>
        <p:spPr/>
        <p:txBody>
          <a:bodyPr/>
          <a:lstStyle>
            <a:lvl1pPr>
              <a:defRPr/>
            </a:lvl1pPr>
          </a:lstStyle>
          <a:p>
            <a:pPr>
              <a:defRPr/>
            </a:pPr>
            <a:fld id="{57520D98-4108-8C46-9A22-A10BA4F36463}" type="datetime1">
              <a:rPr lang="ja-JP" altLang="en-US"/>
              <a:pPr>
                <a:defRPr/>
              </a:pPr>
              <a:t>14.2.28</a:t>
            </a:fld>
            <a:endParaRPr lang="ja-JP" altLang="en-US"/>
          </a:p>
        </p:txBody>
      </p:sp>
      <p:sp>
        <p:nvSpPr>
          <p:cNvPr id="6" name="フッター プレースホルダ 5"/>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6"/>
          <p:cNvSpPr>
            <a:spLocks noGrp="1"/>
          </p:cNvSpPr>
          <p:nvPr>
            <p:ph type="sldNum" sz="quarter" idx="12"/>
          </p:nvPr>
        </p:nvSpPr>
        <p:spPr>
          <a:xfrm>
            <a:off x="7177088" y="6188075"/>
            <a:ext cx="2311400" cy="365125"/>
          </a:xfrm>
        </p:spPr>
        <p:txBody>
          <a:bodyPr/>
          <a:lstStyle>
            <a:lvl1pPr>
              <a:defRPr/>
            </a:lvl1pPr>
          </a:lstStyle>
          <a:p>
            <a:pPr>
              <a:defRPr/>
            </a:pPr>
            <a:fld id="{9D05A11B-2C72-F549-93A7-AB6A41428E76}" type="slidenum">
              <a:rPr lang="ja-JP" altLang="en-US"/>
              <a:pPr>
                <a:defRPr/>
              </a:pPr>
              <a:t>‹#›</a:t>
            </a:fld>
            <a:endParaRPr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タイトルと図">
    <p:spTree>
      <p:nvGrpSpPr>
        <p:cNvPr id="1" name=""/>
        <p:cNvGrpSpPr/>
        <p:nvPr/>
      </p:nvGrpSpPr>
      <p:grpSpPr>
        <a:xfrm>
          <a:off x="0" y="0"/>
          <a:ext cx="0" cy="0"/>
          <a:chOff x="0" y="0"/>
          <a:chExt cx="0" cy="0"/>
        </a:xfrm>
      </p:grpSpPr>
      <p:sp>
        <p:nvSpPr>
          <p:cNvPr id="2" name="タイトル 1"/>
          <p:cNvSpPr>
            <a:spLocks noGrp="1"/>
          </p:cNvSpPr>
          <p:nvPr>
            <p:ph type="title"/>
          </p:nvPr>
        </p:nvSpPr>
        <p:spPr>
          <a:xfrm>
            <a:off x="2055945" y="4649700"/>
            <a:ext cx="5802694" cy="566738"/>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2055945" y="622300"/>
            <a:ext cx="5802694" cy="401725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2055945" y="5229013"/>
            <a:ext cx="5802694"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3C1A9B85-BF60-B445-BB09-6FCFEB7A1262}" type="datetime1">
              <a:rPr lang="ja-JP" altLang="en-US"/>
              <a:pPr>
                <a:defRPr/>
              </a:pPr>
              <a:t>14.2.28</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pPr>
              <a:defRPr/>
            </a:pPr>
            <a:fld id="{57D4555E-9895-BD46-8226-59A36CBE7E63}" type="slidenum">
              <a:rPr lang="ja-JP" altLang="en-US"/>
              <a:pPr>
                <a:defRPr/>
              </a:pPr>
              <a:t>‹#›</a:t>
            </a:fld>
            <a:endParaRPr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1026" name="タイトル プレースホルダ 1"/>
          <p:cNvSpPr>
            <a:spLocks noGrp="1"/>
          </p:cNvSpPr>
          <p:nvPr>
            <p:ph type="title"/>
          </p:nvPr>
        </p:nvSpPr>
        <p:spPr bwMode="auto">
          <a:xfrm>
            <a:off x="414338" y="293688"/>
            <a:ext cx="9096375" cy="11366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1027" name="テキスト プレースホルダ 2"/>
          <p:cNvSpPr>
            <a:spLocks noGrp="1"/>
          </p:cNvSpPr>
          <p:nvPr>
            <p:ph type="body" idx="1"/>
          </p:nvPr>
        </p:nvSpPr>
        <p:spPr bwMode="auto">
          <a:xfrm>
            <a:off x="430213" y="1600200"/>
            <a:ext cx="9080500" cy="4410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 3"/>
          <p:cNvSpPr>
            <a:spLocks noGrp="1"/>
          </p:cNvSpPr>
          <p:nvPr>
            <p:ph type="dt" sz="half" idx="2"/>
          </p:nvPr>
        </p:nvSpPr>
        <p:spPr>
          <a:xfrm>
            <a:off x="430213" y="6308725"/>
            <a:ext cx="2311400" cy="24447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cs typeface="+mn-cs"/>
              </a:defRPr>
            </a:lvl1pPr>
          </a:lstStyle>
          <a:p>
            <a:pPr>
              <a:defRPr/>
            </a:pPr>
            <a:endParaRPr lang="ja-JP" altLang="en-US" dirty="0"/>
          </a:p>
        </p:txBody>
      </p:sp>
      <p:sp>
        <p:nvSpPr>
          <p:cNvPr id="5" name="フッター プレースホルダ 4"/>
          <p:cNvSpPr>
            <a:spLocks noGrp="1"/>
          </p:cNvSpPr>
          <p:nvPr>
            <p:ph type="ftr" sz="quarter" idx="3"/>
          </p:nvPr>
        </p:nvSpPr>
        <p:spPr>
          <a:xfrm>
            <a:off x="3403600" y="6308725"/>
            <a:ext cx="3098800" cy="244475"/>
          </a:xfrm>
          <a:prstGeom prst="rect">
            <a:avLst/>
          </a:prstGeom>
        </p:spPr>
        <p:txBody>
          <a:bodyPr vert="horz" lIns="91440" tIns="45720" rIns="91440" bIns="45720" rtlCol="0" anchor="ctr"/>
          <a:lstStyle>
            <a:lvl1pPr algn="ctr" fontAlgn="auto">
              <a:spcBef>
                <a:spcPts val="0"/>
              </a:spcBef>
              <a:spcAft>
                <a:spcPts val="0"/>
              </a:spcAft>
              <a:defRPr sz="1200" dirty="0">
                <a:solidFill>
                  <a:schemeClr val="tx1">
                    <a:tint val="75000"/>
                  </a:schemeClr>
                </a:solidFill>
                <a:latin typeface="+mn-lt"/>
                <a:ea typeface="+mn-ea"/>
                <a:cs typeface="+mn-cs"/>
              </a:defRPr>
            </a:lvl1pPr>
          </a:lstStyle>
          <a:p>
            <a:pPr>
              <a:defRPr/>
            </a:pPr>
            <a:endParaRPr lang="ja-JP" altLang="en-US"/>
          </a:p>
        </p:txBody>
      </p:sp>
      <p:sp>
        <p:nvSpPr>
          <p:cNvPr id="6" name="スライド番号プレースホルダ 5"/>
          <p:cNvSpPr>
            <a:spLocks noGrp="1"/>
          </p:cNvSpPr>
          <p:nvPr>
            <p:ph type="sldNum" sz="quarter" idx="4"/>
          </p:nvPr>
        </p:nvSpPr>
        <p:spPr>
          <a:xfrm>
            <a:off x="7199313" y="6308725"/>
            <a:ext cx="2311400" cy="24447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cs typeface="+mn-cs"/>
              </a:defRPr>
            </a:lvl1pPr>
          </a:lstStyle>
          <a:p>
            <a:pPr>
              <a:defRPr/>
            </a:pPr>
            <a:fld id="{E06CF23E-D1D7-7640-8791-2CDAF716D054}" type="slidenum">
              <a:rPr lang="ja-JP" altLang="en-US"/>
              <a:pPr>
                <a:defRPr/>
              </a:pPr>
              <a:t>‹#›</a:t>
            </a:fld>
            <a:endParaRPr lang="ja-JP" altLang="en-US" dirty="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71" r:id="rId3"/>
    <p:sldLayoutId id="2147483664" r:id="rId4"/>
    <p:sldLayoutId id="2147483665" r:id="rId5"/>
    <p:sldLayoutId id="2147483666" r:id="rId6"/>
    <p:sldLayoutId id="2147483667" r:id="rId7"/>
    <p:sldLayoutId id="2147483672" r:id="rId8"/>
    <p:sldLayoutId id="2147483668" r:id="rId9"/>
    <p:sldLayoutId id="2147483669" r:id="rId10"/>
    <p:sldLayoutId id="2147483670" r:id="rId11"/>
  </p:sldLayoutIdLst>
  <p:hf sldNum="0" hdr="0" ftr="0" dt="0"/>
  <p:txStyles>
    <p:titleStyle>
      <a:lvl1pPr algn="ctr" defTabSz="457200" rtl="0" fontAlgn="base">
        <a:spcBef>
          <a:spcPct val="0"/>
        </a:spcBef>
        <a:spcAft>
          <a:spcPct val="0"/>
        </a:spcAft>
        <a:defRPr kumimoji="1" sz="4000" kern="1200">
          <a:solidFill>
            <a:srgbClr val="404040"/>
          </a:solidFill>
          <a:latin typeface="+mj-lt"/>
          <a:ea typeface="+mj-ea"/>
          <a:cs typeface="メイリオ" charset="-128"/>
        </a:defRPr>
      </a:lvl1pPr>
      <a:lvl2pPr algn="ctr" defTabSz="457200" rtl="0" fontAlgn="base">
        <a:spcBef>
          <a:spcPct val="0"/>
        </a:spcBef>
        <a:spcAft>
          <a:spcPct val="0"/>
        </a:spcAft>
        <a:defRPr kumimoji="1" sz="4000">
          <a:solidFill>
            <a:srgbClr val="404040"/>
          </a:solidFill>
          <a:latin typeface="News Gothic MT" charset="0"/>
          <a:ea typeface="メイリオ" charset="-128"/>
          <a:cs typeface="メイリオ" charset="-128"/>
        </a:defRPr>
      </a:lvl2pPr>
      <a:lvl3pPr algn="ctr" defTabSz="457200" rtl="0" fontAlgn="base">
        <a:spcBef>
          <a:spcPct val="0"/>
        </a:spcBef>
        <a:spcAft>
          <a:spcPct val="0"/>
        </a:spcAft>
        <a:defRPr kumimoji="1" sz="4000">
          <a:solidFill>
            <a:srgbClr val="404040"/>
          </a:solidFill>
          <a:latin typeface="News Gothic MT" charset="0"/>
          <a:ea typeface="メイリオ" charset="-128"/>
          <a:cs typeface="メイリオ" charset="-128"/>
        </a:defRPr>
      </a:lvl3pPr>
      <a:lvl4pPr algn="ctr" defTabSz="457200" rtl="0" fontAlgn="base">
        <a:spcBef>
          <a:spcPct val="0"/>
        </a:spcBef>
        <a:spcAft>
          <a:spcPct val="0"/>
        </a:spcAft>
        <a:defRPr kumimoji="1" sz="4000">
          <a:solidFill>
            <a:srgbClr val="404040"/>
          </a:solidFill>
          <a:latin typeface="News Gothic MT" charset="0"/>
          <a:ea typeface="メイリオ" charset="-128"/>
          <a:cs typeface="メイリオ" charset="-128"/>
        </a:defRPr>
      </a:lvl4pPr>
      <a:lvl5pPr algn="ctr" defTabSz="457200" rtl="0" fontAlgn="base">
        <a:spcBef>
          <a:spcPct val="0"/>
        </a:spcBef>
        <a:spcAft>
          <a:spcPct val="0"/>
        </a:spcAft>
        <a:defRPr kumimoji="1" sz="4000">
          <a:solidFill>
            <a:srgbClr val="404040"/>
          </a:solidFill>
          <a:latin typeface="News Gothic MT" charset="0"/>
          <a:ea typeface="メイリオ" charset="-128"/>
          <a:cs typeface="メイリオ" charset="-128"/>
        </a:defRPr>
      </a:lvl5pPr>
      <a:lvl6pPr marL="457200" algn="ctr" defTabSz="457200" rtl="0" fontAlgn="base">
        <a:spcBef>
          <a:spcPct val="0"/>
        </a:spcBef>
        <a:spcAft>
          <a:spcPct val="0"/>
        </a:spcAft>
        <a:defRPr kumimoji="1" sz="4000">
          <a:solidFill>
            <a:srgbClr val="404040"/>
          </a:solidFill>
          <a:latin typeface="News Gothic MT" charset="0"/>
          <a:ea typeface="メイリオ" charset="-128"/>
          <a:cs typeface="メイリオ" charset="-128"/>
        </a:defRPr>
      </a:lvl6pPr>
      <a:lvl7pPr marL="914400" algn="ctr" defTabSz="457200" rtl="0" fontAlgn="base">
        <a:spcBef>
          <a:spcPct val="0"/>
        </a:spcBef>
        <a:spcAft>
          <a:spcPct val="0"/>
        </a:spcAft>
        <a:defRPr kumimoji="1" sz="4000">
          <a:solidFill>
            <a:srgbClr val="404040"/>
          </a:solidFill>
          <a:latin typeface="News Gothic MT" charset="0"/>
          <a:ea typeface="メイリオ" charset="-128"/>
          <a:cs typeface="メイリオ" charset="-128"/>
        </a:defRPr>
      </a:lvl7pPr>
      <a:lvl8pPr marL="1371600" algn="ctr" defTabSz="457200" rtl="0" fontAlgn="base">
        <a:spcBef>
          <a:spcPct val="0"/>
        </a:spcBef>
        <a:spcAft>
          <a:spcPct val="0"/>
        </a:spcAft>
        <a:defRPr kumimoji="1" sz="4000">
          <a:solidFill>
            <a:srgbClr val="404040"/>
          </a:solidFill>
          <a:latin typeface="News Gothic MT" charset="0"/>
          <a:ea typeface="メイリオ" charset="-128"/>
          <a:cs typeface="メイリオ" charset="-128"/>
        </a:defRPr>
      </a:lvl8pPr>
      <a:lvl9pPr marL="1828800" algn="ctr" defTabSz="457200" rtl="0" fontAlgn="base">
        <a:spcBef>
          <a:spcPct val="0"/>
        </a:spcBef>
        <a:spcAft>
          <a:spcPct val="0"/>
        </a:spcAft>
        <a:defRPr kumimoji="1" sz="4000">
          <a:solidFill>
            <a:srgbClr val="404040"/>
          </a:solidFill>
          <a:latin typeface="News Gothic MT" charset="0"/>
          <a:ea typeface="メイリオ" charset="-128"/>
          <a:cs typeface="メイリオ" charset="-128"/>
        </a:defRPr>
      </a:lvl9pPr>
    </p:titleStyle>
    <p:bodyStyle>
      <a:lvl1pPr marL="342900" indent="-342900" algn="l" defTabSz="457200" rtl="0" fontAlgn="base">
        <a:lnSpc>
          <a:spcPct val="150000"/>
        </a:lnSpc>
        <a:spcBef>
          <a:spcPct val="0"/>
        </a:spcBef>
        <a:spcAft>
          <a:spcPct val="0"/>
        </a:spcAft>
        <a:buFont typeface="Arial" charset="0"/>
        <a:buChar char="•"/>
        <a:defRPr kumimoji="1" sz="3200" kern="1200">
          <a:solidFill>
            <a:srgbClr val="404040"/>
          </a:solidFill>
          <a:latin typeface="+mn-lt"/>
          <a:ea typeface="+mn-ea"/>
          <a:cs typeface="メイリオ" charset="-128"/>
        </a:defRPr>
      </a:lvl1pPr>
      <a:lvl2pPr marL="742950" indent="-285750" algn="l" defTabSz="457200" rtl="0" fontAlgn="base">
        <a:lnSpc>
          <a:spcPct val="150000"/>
        </a:lnSpc>
        <a:spcBef>
          <a:spcPct val="0"/>
        </a:spcBef>
        <a:spcAft>
          <a:spcPct val="0"/>
        </a:spcAft>
        <a:buFont typeface="Arial" charset="0"/>
        <a:buChar char="–"/>
        <a:defRPr kumimoji="1" sz="2400" kern="1200">
          <a:solidFill>
            <a:srgbClr val="404040"/>
          </a:solidFill>
          <a:latin typeface="+mn-lt"/>
          <a:ea typeface="+mn-ea"/>
          <a:cs typeface="メイリオ" charset="-128"/>
        </a:defRPr>
      </a:lvl2pPr>
      <a:lvl3pPr marL="1143000" indent="-228600" algn="l" defTabSz="457200" rtl="0" fontAlgn="base">
        <a:lnSpc>
          <a:spcPct val="150000"/>
        </a:lnSpc>
        <a:spcBef>
          <a:spcPct val="0"/>
        </a:spcBef>
        <a:spcAft>
          <a:spcPct val="0"/>
        </a:spcAft>
        <a:buFont typeface="Arial" charset="0"/>
        <a:buChar char="•"/>
        <a:defRPr kumimoji="1" sz="1600" kern="1200">
          <a:solidFill>
            <a:srgbClr val="404040"/>
          </a:solidFill>
          <a:latin typeface="+mn-lt"/>
          <a:ea typeface="+mn-ea"/>
          <a:cs typeface="メイリオ" charset="-128"/>
        </a:defRPr>
      </a:lvl3pPr>
      <a:lvl4pPr marL="1600200" indent="-228600" algn="l" defTabSz="457200" rtl="0" fontAlgn="base">
        <a:lnSpc>
          <a:spcPct val="150000"/>
        </a:lnSpc>
        <a:spcBef>
          <a:spcPct val="0"/>
        </a:spcBef>
        <a:spcAft>
          <a:spcPct val="0"/>
        </a:spcAft>
        <a:buFont typeface="Arial" charset="0"/>
        <a:buChar char="–"/>
        <a:defRPr kumimoji="1" sz="1100" kern="1200">
          <a:solidFill>
            <a:srgbClr val="404040"/>
          </a:solidFill>
          <a:latin typeface="+mn-lt"/>
          <a:ea typeface="+mn-ea"/>
          <a:cs typeface="メイリオ" charset="-128"/>
        </a:defRPr>
      </a:lvl4pPr>
      <a:lvl5pPr marL="2057400" indent="-228600" algn="l" defTabSz="457200" rtl="0" fontAlgn="base">
        <a:lnSpc>
          <a:spcPct val="150000"/>
        </a:lnSpc>
        <a:spcBef>
          <a:spcPct val="0"/>
        </a:spcBef>
        <a:spcAft>
          <a:spcPct val="0"/>
        </a:spcAft>
        <a:buFont typeface="Arial" charset="0"/>
        <a:buChar char="»"/>
        <a:defRPr kumimoji="1" sz="1100" kern="1200">
          <a:solidFill>
            <a:srgbClr val="404040"/>
          </a:solidFill>
          <a:latin typeface="+mn-lt"/>
          <a:ea typeface="+mn-ea"/>
          <a:cs typeface="メイリオ" charset="-128"/>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hyperlink" Target="http://pne.jp/" TargetMode="External"/><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tejimaya.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正方形/長方形 3"/>
          <p:cNvSpPr/>
          <p:nvPr/>
        </p:nvSpPr>
        <p:spPr>
          <a:xfrm>
            <a:off x="0" y="3594100"/>
            <a:ext cx="9906000" cy="736600"/>
          </a:xfrm>
          <a:prstGeom prst="rect">
            <a:avLst/>
          </a:prstGeom>
          <a:solidFill>
            <a:srgbClr val="75B5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 name="タイトル 5"/>
          <p:cNvSpPr>
            <a:spLocks noGrp="1"/>
          </p:cNvSpPr>
          <p:nvPr>
            <p:ph type="ctrTitle"/>
          </p:nvPr>
        </p:nvSpPr>
        <p:spPr/>
        <p:txBody>
          <a:bodyPr/>
          <a:lstStyle/>
          <a:p>
            <a:r>
              <a:rPr lang="ja-JP" altLang="en-US" dirty="0" smtClean="0"/>
              <a:t>ちょきんばこ機能</a:t>
            </a:r>
            <a:endParaRPr lang="ja-JP" altLang="en-US" dirty="0"/>
          </a:p>
        </p:txBody>
      </p:sp>
      <p:sp>
        <p:nvSpPr>
          <p:cNvPr id="7" name="サブタイトル 6"/>
          <p:cNvSpPr>
            <a:spLocks noGrp="1"/>
          </p:cNvSpPr>
          <p:nvPr>
            <p:ph type="subTitle" idx="1"/>
          </p:nvPr>
        </p:nvSpPr>
        <p:spPr/>
        <p:txBody>
          <a:bodyPr/>
          <a:lstStyle/>
          <a:p>
            <a:r>
              <a:rPr lang="en-US" altLang="ja-JP" dirty="0" err="1" smtClean="0">
                <a:solidFill>
                  <a:schemeClr val="bg1"/>
                </a:solidFill>
              </a:rPr>
              <a:t>pne.jp</a:t>
            </a:r>
            <a:r>
              <a:rPr lang="ja-JP" altLang="en-US" dirty="0" smtClean="0">
                <a:solidFill>
                  <a:schemeClr val="bg1"/>
                </a:solidFill>
              </a:rPr>
              <a:t>サービス</a:t>
            </a:r>
            <a:endParaRPr lang="ja-JP" altLang="en-US" dirty="0">
              <a:solidFill>
                <a:schemeClr val="bg1"/>
              </a:solidFill>
            </a:endParaRPr>
          </a:p>
        </p:txBody>
      </p:sp>
      <p:sp>
        <p:nvSpPr>
          <p:cNvPr id="5" name="タイトル 5"/>
          <p:cNvSpPr txBox="1">
            <a:spLocks/>
          </p:cNvSpPr>
          <p:nvPr/>
        </p:nvSpPr>
        <p:spPr bwMode="auto">
          <a:xfrm>
            <a:off x="965200" y="4768273"/>
            <a:ext cx="8280400" cy="1543051"/>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lang="en-US" altLang="ja-JP" sz="4000" dirty="0" smtClean="0">
              <a:solidFill>
                <a:srgbClr val="404040"/>
              </a:solidFill>
              <a:latin typeface="+mj-lt"/>
              <a:ea typeface="+mj-ea"/>
              <a:cs typeface="メイリオ" charset="-128"/>
            </a:endParaRPr>
          </a:p>
          <a:p>
            <a:pPr marL="0" marR="0" lvl="0" indent="0" algn="ctr" defTabSz="457200" rtl="0" eaLnBrk="1" fontAlgn="base" latinLnBrk="0" hangingPunct="1">
              <a:lnSpc>
                <a:spcPct val="100000"/>
              </a:lnSpc>
              <a:spcBef>
                <a:spcPct val="0"/>
              </a:spcBef>
              <a:spcAft>
                <a:spcPct val="0"/>
              </a:spcAft>
              <a:buClrTx/>
              <a:buSzTx/>
              <a:buFontTx/>
              <a:buNone/>
              <a:tabLst/>
              <a:defRPr/>
            </a:pPr>
            <a:endParaRPr kumimoji="1" lang="ja-JP" altLang="en-US" sz="4000" b="0" i="0" u="none" strike="noStrike" kern="1200" cap="none" spc="0" normalizeH="0" baseline="0" noProof="0" dirty="0">
              <a:ln>
                <a:noFill/>
              </a:ln>
              <a:solidFill>
                <a:srgbClr val="404040"/>
              </a:solidFill>
              <a:effectLst/>
              <a:uLnTx/>
              <a:uFillTx/>
              <a:latin typeface="+mj-lt"/>
              <a:ea typeface="+mj-ea"/>
              <a:cs typeface="メイリオ" charset="-128"/>
            </a:endParaRPr>
          </a:p>
        </p:txBody>
      </p:sp>
      <p:sp>
        <p:nvSpPr>
          <p:cNvPr id="10" name="タイトル 5"/>
          <p:cNvSpPr txBox="1">
            <a:spLocks/>
          </p:cNvSpPr>
          <p:nvPr/>
        </p:nvSpPr>
        <p:spPr bwMode="auto">
          <a:xfrm>
            <a:off x="1" y="4768273"/>
            <a:ext cx="9906000" cy="112683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1" lang="ja-JP" altLang="en-US" sz="2000" b="0" i="0" u="none" strike="noStrike" kern="1200" cap="none" spc="0" normalizeH="0" baseline="0" noProof="0" dirty="0" smtClean="0">
                <a:ln>
                  <a:noFill/>
                </a:ln>
                <a:solidFill>
                  <a:srgbClr val="404040"/>
                </a:solidFill>
                <a:effectLst/>
                <a:uLnTx/>
                <a:uFillTx/>
                <a:latin typeface="+mj-lt"/>
                <a:ea typeface="+mj-ea"/>
                <a:cs typeface="メイリオ" charset="-128"/>
              </a:rPr>
              <a:t>株式会社手嶋屋</a:t>
            </a:r>
            <a:endParaRPr kumimoji="1" lang="ja-JP" altLang="en-US" sz="2000" b="0" i="0" u="none" strike="noStrike" kern="1200" cap="none" spc="0" normalizeH="0" baseline="0" noProof="0" dirty="0">
              <a:ln>
                <a:noFill/>
              </a:ln>
              <a:solidFill>
                <a:srgbClr val="404040"/>
              </a:solidFill>
              <a:effectLst/>
              <a:uLnTx/>
              <a:uFillTx/>
              <a:latin typeface="+mj-lt"/>
              <a:ea typeface="+mj-ea"/>
              <a:cs typeface="メイリオ"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0</a:t>
            </a:r>
            <a:r>
              <a:rPr lang="en-US" altLang="ja-JP" dirty="0" smtClean="0"/>
              <a:t>9</a:t>
            </a:r>
            <a:r>
              <a:rPr lang="en-US" altLang="ja-JP" dirty="0" smtClean="0"/>
              <a:t>. </a:t>
            </a:r>
            <a:r>
              <a:rPr lang="ja-JP" altLang="en-US" dirty="0" smtClean="0"/>
              <a:t>よくあるご質問</a:t>
            </a:r>
            <a:endParaRPr lang="ja-JP" altLang="en-US" dirty="0"/>
          </a:p>
        </p:txBody>
      </p:sp>
      <p:sp>
        <p:nvSpPr>
          <p:cNvPr id="3" name="テキスト プレースホルダ 2"/>
          <p:cNvSpPr>
            <a:spLocks noGrp="1"/>
          </p:cNvSpPr>
          <p:nvPr>
            <p:ph type="body" idx="1"/>
          </p:nvPr>
        </p:nvSpPr>
        <p:spPr/>
        <p:txBody>
          <a:bodyPr/>
          <a:lstStyle/>
          <a:p>
            <a:r>
              <a:rPr lang="ja-JP" altLang="en-US" dirty="0" smtClean="0"/>
              <a:t>　よくあるご質問</a:t>
            </a:r>
            <a:endParaRPr lang="ja-JP" altLang="en-US" dirty="0"/>
          </a:p>
        </p:txBody>
      </p:sp>
      <p:sp>
        <p:nvSpPr>
          <p:cNvPr id="4" name="テキスト ボックス 3"/>
          <p:cNvSpPr txBox="1"/>
          <p:nvPr/>
        </p:nvSpPr>
        <p:spPr>
          <a:xfrm>
            <a:off x="414338" y="1458267"/>
            <a:ext cx="3308230" cy="369332"/>
          </a:xfrm>
          <a:prstGeom prst="rect">
            <a:avLst/>
          </a:prstGeom>
          <a:noFill/>
        </p:spPr>
        <p:txBody>
          <a:bodyPr wrap="none" rtlCol="0">
            <a:spAutoFit/>
          </a:bodyPr>
          <a:lstStyle/>
          <a:p>
            <a:r>
              <a:rPr lang="en-US" altLang="ja-JP" b="1" dirty="0" smtClean="0">
                <a:solidFill>
                  <a:schemeClr val="tx1">
                    <a:lumMod val="75000"/>
                    <a:lumOff val="25000"/>
                  </a:schemeClr>
                </a:solidFill>
                <a:latin typeface="+mn-ea"/>
                <a:ea typeface="+mn-ea"/>
              </a:rPr>
              <a:t>Q: </a:t>
            </a:r>
            <a:r>
              <a:rPr lang="ja-JP" altLang="en-US" dirty="0" smtClean="0">
                <a:solidFill>
                  <a:schemeClr val="tx1">
                    <a:lumMod val="75000"/>
                    <a:lumOff val="25000"/>
                  </a:schemeClr>
                </a:solidFill>
                <a:latin typeface="+mn-ea"/>
                <a:ea typeface="+mn-ea"/>
              </a:rPr>
              <a:t>決済手数料と振込手数料？</a:t>
            </a:r>
            <a:endParaRPr kumimoji="1" lang="ja-JP" altLang="en-US" b="1" dirty="0">
              <a:solidFill>
                <a:schemeClr val="tx1">
                  <a:lumMod val="75000"/>
                  <a:lumOff val="25000"/>
                </a:schemeClr>
              </a:solidFill>
              <a:latin typeface="+mn-ea"/>
              <a:ea typeface="+mn-ea"/>
            </a:endParaRPr>
          </a:p>
        </p:txBody>
      </p:sp>
      <p:sp>
        <p:nvSpPr>
          <p:cNvPr id="5" name="テキスト ボックス 4"/>
          <p:cNvSpPr txBox="1"/>
          <p:nvPr/>
        </p:nvSpPr>
        <p:spPr>
          <a:xfrm>
            <a:off x="414337" y="1833146"/>
            <a:ext cx="9096375" cy="720710"/>
          </a:xfrm>
          <a:prstGeom prst="rect">
            <a:avLst/>
          </a:prstGeom>
          <a:solidFill>
            <a:srgbClr val="CF6368">
              <a:alpha val="35000"/>
            </a:srgbClr>
          </a:solidFill>
        </p:spPr>
        <p:txBody>
          <a:bodyPr wrap="square" rtlCol="0">
            <a:spAutoFit/>
          </a:bodyPr>
          <a:lstStyle/>
          <a:p>
            <a:pPr>
              <a:lnSpc>
                <a:spcPct val="150000"/>
              </a:lnSpc>
            </a:pPr>
            <a:r>
              <a:rPr kumimoji="1" lang="ja-JP" altLang="en-US" sz="1400" dirty="0" smtClean="0">
                <a:solidFill>
                  <a:srgbClr val="404040"/>
                </a:solidFill>
                <a:latin typeface="+mn-ea"/>
                <a:ea typeface="+mn-ea"/>
              </a:rPr>
              <a:t>決済手数料はクレジットカード会社の利用料金です。そして、振込手数料は、銀行口座に振込む際にかかる料金を指します。振込手数料は、クレジットカード会社と銀行の組合せによって金額が異なります。</a:t>
            </a:r>
            <a:endParaRPr kumimoji="1" lang="ja-JP" altLang="en-US" sz="1400" dirty="0">
              <a:solidFill>
                <a:srgbClr val="404040"/>
              </a:solidFill>
              <a:latin typeface="+mn-ea"/>
              <a:ea typeface="+mn-ea"/>
            </a:endParaRPr>
          </a:p>
        </p:txBody>
      </p:sp>
      <p:sp>
        <p:nvSpPr>
          <p:cNvPr id="6" name="テキスト ボックス 5"/>
          <p:cNvSpPr txBox="1"/>
          <p:nvPr/>
        </p:nvSpPr>
        <p:spPr>
          <a:xfrm>
            <a:off x="414338" y="2682756"/>
            <a:ext cx="3309470" cy="369332"/>
          </a:xfrm>
          <a:prstGeom prst="rect">
            <a:avLst/>
          </a:prstGeom>
          <a:noFill/>
        </p:spPr>
        <p:txBody>
          <a:bodyPr wrap="none" rtlCol="0">
            <a:spAutoFit/>
          </a:bodyPr>
          <a:lstStyle/>
          <a:p>
            <a:r>
              <a:rPr lang="en-US" altLang="ja-JP" b="1" dirty="0" smtClean="0">
                <a:solidFill>
                  <a:schemeClr val="tx1">
                    <a:lumMod val="75000"/>
                    <a:lumOff val="25000"/>
                  </a:schemeClr>
                </a:solidFill>
                <a:latin typeface="+mn-ea"/>
              </a:rPr>
              <a:t>Q: </a:t>
            </a:r>
            <a:r>
              <a:rPr lang="ja-JP" altLang="en-US" dirty="0" smtClean="0">
                <a:solidFill>
                  <a:schemeClr val="tx1">
                    <a:lumMod val="75000"/>
                    <a:lumOff val="25000"/>
                  </a:schemeClr>
                </a:solidFill>
                <a:latin typeface="+mn-ea"/>
                <a:ea typeface="+mn-ea"/>
              </a:rPr>
              <a:t>どのカードなら使えるの？</a:t>
            </a:r>
            <a:endParaRPr kumimoji="1" lang="ja-JP" altLang="en-US" b="1" dirty="0">
              <a:solidFill>
                <a:schemeClr val="tx1">
                  <a:lumMod val="75000"/>
                  <a:lumOff val="25000"/>
                </a:schemeClr>
              </a:solidFill>
              <a:latin typeface="+mn-ea"/>
              <a:ea typeface="+mn-ea"/>
            </a:endParaRPr>
          </a:p>
        </p:txBody>
      </p:sp>
      <p:sp>
        <p:nvSpPr>
          <p:cNvPr id="7" name="テキスト ボックス 6"/>
          <p:cNvSpPr txBox="1"/>
          <p:nvPr/>
        </p:nvSpPr>
        <p:spPr>
          <a:xfrm>
            <a:off x="414338" y="3057635"/>
            <a:ext cx="9096374" cy="397545"/>
          </a:xfrm>
          <a:prstGeom prst="rect">
            <a:avLst/>
          </a:prstGeom>
          <a:solidFill>
            <a:srgbClr val="CF6368">
              <a:alpha val="35000"/>
            </a:srgbClr>
          </a:solidFill>
        </p:spPr>
        <p:txBody>
          <a:bodyPr wrap="square" rtlCol="0">
            <a:spAutoFit/>
          </a:bodyPr>
          <a:lstStyle/>
          <a:p>
            <a:pPr>
              <a:lnSpc>
                <a:spcPct val="150000"/>
              </a:lnSpc>
            </a:pPr>
            <a:r>
              <a:rPr kumimoji="1" lang="en-US" altLang="ja-JP" sz="1400" dirty="0" smtClean="0">
                <a:solidFill>
                  <a:srgbClr val="404040"/>
                </a:solidFill>
                <a:latin typeface="+mn-ea"/>
                <a:ea typeface="+mn-ea"/>
              </a:rPr>
              <a:t>VISA</a:t>
            </a:r>
            <a:r>
              <a:rPr kumimoji="1" lang="ja-JP" altLang="en-US" sz="1400" dirty="0" smtClean="0">
                <a:solidFill>
                  <a:srgbClr val="404040"/>
                </a:solidFill>
                <a:latin typeface="+mn-ea"/>
                <a:ea typeface="+mn-ea"/>
              </a:rPr>
              <a:t>、</a:t>
            </a:r>
            <a:r>
              <a:rPr kumimoji="1" lang="en-US" altLang="ja-JP" sz="1400" dirty="0" smtClean="0">
                <a:solidFill>
                  <a:srgbClr val="404040"/>
                </a:solidFill>
                <a:latin typeface="+mn-ea"/>
                <a:ea typeface="+mn-ea"/>
              </a:rPr>
              <a:t>MASTER</a:t>
            </a:r>
            <a:r>
              <a:rPr kumimoji="1" lang="ja-JP" altLang="en-US" sz="1400" dirty="0" smtClean="0">
                <a:solidFill>
                  <a:srgbClr val="404040"/>
                </a:solidFill>
                <a:latin typeface="+mn-ea"/>
                <a:ea typeface="+mn-ea"/>
              </a:rPr>
              <a:t>、</a:t>
            </a:r>
            <a:r>
              <a:rPr kumimoji="1" lang="en-US" altLang="ja-JP" sz="1400" dirty="0" smtClean="0">
                <a:solidFill>
                  <a:srgbClr val="404040"/>
                </a:solidFill>
                <a:latin typeface="+mn-ea"/>
                <a:ea typeface="+mn-ea"/>
              </a:rPr>
              <a:t>JCB</a:t>
            </a:r>
            <a:r>
              <a:rPr kumimoji="1" lang="ja-JP" altLang="en-US" sz="1400" dirty="0" smtClean="0">
                <a:solidFill>
                  <a:srgbClr val="404040"/>
                </a:solidFill>
                <a:latin typeface="+mn-ea"/>
                <a:ea typeface="+mn-ea"/>
              </a:rPr>
              <a:t>、</a:t>
            </a:r>
            <a:r>
              <a:rPr kumimoji="1" lang="en-US" altLang="ja-JP" sz="1400" dirty="0" smtClean="0">
                <a:solidFill>
                  <a:srgbClr val="404040"/>
                </a:solidFill>
                <a:latin typeface="+mn-ea"/>
                <a:ea typeface="+mn-ea"/>
              </a:rPr>
              <a:t>DINERS</a:t>
            </a:r>
            <a:r>
              <a:rPr kumimoji="1" lang="ja-JP" altLang="en-US" sz="1400" dirty="0" smtClean="0">
                <a:solidFill>
                  <a:srgbClr val="404040"/>
                </a:solidFill>
                <a:latin typeface="+mn-ea"/>
                <a:ea typeface="+mn-ea"/>
              </a:rPr>
              <a:t>、</a:t>
            </a:r>
            <a:r>
              <a:rPr kumimoji="1" lang="en-US" altLang="ja-JP" sz="1400" dirty="0" smtClean="0">
                <a:solidFill>
                  <a:srgbClr val="404040"/>
                </a:solidFill>
                <a:latin typeface="+mn-ea"/>
                <a:ea typeface="+mn-ea"/>
              </a:rPr>
              <a:t>AMEX</a:t>
            </a:r>
            <a:r>
              <a:rPr lang="ja-JP" altLang="en-US" sz="1400" dirty="0" smtClean="0">
                <a:solidFill>
                  <a:srgbClr val="404040"/>
                </a:solidFill>
                <a:latin typeface="+mn-ea"/>
                <a:ea typeface="+mn-ea"/>
              </a:rPr>
              <a:t>が使えます。</a:t>
            </a:r>
            <a:endParaRPr kumimoji="1" lang="ja-JP" altLang="en-US" sz="1400" dirty="0">
              <a:solidFill>
                <a:srgbClr val="404040"/>
              </a:solidFill>
              <a:latin typeface="+mn-ea"/>
              <a:ea typeface="+mn-ea"/>
            </a:endParaRPr>
          </a:p>
        </p:txBody>
      </p:sp>
      <p:sp>
        <p:nvSpPr>
          <p:cNvPr id="17" name="テキスト ボックス 16"/>
          <p:cNvSpPr txBox="1"/>
          <p:nvPr/>
        </p:nvSpPr>
        <p:spPr>
          <a:xfrm>
            <a:off x="414340" y="3671455"/>
            <a:ext cx="4463632" cy="369332"/>
          </a:xfrm>
          <a:prstGeom prst="rect">
            <a:avLst/>
          </a:prstGeom>
          <a:noFill/>
        </p:spPr>
        <p:txBody>
          <a:bodyPr wrap="none" rtlCol="0">
            <a:spAutoFit/>
          </a:bodyPr>
          <a:lstStyle/>
          <a:p>
            <a:r>
              <a:rPr lang="en-US" altLang="ja-JP" b="1" dirty="0" smtClean="0">
                <a:solidFill>
                  <a:schemeClr val="tx1">
                    <a:lumMod val="75000"/>
                    <a:lumOff val="25000"/>
                  </a:schemeClr>
                </a:solidFill>
                <a:latin typeface="+mn-ea"/>
              </a:rPr>
              <a:t>Q: </a:t>
            </a:r>
            <a:r>
              <a:rPr lang="ja-JP" altLang="en-US" dirty="0" smtClean="0">
                <a:solidFill>
                  <a:schemeClr val="tx1">
                    <a:lumMod val="75000"/>
                    <a:lumOff val="25000"/>
                  </a:schemeClr>
                </a:solidFill>
                <a:latin typeface="+mn-ea"/>
                <a:ea typeface="+mn-ea"/>
              </a:rPr>
              <a:t>受取口座はどの銀行が指定できるの？</a:t>
            </a:r>
            <a:endParaRPr kumimoji="1" lang="ja-JP" altLang="en-US" b="1" dirty="0">
              <a:solidFill>
                <a:schemeClr val="tx1">
                  <a:lumMod val="75000"/>
                  <a:lumOff val="25000"/>
                </a:schemeClr>
              </a:solidFill>
              <a:latin typeface="+mn-ea"/>
              <a:ea typeface="+mn-ea"/>
            </a:endParaRPr>
          </a:p>
        </p:txBody>
      </p:sp>
      <p:sp>
        <p:nvSpPr>
          <p:cNvPr id="18" name="テキスト ボックス 17"/>
          <p:cNvSpPr txBox="1"/>
          <p:nvPr/>
        </p:nvSpPr>
        <p:spPr>
          <a:xfrm>
            <a:off x="414339" y="4033465"/>
            <a:ext cx="9120455" cy="397545"/>
          </a:xfrm>
          <a:prstGeom prst="rect">
            <a:avLst/>
          </a:prstGeom>
          <a:solidFill>
            <a:srgbClr val="CF6368">
              <a:alpha val="35000"/>
            </a:srgbClr>
          </a:solidFill>
        </p:spPr>
        <p:txBody>
          <a:bodyPr wrap="square" rtlCol="0">
            <a:spAutoFit/>
          </a:bodyPr>
          <a:lstStyle/>
          <a:p>
            <a:pPr>
              <a:lnSpc>
                <a:spcPct val="150000"/>
              </a:lnSpc>
            </a:pPr>
            <a:r>
              <a:rPr kumimoji="1" lang="ja-JP" altLang="en-US" sz="1400" dirty="0" smtClean="0">
                <a:solidFill>
                  <a:srgbClr val="404040"/>
                </a:solidFill>
                <a:latin typeface="+mn-ea"/>
                <a:ea typeface="+mn-ea"/>
              </a:rPr>
              <a:t>都市銀行</a:t>
            </a:r>
            <a:r>
              <a:rPr lang="ja-JP" altLang="en-US" sz="1400" dirty="0" smtClean="0">
                <a:solidFill>
                  <a:srgbClr val="404040"/>
                </a:solidFill>
                <a:latin typeface="+mn-ea"/>
                <a:ea typeface="+mn-ea"/>
              </a:rPr>
              <a:t>、信用金庫、ネ</a:t>
            </a:r>
            <a:r>
              <a:rPr kumimoji="1" lang="ja-JP" altLang="en-US" sz="1400" dirty="0" smtClean="0">
                <a:solidFill>
                  <a:srgbClr val="404040"/>
                </a:solidFill>
                <a:latin typeface="+mn-ea"/>
                <a:ea typeface="+mn-ea"/>
              </a:rPr>
              <a:t>ット銀行</a:t>
            </a:r>
            <a:r>
              <a:rPr lang="ja-JP" altLang="en-US" sz="1400" dirty="0" smtClean="0">
                <a:solidFill>
                  <a:srgbClr val="404040"/>
                </a:solidFill>
                <a:latin typeface="+mn-ea"/>
                <a:ea typeface="+mn-ea"/>
              </a:rPr>
              <a:t>が利用可能です。</a:t>
            </a:r>
            <a:endParaRPr kumimoji="1" lang="ja-JP" altLang="en-US" sz="1400" dirty="0">
              <a:solidFill>
                <a:srgbClr val="404040"/>
              </a:solidFill>
              <a:latin typeface="+mn-ea"/>
              <a:ea typeface="+mn-ea"/>
            </a:endParaRPr>
          </a:p>
        </p:txBody>
      </p:sp>
      <p:sp>
        <p:nvSpPr>
          <p:cNvPr id="19" name="テキスト ボックス 18"/>
          <p:cNvSpPr txBox="1"/>
          <p:nvPr/>
        </p:nvSpPr>
        <p:spPr>
          <a:xfrm>
            <a:off x="414339" y="4601611"/>
            <a:ext cx="3540302" cy="369332"/>
          </a:xfrm>
          <a:prstGeom prst="rect">
            <a:avLst/>
          </a:prstGeom>
          <a:noFill/>
        </p:spPr>
        <p:txBody>
          <a:bodyPr wrap="none" rtlCol="0">
            <a:spAutoFit/>
          </a:bodyPr>
          <a:lstStyle/>
          <a:p>
            <a:r>
              <a:rPr lang="en-US" altLang="ja-JP" b="1" dirty="0" smtClean="0">
                <a:solidFill>
                  <a:schemeClr val="tx1">
                    <a:lumMod val="75000"/>
                    <a:lumOff val="25000"/>
                  </a:schemeClr>
                </a:solidFill>
                <a:latin typeface="+mn-ea"/>
              </a:rPr>
              <a:t>Q: </a:t>
            </a:r>
            <a:r>
              <a:rPr lang="ja-JP" altLang="en-US" dirty="0" smtClean="0">
                <a:solidFill>
                  <a:schemeClr val="tx1">
                    <a:lumMod val="75000"/>
                    <a:lumOff val="25000"/>
                  </a:schemeClr>
                </a:solidFill>
                <a:latin typeface="+mn-ea"/>
                <a:ea typeface="+mn-ea"/>
              </a:rPr>
              <a:t>会費はいつ振り込まれるの？</a:t>
            </a:r>
            <a:endParaRPr kumimoji="1" lang="ja-JP" altLang="en-US" b="1" dirty="0">
              <a:solidFill>
                <a:schemeClr val="tx1">
                  <a:lumMod val="75000"/>
                  <a:lumOff val="25000"/>
                </a:schemeClr>
              </a:solidFill>
              <a:latin typeface="+mn-ea"/>
              <a:ea typeface="+mn-ea"/>
            </a:endParaRPr>
          </a:p>
        </p:txBody>
      </p:sp>
      <p:sp>
        <p:nvSpPr>
          <p:cNvPr id="20" name="テキスト ボックス 19"/>
          <p:cNvSpPr txBox="1"/>
          <p:nvPr/>
        </p:nvSpPr>
        <p:spPr>
          <a:xfrm>
            <a:off x="414338" y="4976490"/>
            <a:ext cx="9120455" cy="720710"/>
          </a:xfrm>
          <a:prstGeom prst="rect">
            <a:avLst/>
          </a:prstGeom>
          <a:solidFill>
            <a:srgbClr val="CF6368">
              <a:alpha val="35000"/>
            </a:srgbClr>
          </a:solidFill>
        </p:spPr>
        <p:txBody>
          <a:bodyPr wrap="square" rtlCol="0">
            <a:spAutoFit/>
          </a:bodyPr>
          <a:lstStyle/>
          <a:p>
            <a:pPr>
              <a:lnSpc>
                <a:spcPct val="150000"/>
              </a:lnSpc>
            </a:pPr>
            <a:r>
              <a:rPr lang="ja-JP" altLang="en-US" sz="1400" dirty="0" smtClean="0">
                <a:solidFill>
                  <a:srgbClr val="404040"/>
                </a:solidFill>
                <a:latin typeface="+mn-ea"/>
                <a:ea typeface="+mn-ea"/>
              </a:rPr>
              <a:t>会費は毎月前月の月末に引き落とされ、当月の月末に振り込まれます。</a:t>
            </a:r>
          </a:p>
          <a:p>
            <a:pPr>
              <a:lnSpc>
                <a:spcPct val="150000"/>
              </a:lnSpc>
            </a:pPr>
            <a:r>
              <a:rPr kumimoji="1" lang="ja-JP" altLang="en-US" sz="1400" dirty="0" smtClean="0">
                <a:solidFill>
                  <a:srgbClr val="404040"/>
                </a:solidFill>
                <a:latin typeface="+mn-ea"/>
                <a:ea typeface="+mn-ea"/>
              </a:rPr>
              <a:t>例）</a:t>
            </a:r>
            <a:r>
              <a:rPr kumimoji="1" lang="en-US" altLang="ja-JP" sz="1400" dirty="0" smtClean="0">
                <a:solidFill>
                  <a:srgbClr val="404040"/>
                </a:solidFill>
                <a:latin typeface="+mn-ea"/>
                <a:ea typeface="+mn-ea"/>
              </a:rPr>
              <a:t>10</a:t>
            </a:r>
            <a:r>
              <a:rPr kumimoji="1" lang="ja-JP" altLang="en-US" sz="1400" dirty="0" smtClean="0">
                <a:solidFill>
                  <a:srgbClr val="404040"/>
                </a:solidFill>
                <a:latin typeface="+mn-ea"/>
                <a:ea typeface="+mn-ea"/>
              </a:rPr>
              <a:t>月分の会費は、</a:t>
            </a:r>
            <a:r>
              <a:rPr kumimoji="1" lang="en-US" altLang="ja-JP" sz="1400" dirty="0" smtClean="0">
                <a:solidFill>
                  <a:srgbClr val="404040"/>
                </a:solidFill>
                <a:latin typeface="+mn-ea"/>
                <a:ea typeface="+mn-ea"/>
              </a:rPr>
              <a:t>9</a:t>
            </a:r>
            <a:r>
              <a:rPr kumimoji="1" lang="ja-JP" altLang="en-US" sz="1400" dirty="0" smtClean="0">
                <a:solidFill>
                  <a:srgbClr val="404040"/>
                </a:solidFill>
                <a:latin typeface="+mn-ea"/>
                <a:ea typeface="+mn-ea"/>
              </a:rPr>
              <a:t>月</a:t>
            </a:r>
            <a:r>
              <a:rPr kumimoji="1" lang="en-US" altLang="ja-JP" sz="1400" dirty="0" smtClean="0">
                <a:solidFill>
                  <a:srgbClr val="404040"/>
                </a:solidFill>
                <a:latin typeface="+mn-ea"/>
                <a:ea typeface="+mn-ea"/>
              </a:rPr>
              <a:t>30</a:t>
            </a:r>
            <a:r>
              <a:rPr lang="ja-JP" altLang="en-US" sz="1400" dirty="0" smtClean="0">
                <a:solidFill>
                  <a:srgbClr val="404040"/>
                </a:solidFill>
                <a:latin typeface="+mn-ea"/>
                <a:ea typeface="+mn-ea"/>
              </a:rPr>
              <a:t>日</a:t>
            </a:r>
            <a:r>
              <a:rPr kumimoji="1" lang="ja-JP" altLang="en-US" sz="1400" dirty="0" smtClean="0">
                <a:solidFill>
                  <a:srgbClr val="404040"/>
                </a:solidFill>
                <a:latin typeface="+mn-ea"/>
                <a:ea typeface="+mn-ea"/>
              </a:rPr>
              <a:t>にクレジットカードから引き落とし、</a:t>
            </a:r>
            <a:r>
              <a:rPr kumimoji="1" lang="en-US" altLang="ja-JP" sz="1400" dirty="0" smtClean="0">
                <a:solidFill>
                  <a:srgbClr val="404040"/>
                </a:solidFill>
                <a:latin typeface="+mn-ea"/>
                <a:ea typeface="+mn-ea"/>
              </a:rPr>
              <a:t>10</a:t>
            </a:r>
            <a:r>
              <a:rPr kumimoji="1" lang="ja-JP" altLang="en-US" sz="1400" dirty="0" smtClean="0">
                <a:solidFill>
                  <a:srgbClr val="404040"/>
                </a:solidFill>
                <a:latin typeface="+mn-ea"/>
                <a:ea typeface="+mn-ea"/>
              </a:rPr>
              <a:t>月</a:t>
            </a:r>
            <a:r>
              <a:rPr kumimoji="1" lang="en-US" altLang="ja-JP" sz="1400" dirty="0" smtClean="0">
                <a:solidFill>
                  <a:srgbClr val="404040"/>
                </a:solidFill>
                <a:latin typeface="+mn-ea"/>
                <a:ea typeface="+mn-ea"/>
              </a:rPr>
              <a:t>31</a:t>
            </a:r>
            <a:r>
              <a:rPr kumimoji="1" lang="ja-JP" altLang="en-US" sz="1400" dirty="0" smtClean="0">
                <a:solidFill>
                  <a:srgbClr val="404040"/>
                </a:solidFill>
                <a:latin typeface="+mn-ea"/>
                <a:ea typeface="+mn-ea"/>
              </a:rPr>
              <a:t>日に振り込まれ</a:t>
            </a:r>
            <a:r>
              <a:rPr lang="ja-JP" altLang="en-US" sz="1400" dirty="0" smtClean="0">
                <a:solidFill>
                  <a:srgbClr val="404040"/>
                </a:solidFill>
                <a:latin typeface="+mn-ea"/>
                <a:ea typeface="+mn-ea"/>
              </a:rPr>
              <a:t>ます。</a:t>
            </a:r>
            <a:endParaRPr kumimoji="1" lang="ja-JP" altLang="en-US" sz="1400" dirty="0">
              <a:solidFill>
                <a:srgbClr val="404040"/>
              </a:solidFill>
              <a:latin typeface="+mn-ea"/>
              <a:ea typeface="+mn-e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0</a:t>
            </a:r>
            <a:r>
              <a:rPr lang="en-US" altLang="ja-JP" dirty="0" smtClean="0"/>
              <a:t>9</a:t>
            </a:r>
            <a:r>
              <a:rPr lang="en-US" altLang="ja-JP" dirty="0" smtClean="0"/>
              <a:t>. </a:t>
            </a:r>
            <a:r>
              <a:rPr lang="ja-JP" altLang="en-US" dirty="0" smtClean="0"/>
              <a:t>よくあるご質問</a:t>
            </a:r>
            <a:endParaRPr lang="ja-JP" altLang="en-US" dirty="0"/>
          </a:p>
        </p:txBody>
      </p:sp>
      <p:sp>
        <p:nvSpPr>
          <p:cNvPr id="3" name="テキスト プレースホルダ 2"/>
          <p:cNvSpPr>
            <a:spLocks noGrp="1"/>
          </p:cNvSpPr>
          <p:nvPr>
            <p:ph type="body" idx="1"/>
          </p:nvPr>
        </p:nvSpPr>
        <p:spPr/>
        <p:txBody>
          <a:bodyPr/>
          <a:lstStyle/>
          <a:p>
            <a:r>
              <a:rPr lang="ja-JP" altLang="en-US" dirty="0" smtClean="0"/>
              <a:t>　よくあるご質問</a:t>
            </a:r>
            <a:endParaRPr lang="ja-JP" altLang="en-US" dirty="0"/>
          </a:p>
        </p:txBody>
      </p:sp>
      <p:sp>
        <p:nvSpPr>
          <p:cNvPr id="25" name="テキスト ボックス 24"/>
          <p:cNvSpPr txBox="1"/>
          <p:nvPr/>
        </p:nvSpPr>
        <p:spPr>
          <a:xfrm>
            <a:off x="414337" y="1504890"/>
            <a:ext cx="5463605" cy="369332"/>
          </a:xfrm>
          <a:prstGeom prst="rect">
            <a:avLst/>
          </a:prstGeom>
          <a:noFill/>
        </p:spPr>
        <p:txBody>
          <a:bodyPr wrap="none" rtlCol="0">
            <a:spAutoFit/>
          </a:bodyPr>
          <a:lstStyle/>
          <a:p>
            <a:r>
              <a:rPr lang="en-US" altLang="ja-JP" b="1" dirty="0" smtClean="0">
                <a:solidFill>
                  <a:schemeClr val="tx1">
                    <a:lumMod val="75000"/>
                    <a:lumOff val="25000"/>
                  </a:schemeClr>
                </a:solidFill>
                <a:latin typeface="+mn-ea"/>
              </a:rPr>
              <a:t>Q: </a:t>
            </a:r>
            <a:r>
              <a:rPr lang="ja-JP" altLang="en-US" dirty="0" smtClean="0">
                <a:solidFill>
                  <a:schemeClr val="tx1">
                    <a:lumMod val="75000"/>
                    <a:lumOff val="25000"/>
                  </a:schemeClr>
                </a:solidFill>
                <a:latin typeface="+mn-ea"/>
                <a:ea typeface="+mn-ea"/>
              </a:rPr>
              <a:t>ネットでクレジットカード使うのって大丈夫？</a:t>
            </a:r>
            <a:endParaRPr kumimoji="1" lang="ja-JP" altLang="en-US" b="1" dirty="0">
              <a:solidFill>
                <a:schemeClr val="tx1">
                  <a:lumMod val="75000"/>
                  <a:lumOff val="25000"/>
                </a:schemeClr>
              </a:solidFill>
              <a:latin typeface="+mn-ea"/>
              <a:ea typeface="+mn-ea"/>
            </a:endParaRPr>
          </a:p>
        </p:txBody>
      </p:sp>
      <p:sp>
        <p:nvSpPr>
          <p:cNvPr id="26" name="テキスト ボックス 25"/>
          <p:cNvSpPr txBox="1"/>
          <p:nvPr/>
        </p:nvSpPr>
        <p:spPr>
          <a:xfrm>
            <a:off x="414337" y="1892469"/>
            <a:ext cx="9096376" cy="1043875"/>
          </a:xfrm>
          <a:prstGeom prst="rect">
            <a:avLst/>
          </a:prstGeom>
          <a:solidFill>
            <a:srgbClr val="CF6368">
              <a:alpha val="35000"/>
            </a:srgbClr>
          </a:solidFill>
        </p:spPr>
        <p:txBody>
          <a:bodyPr wrap="square" rtlCol="0">
            <a:spAutoFit/>
          </a:bodyPr>
          <a:lstStyle/>
          <a:p>
            <a:pPr>
              <a:lnSpc>
                <a:spcPct val="150000"/>
              </a:lnSpc>
            </a:pPr>
            <a:r>
              <a:rPr lang="en-US" altLang="ja-JP" sz="1400" dirty="0" err="1" smtClean="0">
                <a:solidFill>
                  <a:schemeClr val="tx1">
                    <a:lumMod val="75000"/>
                    <a:lumOff val="25000"/>
                  </a:schemeClr>
                </a:solidFill>
                <a:latin typeface="+mn-ea"/>
                <a:ea typeface="+mn-ea"/>
              </a:rPr>
              <a:t>pne.jp</a:t>
            </a:r>
            <a:r>
              <a:rPr lang="ja-JP" altLang="en-US" sz="1400" dirty="0" smtClean="0">
                <a:solidFill>
                  <a:schemeClr val="tx1">
                    <a:lumMod val="75000"/>
                    <a:lumOff val="25000"/>
                  </a:schemeClr>
                </a:solidFill>
                <a:latin typeface="+mn-ea"/>
                <a:ea typeface="+mn-ea"/>
              </a:rPr>
              <a:t>サービス</a:t>
            </a:r>
            <a:r>
              <a:rPr lang="en-US" altLang="ja-JP" sz="1400" dirty="0" smtClean="0">
                <a:solidFill>
                  <a:schemeClr val="tx1">
                    <a:lumMod val="75000"/>
                    <a:lumOff val="25000"/>
                  </a:schemeClr>
                </a:solidFill>
                <a:latin typeface="+mn-ea"/>
                <a:ea typeface="+mn-ea"/>
              </a:rPr>
              <a:t> </a:t>
            </a:r>
            <a:r>
              <a:rPr lang="ja-JP" altLang="en-US" sz="1400" dirty="0" smtClean="0">
                <a:solidFill>
                  <a:schemeClr val="tx1">
                    <a:lumMod val="75000"/>
                    <a:lumOff val="25000"/>
                  </a:schemeClr>
                </a:solidFill>
                <a:latin typeface="+mn-ea"/>
                <a:ea typeface="+mn-ea"/>
              </a:rPr>
              <a:t>を運営する手嶋屋では、一般財団法人日本情報経済社会推進協会より、プライバシーマーク（</a:t>
            </a:r>
            <a:r>
              <a:rPr lang="en-US" altLang="ja-JP" sz="1400" dirty="0" smtClean="0">
                <a:solidFill>
                  <a:schemeClr val="tx1">
                    <a:lumMod val="75000"/>
                    <a:lumOff val="25000"/>
                  </a:schemeClr>
                </a:solidFill>
                <a:latin typeface="+mn-ea"/>
                <a:ea typeface="+mn-ea"/>
              </a:rPr>
              <a:t>P</a:t>
            </a:r>
            <a:r>
              <a:rPr lang="ja-JP" altLang="en-US" sz="1400" dirty="0" smtClean="0">
                <a:solidFill>
                  <a:schemeClr val="tx1">
                    <a:lumMod val="75000"/>
                    <a:lumOff val="25000"/>
                  </a:schemeClr>
                </a:solidFill>
                <a:latin typeface="+mn-ea"/>
                <a:ea typeface="+mn-ea"/>
              </a:rPr>
              <a:t>マーク）を取得しております。プライバシーマークとは個人情報保護に関して一定の要件を満たした場合のみ取得できる登録商標のことです。</a:t>
            </a:r>
            <a:endParaRPr kumimoji="1" lang="ja-JP" altLang="en-US" sz="1400" dirty="0">
              <a:solidFill>
                <a:schemeClr val="tx1">
                  <a:lumMod val="75000"/>
                  <a:lumOff val="25000"/>
                </a:schemeClr>
              </a:solidFill>
              <a:latin typeface="+mn-ea"/>
              <a:ea typeface="+mn-ea"/>
            </a:endParaRPr>
          </a:p>
        </p:txBody>
      </p:sp>
      <p:sp>
        <p:nvSpPr>
          <p:cNvPr id="8" name="テキスト ボックス 7"/>
          <p:cNvSpPr txBox="1"/>
          <p:nvPr/>
        </p:nvSpPr>
        <p:spPr>
          <a:xfrm>
            <a:off x="436285" y="3121183"/>
            <a:ext cx="4463632" cy="369332"/>
          </a:xfrm>
          <a:prstGeom prst="rect">
            <a:avLst/>
          </a:prstGeom>
          <a:noFill/>
        </p:spPr>
        <p:txBody>
          <a:bodyPr wrap="none" rtlCol="0">
            <a:spAutoFit/>
          </a:bodyPr>
          <a:lstStyle/>
          <a:p>
            <a:r>
              <a:rPr lang="en-US" altLang="ja-JP" b="1" dirty="0" smtClean="0">
                <a:solidFill>
                  <a:schemeClr val="tx1">
                    <a:lumMod val="75000"/>
                    <a:lumOff val="25000"/>
                  </a:schemeClr>
                </a:solidFill>
                <a:latin typeface="+mn-ea"/>
              </a:rPr>
              <a:t>Q: </a:t>
            </a:r>
            <a:r>
              <a:rPr lang="ja-JP" altLang="en-US" dirty="0" smtClean="0">
                <a:solidFill>
                  <a:schemeClr val="tx1">
                    <a:lumMod val="75000"/>
                    <a:lumOff val="25000"/>
                  </a:schemeClr>
                </a:solidFill>
                <a:latin typeface="+mn-ea"/>
                <a:ea typeface="+mn-ea"/>
              </a:rPr>
              <a:t>クレジットカード支払いを停止したい</a:t>
            </a:r>
            <a:endParaRPr kumimoji="1" lang="ja-JP" altLang="en-US" b="1" dirty="0">
              <a:solidFill>
                <a:schemeClr val="tx1">
                  <a:lumMod val="75000"/>
                  <a:lumOff val="25000"/>
                </a:schemeClr>
              </a:solidFill>
              <a:latin typeface="+mn-ea"/>
              <a:ea typeface="+mn-ea"/>
            </a:endParaRPr>
          </a:p>
        </p:txBody>
      </p:sp>
      <p:sp>
        <p:nvSpPr>
          <p:cNvPr id="9" name="テキスト ボックス 8"/>
          <p:cNvSpPr txBox="1"/>
          <p:nvPr/>
        </p:nvSpPr>
        <p:spPr>
          <a:xfrm>
            <a:off x="436285" y="3483362"/>
            <a:ext cx="9074428" cy="720710"/>
          </a:xfrm>
          <a:prstGeom prst="rect">
            <a:avLst/>
          </a:prstGeom>
          <a:solidFill>
            <a:srgbClr val="CF6368">
              <a:alpha val="35000"/>
            </a:srgbClr>
          </a:solidFill>
        </p:spPr>
        <p:txBody>
          <a:bodyPr wrap="square" rtlCol="0">
            <a:spAutoFit/>
          </a:bodyPr>
          <a:lstStyle/>
          <a:p>
            <a:pPr>
              <a:lnSpc>
                <a:spcPct val="150000"/>
              </a:lnSpc>
            </a:pPr>
            <a:r>
              <a:rPr lang="ja-JP" altLang="en-US" sz="1400" dirty="0" smtClean="0">
                <a:solidFill>
                  <a:srgbClr val="404040"/>
                </a:solidFill>
                <a:latin typeface="+mn-ea"/>
                <a:ea typeface="+mn-ea"/>
              </a:rPr>
              <a:t>１．登録時のメールにあるパスコードを入力する　２．管理者が管理画面で停止する</a:t>
            </a:r>
          </a:p>
          <a:p>
            <a:pPr>
              <a:lnSpc>
                <a:spcPct val="150000"/>
              </a:lnSpc>
            </a:pPr>
            <a:r>
              <a:rPr lang="ja-JP" altLang="en-US" sz="1400" dirty="0" smtClean="0">
                <a:solidFill>
                  <a:srgbClr val="404040"/>
                </a:solidFill>
                <a:latin typeface="+mn-ea"/>
                <a:ea typeface="+mn-ea"/>
              </a:rPr>
              <a:t>このふたつの方式で退会（支払停止）することができます。</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smtClean="0"/>
              <a:t>10</a:t>
            </a:r>
            <a:r>
              <a:rPr lang="en-US" altLang="ja-JP" dirty="0" smtClean="0"/>
              <a:t>. </a:t>
            </a:r>
            <a:r>
              <a:rPr lang="ja-JP" altLang="en-US" dirty="0" smtClean="0"/>
              <a:t>セキュリティ・プライバシー</a:t>
            </a:r>
            <a:endParaRPr lang="ja-JP" altLang="en-US" dirty="0"/>
          </a:p>
        </p:txBody>
      </p:sp>
      <p:sp>
        <p:nvSpPr>
          <p:cNvPr id="5" name="テキスト プレースホルダ 4"/>
          <p:cNvSpPr>
            <a:spLocks noGrp="1"/>
          </p:cNvSpPr>
          <p:nvPr>
            <p:ph type="body" idx="1"/>
          </p:nvPr>
        </p:nvSpPr>
        <p:spPr/>
        <p:txBody>
          <a:bodyPr/>
          <a:lstStyle/>
          <a:p>
            <a:r>
              <a:rPr lang="ja-JP" altLang="en-US" dirty="0" smtClean="0"/>
              <a:t>　セキュリティとプライバシーについて</a:t>
            </a:r>
            <a:endParaRPr lang="ja-JP" altLang="en-US" dirty="0"/>
          </a:p>
        </p:txBody>
      </p:sp>
      <p:sp>
        <p:nvSpPr>
          <p:cNvPr id="6" name="テキスト ボックス 5"/>
          <p:cNvSpPr txBox="1"/>
          <p:nvPr/>
        </p:nvSpPr>
        <p:spPr>
          <a:xfrm>
            <a:off x="414337" y="1350546"/>
            <a:ext cx="9096376" cy="3580468"/>
          </a:xfrm>
          <a:prstGeom prst="rect">
            <a:avLst/>
          </a:prstGeom>
          <a:noFill/>
        </p:spPr>
        <p:txBody>
          <a:bodyPr wrap="square" rtlCol="0">
            <a:spAutoFit/>
          </a:bodyPr>
          <a:lstStyle/>
          <a:p>
            <a:pPr>
              <a:lnSpc>
                <a:spcPct val="150000"/>
              </a:lnSpc>
            </a:pPr>
            <a:r>
              <a:rPr lang="ja-JP" altLang="en-US" sz="2800" dirty="0" smtClean="0">
                <a:solidFill>
                  <a:srgbClr val="404040"/>
                </a:solidFill>
                <a:latin typeface="+mn-ea"/>
                <a:ea typeface="+mn-ea"/>
              </a:rPr>
              <a:t>運営会社</a:t>
            </a:r>
          </a:p>
          <a:p>
            <a:pPr>
              <a:lnSpc>
                <a:spcPct val="150000"/>
              </a:lnSpc>
            </a:pPr>
            <a:r>
              <a:rPr lang="en-US" altLang="ja-JP" sz="1600" dirty="0" err="1" smtClean="0">
                <a:solidFill>
                  <a:srgbClr val="404040"/>
                </a:solidFill>
                <a:latin typeface="+mn-ea"/>
                <a:ea typeface="+mn-ea"/>
              </a:rPr>
              <a:t>pne.jp</a:t>
            </a:r>
            <a:r>
              <a:rPr lang="ja-JP" altLang="en-US" sz="1600" dirty="0" smtClean="0">
                <a:solidFill>
                  <a:srgbClr val="404040"/>
                </a:solidFill>
                <a:latin typeface="+mn-ea"/>
                <a:ea typeface="+mn-ea"/>
              </a:rPr>
              <a:t>サービス</a:t>
            </a:r>
            <a:r>
              <a:rPr lang="en-US" altLang="ja-JP" sz="1600" dirty="0" smtClean="0">
                <a:solidFill>
                  <a:srgbClr val="404040"/>
                </a:solidFill>
                <a:latin typeface="+mn-ea"/>
                <a:ea typeface="+mn-ea"/>
              </a:rPr>
              <a:t> </a:t>
            </a:r>
            <a:r>
              <a:rPr lang="ja-JP" altLang="en-US" sz="1600" dirty="0" smtClean="0">
                <a:solidFill>
                  <a:srgbClr val="404040"/>
                </a:solidFill>
                <a:latin typeface="+mn-ea"/>
                <a:ea typeface="+mn-ea"/>
              </a:rPr>
              <a:t>を運営する手嶋屋は、</a:t>
            </a:r>
            <a:r>
              <a:rPr lang="en-US" altLang="ja-JP" sz="1600" dirty="0" smtClean="0">
                <a:solidFill>
                  <a:srgbClr val="404040"/>
                </a:solidFill>
                <a:latin typeface="+mn-ea"/>
                <a:ea typeface="+mn-ea"/>
              </a:rPr>
              <a:t>10</a:t>
            </a:r>
            <a:r>
              <a:rPr lang="ja-JP" altLang="en-US" sz="1600" dirty="0" smtClean="0">
                <a:solidFill>
                  <a:srgbClr val="404040"/>
                </a:solidFill>
                <a:latin typeface="+mn-ea"/>
                <a:ea typeface="+mn-ea"/>
              </a:rPr>
              <a:t>年間のサービス提供と</a:t>
            </a:r>
            <a:r>
              <a:rPr lang="en-US" altLang="ja-JP" sz="1600" dirty="0" smtClean="0">
                <a:solidFill>
                  <a:srgbClr val="404040"/>
                </a:solidFill>
                <a:latin typeface="+mn-ea"/>
                <a:ea typeface="+mn-ea"/>
              </a:rPr>
              <a:t>100</a:t>
            </a:r>
            <a:r>
              <a:rPr lang="ja-JP" altLang="en-US" sz="1600" dirty="0" smtClean="0">
                <a:solidFill>
                  <a:srgbClr val="404040"/>
                </a:solidFill>
                <a:latin typeface="+mn-ea"/>
                <a:ea typeface="+mn-ea"/>
              </a:rPr>
              <a:t>万人以上のコミュニティ運用実績があります。プライバシーマークを取得し、セキュリティとプライバシーの管理ポリシーを設定し、適切に運用しています。</a:t>
            </a:r>
          </a:p>
          <a:p>
            <a:pPr>
              <a:lnSpc>
                <a:spcPct val="150000"/>
              </a:lnSpc>
            </a:pPr>
            <a:endParaRPr lang="ja-JP" altLang="en-US" sz="1600" dirty="0">
              <a:solidFill>
                <a:srgbClr val="404040"/>
              </a:solidFill>
              <a:latin typeface="+mn-ea"/>
              <a:ea typeface="+mn-ea"/>
            </a:endParaRPr>
          </a:p>
          <a:p>
            <a:pPr>
              <a:lnSpc>
                <a:spcPct val="150000"/>
              </a:lnSpc>
            </a:pPr>
            <a:r>
              <a:rPr lang="ja-JP" altLang="en-US" sz="2800" dirty="0" smtClean="0">
                <a:solidFill>
                  <a:srgbClr val="404040"/>
                </a:solidFill>
                <a:latin typeface="+mn-ea"/>
                <a:ea typeface="+mn-ea"/>
              </a:rPr>
              <a:t>サーバ環境</a:t>
            </a:r>
          </a:p>
          <a:p>
            <a:pPr>
              <a:lnSpc>
                <a:spcPct val="150000"/>
              </a:lnSpc>
            </a:pPr>
            <a:r>
              <a:rPr lang="ja-JP" altLang="en-US" sz="1600" dirty="0" smtClean="0">
                <a:solidFill>
                  <a:srgbClr val="404040"/>
                </a:solidFill>
                <a:latin typeface="+mn-ea"/>
                <a:ea typeface="+mn-ea"/>
              </a:rPr>
              <a:t>サーバは高い信頼性を持つ</a:t>
            </a:r>
            <a:r>
              <a:rPr lang="en-US" altLang="ja-JP" sz="1600" dirty="0" smtClean="0">
                <a:solidFill>
                  <a:srgbClr val="404040"/>
                </a:solidFill>
                <a:latin typeface="+mn-ea"/>
                <a:ea typeface="+mn-ea"/>
              </a:rPr>
              <a:t>Amazon</a:t>
            </a:r>
            <a:r>
              <a:rPr lang="ja-JP" altLang="en-US" sz="1600" dirty="0" smtClean="0">
                <a:solidFill>
                  <a:srgbClr val="404040"/>
                </a:solidFill>
                <a:latin typeface="+mn-ea"/>
                <a:ea typeface="+mn-ea"/>
              </a:rPr>
              <a:t> </a:t>
            </a:r>
            <a:r>
              <a:rPr lang="en-US" altLang="ja-JP" sz="1600" dirty="0" smtClean="0">
                <a:solidFill>
                  <a:srgbClr val="404040"/>
                </a:solidFill>
                <a:latin typeface="+mn-ea"/>
                <a:ea typeface="+mn-ea"/>
              </a:rPr>
              <a:t>Web</a:t>
            </a:r>
            <a:r>
              <a:rPr lang="ja-JP" altLang="en-US" sz="1600" dirty="0" smtClean="0">
                <a:solidFill>
                  <a:srgbClr val="404040"/>
                </a:solidFill>
                <a:latin typeface="+mn-ea"/>
                <a:ea typeface="+mn-ea"/>
              </a:rPr>
              <a:t> </a:t>
            </a:r>
            <a:r>
              <a:rPr lang="en-US" altLang="ja-JP" sz="1600" dirty="0" smtClean="0">
                <a:solidFill>
                  <a:srgbClr val="404040"/>
                </a:solidFill>
                <a:latin typeface="+mn-ea"/>
                <a:ea typeface="+mn-ea"/>
              </a:rPr>
              <a:t>Services</a:t>
            </a:r>
            <a:r>
              <a:rPr lang="ja-JP" altLang="en-US" sz="1600" dirty="0" smtClean="0">
                <a:solidFill>
                  <a:srgbClr val="404040"/>
                </a:solidFill>
                <a:latin typeface="+mn-ea"/>
                <a:ea typeface="+mn-ea"/>
              </a:rPr>
              <a:t>を利用しています。世界中の政府や教育機関で利用されており、運用の信頼性には多くの実績があります。</a:t>
            </a:r>
          </a:p>
        </p:txBody>
      </p:sp>
      <p:pic>
        <p:nvPicPr>
          <p:cNvPr id="3" name="図 2"/>
          <p:cNvPicPr>
            <a:picLocks noChangeAspect="1"/>
          </p:cNvPicPr>
          <p:nvPr/>
        </p:nvPicPr>
        <p:blipFill>
          <a:blip r:embed="rId2"/>
          <a:stretch>
            <a:fillRect/>
          </a:stretch>
        </p:blipFill>
        <p:spPr>
          <a:xfrm>
            <a:off x="8160450" y="2880508"/>
            <a:ext cx="1209107" cy="1229259"/>
          </a:xfrm>
          <a:prstGeom prst="rect">
            <a:avLst/>
          </a:prstGeom>
        </p:spPr>
      </p:pic>
      <p:sp>
        <p:nvSpPr>
          <p:cNvPr id="8" name="角丸四角形 7"/>
          <p:cNvSpPr/>
          <p:nvPr/>
        </p:nvSpPr>
        <p:spPr>
          <a:xfrm>
            <a:off x="4382331" y="5162211"/>
            <a:ext cx="5069807" cy="1476393"/>
          </a:xfrm>
          <a:prstGeom prst="roundRect">
            <a:avLst>
              <a:gd name="adj" fmla="val 7575"/>
            </a:avLst>
          </a:prstGeom>
          <a:noFill/>
          <a:ln w="28575" cmpd="sng">
            <a:solidFill>
              <a:srgbClr val="69C8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pic>
        <p:nvPicPr>
          <p:cNvPr id="9" name="図 8" descr="201312031218.png"/>
          <p:cNvPicPr>
            <a:picLocks noChangeAspect="1"/>
          </p:cNvPicPr>
          <p:nvPr/>
        </p:nvPicPr>
        <p:blipFill>
          <a:blip r:embed="rId3">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7261346" y="5724416"/>
            <a:ext cx="2012565" cy="751885"/>
          </a:xfrm>
          <a:prstGeom prst="rect">
            <a:avLst/>
          </a:prstGeom>
        </p:spPr>
      </p:pic>
      <p:sp>
        <p:nvSpPr>
          <p:cNvPr id="10" name="テキスト ボックス 9"/>
          <p:cNvSpPr txBox="1"/>
          <p:nvPr/>
        </p:nvSpPr>
        <p:spPr>
          <a:xfrm>
            <a:off x="4485578" y="5306750"/>
            <a:ext cx="4788333" cy="1169551"/>
          </a:xfrm>
          <a:prstGeom prst="rect">
            <a:avLst/>
          </a:prstGeom>
          <a:noFill/>
        </p:spPr>
        <p:txBody>
          <a:bodyPr wrap="square" rtlCol="0">
            <a:spAutoFit/>
          </a:bodyPr>
          <a:lstStyle/>
          <a:p>
            <a:r>
              <a:rPr lang="en-US" altLang="ja-JP" sz="1400" dirty="0" smtClean="0"/>
              <a:t>Amazon</a:t>
            </a:r>
            <a:r>
              <a:rPr lang="ja-JP" altLang="en-US" sz="1400" dirty="0" smtClean="0"/>
              <a:t> </a:t>
            </a:r>
            <a:r>
              <a:rPr lang="en-US" altLang="ja-JP" sz="1400" dirty="0" smtClean="0"/>
              <a:t>Web</a:t>
            </a:r>
            <a:r>
              <a:rPr lang="ja-JP" altLang="en-US" sz="1400" dirty="0" smtClean="0"/>
              <a:t> </a:t>
            </a:r>
            <a:r>
              <a:rPr lang="en-US" altLang="ja-JP" sz="1400" dirty="0" smtClean="0"/>
              <a:t>Services</a:t>
            </a:r>
            <a:r>
              <a:rPr lang="ja-JP" altLang="en-US" sz="1400" dirty="0" smtClean="0"/>
              <a:t>が外部機関から取得した認証と認定</a:t>
            </a:r>
          </a:p>
          <a:p>
            <a:r>
              <a:rPr lang="en-US" altLang="ja-JP" sz="1400" dirty="0" smtClean="0"/>
              <a:t>ISO 27001</a:t>
            </a:r>
            <a:r>
              <a:rPr lang="ja-JP" altLang="en-US" sz="1400" dirty="0"/>
              <a:t>（</a:t>
            </a:r>
            <a:r>
              <a:rPr lang="en-US" altLang="ja-JP" sz="1400" dirty="0"/>
              <a:t>ISMS</a:t>
            </a:r>
            <a:r>
              <a:rPr lang="ja-JP" altLang="en-US" sz="1400" dirty="0"/>
              <a:t>）</a:t>
            </a:r>
            <a:endParaRPr lang="en-US" altLang="ja-JP" sz="1400" dirty="0" smtClean="0"/>
          </a:p>
          <a:p>
            <a:r>
              <a:rPr lang="en-US" altLang="ja-JP" sz="1400" dirty="0" smtClean="0"/>
              <a:t>SAS </a:t>
            </a:r>
            <a:r>
              <a:rPr lang="en-US" altLang="ja-JP" sz="1400" dirty="0"/>
              <a:t>70 Type </a:t>
            </a:r>
            <a:r>
              <a:rPr lang="en-US" altLang="ja-JP" sz="1400" dirty="0" smtClean="0"/>
              <a:t>II</a:t>
            </a:r>
            <a:endParaRPr lang="ja-JP" altLang="en-US" sz="1400" dirty="0"/>
          </a:p>
          <a:p>
            <a:r>
              <a:rPr lang="en-US" altLang="ja-JP" sz="1400" dirty="0" smtClean="0"/>
              <a:t>PCI DSS</a:t>
            </a:r>
            <a:endParaRPr lang="ja-JP" altLang="en-US" sz="1400" dirty="0"/>
          </a:p>
          <a:p>
            <a:r>
              <a:rPr lang="en-US" altLang="ja-JP" sz="1400" dirty="0" smtClean="0"/>
              <a:t>FISMA-Moderate</a:t>
            </a:r>
            <a:endParaRPr kumimoji="1" lang="ja-JP" altLang="en-US" sz="1400"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9945741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smtClean="0"/>
              <a:t>1</a:t>
            </a:r>
            <a:r>
              <a:rPr lang="en-US" altLang="ja-JP" dirty="0" smtClean="0"/>
              <a:t>1</a:t>
            </a:r>
            <a:r>
              <a:rPr lang="en-US" altLang="ja-JP" dirty="0" smtClean="0"/>
              <a:t>. </a:t>
            </a:r>
            <a:r>
              <a:rPr lang="en-US" altLang="ja-JP" dirty="0" smtClean="0"/>
              <a:t>SNS</a:t>
            </a:r>
            <a:r>
              <a:rPr lang="ja-JP" altLang="en-US" dirty="0" smtClean="0"/>
              <a:t>機能</a:t>
            </a:r>
            <a:endParaRPr lang="ja-JP" altLang="en-US" dirty="0"/>
          </a:p>
        </p:txBody>
      </p:sp>
      <p:sp>
        <p:nvSpPr>
          <p:cNvPr id="5" name="テキスト プレースホルダ 4"/>
          <p:cNvSpPr>
            <a:spLocks noGrp="1"/>
          </p:cNvSpPr>
          <p:nvPr>
            <p:ph type="body" idx="1"/>
          </p:nvPr>
        </p:nvSpPr>
        <p:spPr/>
        <p:txBody>
          <a:bodyPr/>
          <a:lstStyle/>
          <a:p>
            <a:r>
              <a:rPr lang="ja-JP" altLang="en-US" dirty="0" smtClean="0"/>
              <a:t>　</a:t>
            </a:r>
            <a:r>
              <a:rPr lang="en-US" altLang="ja-JP" dirty="0" smtClean="0"/>
              <a:t>SNS</a:t>
            </a:r>
            <a:r>
              <a:rPr lang="ja-JP" altLang="en-US" dirty="0" smtClean="0"/>
              <a:t>機能</a:t>
            </a:r>
            <a:endParaRPr lang="ja-JP" altLang="en-US" dirty="0"/>
          </a:p>
        </p:txBody>
      </p:sp>
      <p:sp>
        <p:nvSpPr>
          <p:cNvPr id="6" name="テキスト ボックス 5"/>
          <p:cNvSpPr txBox="1"/>
          <p:nvPr/>
        </p:nvSpPr>
        <p:spPr>
          <a:xfrm>
            <a:off x="414337" y="1350546"/>
            <a:ext cx="9096376" cy="2287806"/>
          </a:xfrm>
          <a:prstGeom prst="rect">
            <a:avLst/>
          </a:prstGeom>
          <a:noFill/>
        </p:spPr>
        <p:txBody>
          <a:bodyPr wrap="square" rtlCol="0">
            <a:spAutoFit/>
          </a:bodyPr>
          <a:lstStyle/>
          <a:p>
            <a:pPr>
              <a:lnSpc>
                <a:spcPct val="150000"/>
              </a:lnSpc>
            </a:pPr>
            <a:r>
              <a:rPr lang="en-US" altLang="ja-JP" sz="1600" dirty="0" err="1" smtClean="0">
                <a:solidFill>
                  <a:srgbClr val="404040"/>
                </a:solidFill>
                <a:latin typeface="+mn-ea"/>
                <a:ea typeface="+mn-ea"/>
              </a:rPr>
              <a:t>pne.jp</a:t>
            </a:r>
            <a:r>
              <a:rPr lang="ja-JP" altLang="en-US" sz="1600" dirty="0" smtClean="0">
                <a:solidFill>
                  <a:srgbClr val="404040"/>
                </a:solidFill>
                <a:latin typeface="+mn-ea"/>
                <a:ea typeface="+mn-ea"/>
              </a:rPr>
              <a:t>サービス</a:t>
            </a:r>
            <a:r>
              <a:rPr lang="en-US" altLang="ja-JP" sz="1600" dirty="0" smtClean="0">
                <a:solidFill>
                  <a:srgbClr val="404040"/>
                </a:solidFill>
                <a:latin typeface="+mn-ea"/>
                <a:ea typeface="+mn-ea"/>
              </a:rPr>
              <a:t> </a:t>
            </a:r>
            <a:r>
              <a:rPr lang="ja-JP" altLang="en-US" sz="1600" dirty="0" smtClean="0">
                <a:solidFill>
                  <a:srgbClr val="404040"/>
                </a:solidFill>
                <a:latin typeface="+mn-ea"/>
                <a:ea typeface="+mn-ea"/>
              </a:rPr>
              <a:t>では、会のための専用コミュニティを作ることができる</a:t>
            </a:r>
            <a:r>
              <a:rPr lang="en-US" altLang="ja-JP" sz="1600" dirty="0" smtClean="0">
                <a:solidFill>
                  <a:srgbClr val="404040"/>
                </a:solidFill>
                <a:latin typeface="+mn-ea"/>
                <a:ea typeface="+mn-ea"/>
              </a:rPr>
              <a:t>SNS</a:t>
            </a:r>
            <a:r>
              <a:rPr lang="ja-JP" altLang="en-US" sz="1600" dirty="0" smtClean="0">
                <a:solidFill>
                  <a:srgbClr val="404040"/>
                </a:solidFill>
                <a:latin typeface="+mn-ea"/>
                <a:ea typeface="+mn-ea"/>
              </a:rPr>
              <a:t>機能を搭載しており、会員限定のコミュニティサービスを提供することができます。</a:t>
            </a:r>
          </a:p>
          <a:p>
            <a:pPr>
              <a:lnSpc>
                <a:spcPct val="150000"/>
              </a:lnSpc>
            </a:pPr>
            <a:r>
              <a:rPr lang="ja-JP" altLang="en-US" sz="1600" dirty="0" smtClean="0">
                <a:solidFill>
                  <a:srgbClr val="404040"/>
                </a:solidFill>
                <a:latin typeface="+mn-ea"/>
                <a:ea typeface="+mn-ea"/>
              </a:rPr>
              <a:t>・</a:t>
            </a:r>
            <a:r>
              <a:rPr lang="en-US" altLang="ja-JP" sz="1600" dirty="0" smtClean="0">
                <a:solidFill>
                  <a:srgbClr val="404040"/>
                </a:solidFill>
                <a:latin typeface="+mn-ea"/>
                <a:ea typeface="+mn-ea"/>
              </a:rPr>
              <a:t>SNS</a:t>
            </a:r>
            <a:r>
              <a:rPr lang="ja-JP" altLang="en-US" sz="1600" dirty="0" smtClean="0">
                <a:solidFill>
                  <a:srgbClr val="404040"/>
                </a:solidFill>
                <a:latin typeface="+mn-ea"/>
                <a:ea typeface="+mn-ea"/>
              </a:rPr>
              <a:t>機能を</a:t>
            </a:r>
            <a:r>
              <a:rPr lang="ja-JP" altLang="en-US" sz="1600" dirty="0">
                <a:solidFill>
                  <a:srgbClr val="404040"/>
                </a:solidFill>
                <a:latin typeface="+mn-ea"/>
                <a:ea typeface="+mn-ea"/>
              </a:rPr>
              <a:t>利用する（掲示板、ダイレクトメッセージ、日記、タイムライン）</a:t>
            </a:r>
            <a:endParaRPr lang="ja-JP" altLang="en-US" sz="1600" dirty="0" smtClean="0">
              <a:solidFill>
                <a:srgbClr val="404040"/>
              </a:solidFill>
              <a:latin typeface="+mn-ea"/>
              <a:ea typeface="+mn-ea"/>
            </a:endParaRPr>
          </a:p>
          <a:p>
            <a:pPr>
              <a:lnSpc>
                <a:spcPct val="150000"/>
              </a:lnSpc>
            </a:pPr>
            <a:r>
              <a:rPr lang="ja-JP" altLang="en-US" sz="1600" dirty="0" smtClean="0">
                <a:solidFill>
                  <a:srgbClr val="404040"/>
                </a:solidFill>
                <a:latin typeface="+mn-ea"/>
                <a:ea typeface="+mn-ea"/>
              </a:rPr>
              <a:t>・「だれでも」「会員限定」など、アクセス区分を設けることができる</a:t>
            </a:r>
          </a:p>
          <a:p>
            <a:pPr>
              <a:lnSpc>
                <a:spcPct val="150000"/>
              </a:lnSpc>
            </a:pPr>
            <a:r>
              <a:rPr lang="ja-JP" altLang="en-US" sz="1600" dirty="0" smtClean="0">
                <a:solidFill>
                  <a:srgbClr val="404040"/>
                </a:solidFill>
                <a:latin typeface="+mn-ea"/>
                <a:ea typeface="+mn-ea"/>
              </a:rPr>
              <a:t>・会員にメッセージを配信する</a:t>
            </a:r>
          </a:p>
          <a:p>
            <a:pPr>
              <a:lnSpc>
                <a:spcPct val="150000"/>
              </a:lnSpc>
            </a:pPr>
            <a:r>
              <a:rPr lang="ja-JP" altLang="en-US" sz="1600" dirty="0" smtClean="0">
                <a:solidFill>
                  <a:srgbClr val="404040"/>
                </a:solidFill>
                <a:latin typeface="+mn-ea"/>
                <a:ea typeface="+mn-ea"/>
              </a:rPr>
              <a:t>・会員限定でダウンロード可能な特典コンテンツを配布する</a:t>
            </a:r>
            <a:endParaRPr lang="en-US" altLang="ja-JP" sz="1600" dirty="0" smtClean="0">
              <a:solidFill>
                <a:srgbClr val="404040"/>
              </a:solidFill>
              <a:latin typeface="+mn-ea"/>
              <a:ea typeface="+mn-ea"/>
            </a:endParaRPr>
          </a:p>
        </p:txBody>
      </p:sp>
      <p:pic>
        <p:nvPicPr>
          <p:cNvPr id="2" name="図 1" descr="201312022029.png"/>
          <p:cNvPicPr>
            <a:picLocks noChangeAspect="1"/>
          </p:cNvPicPr>
          <p:nvPr/>
        </p:nvPicPr>
        <p:blipFill>
          <a:blip r:embed="rId2">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92922" y="4030490"/>
            <a:ext cx="3307612" cy="2056955"/>
          </a:xfrm>
          <a:prstGeom prst="rect">
            <a:avLst/>
          </a:prstGeom>
        </p:spPr>
      </p:pic>
      <p:pic>
        <p:nvPicPr>
          <p:cNvPr id="7" name="図 6" descr="201312022108.png"/>
          <p:cNvPicPr>
            <a:picLocks noChangeAspect="1"/>
          </p:cNvPicPr>
          <p:nvPr/>
        </p:nvPicPr>
        <p:blipFill>
          <a:blip r:embed="rId3">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3441844" y="4270804"/>
            <a:ext cx="2364367" cy="1569080"/>
          </a:xfrm>
          <a:prstGeom prst="rect">
            <a:avLst/>
          </a:prstGeom>
        </p:spPr>
      </p:pic>
      <p:sp>
        <p:nvSpPr>
          <p:cNvPr id="114" name="テキスト ボックス 113"/>
          <p:cNvSpPr txBox="1"/>
          <p:nvPr/>
        </p:nvSpPr>
        <p:spPr>
          <a:xfrm>
            <a:off x="5844207" y="3638352"/>
            <a:ext cx="4046062" cy="2541722"/>
          </a:xfrm>
          <a:prstGeom prst="rect">
            <a:avLst/>
          </a:prstGeom>
          <a:noFill/>
        </p:spPr>
        <p:txBody>
          <a:bodyPr wrap="square" rtlCol="0">
            <a:spAutoFit/>
          </a:bodyPr>
          <a:lstStyle/>
          <a:p>
            <a:pPr>
              <a:lnSpc>
                <a:spcPct val="150000"/>
              </a:lnSpc>
            </a:pPr>
            <a:r>
              <a:rPr lang="en-US" altLang="ja-JP" sz="1600" dirty="0" smtClean="0">
                <a:solidFill>
                  <a:srgbClr val="404040"/>
                </a:solidFill>
                <a:latin typeface="+mn-ea"/>
                <a:ea typeface="+mn-ea"/>
              </a:rPr>
              <a:t>【SNS</a:t>
            </a:r>
            <a:r>
              <a:rPr lang="ja-JP" altLang="en-US" sz="1600" dirty="0" smtClean="0">
                <a:solidFill>
                  <a:srgbClr val="404040"/>
                </a:solidFill>
                <a:latin typeface="+mn-ea"/>
                <a:ea typeface="+mn-ea"/>
              </a:rPr>
              <a:t>機能利用料金</a:t>
            </a:r>
            <a:r>
              <a:rPr lang="en-US" altLang="ja-JP" sz="1600" dirty="0" smtClean="0">
                <a:solidFill>
                  <a:srgbClr val="404040"/>
                </a:solidFill>
                <a:latin typeface="+mn-ea"/>
                <a:ea typeface="+mn-ea"/>
              </a:rPr>
              <a:t>】</a:t>
            </a:r>
          </a:p>
          <a:p>
            <a:pPr>
              <a:lnSpc>
                <a:spcPct val="150000"/>
              </a:lnSpc>
            </a:pPr>
            <a:r>
              <a:rPr lang="en-US" altLang="ja-JP" sz="1100" dirty="0" smtClean="0">
                <a:solidFill>
                  <a:srgbClr val="404040"/>
                </a:solidFill>
                <a:latin typeface="+mn-ea"/>
                <a:ea typeface="+mn-ea"/>
              </a:rPr>
              <a:t>※</a:t>
            </a:r>
            <a:r>
              <a:rPr lang="ja-JP" altLang="en-US" sz="1100" dirty="0" smtClean="0">
                <a:solidFill>
                  <a:srgbClr val="404040"/>
                </a:solidFill>
                <a:latin typeface="+mn-ea"/>
                <a:ea typeface="+mn-ea"/>
              </a:rPr>
              <a:t>ちょきんばこの利用料金には含まれません。</a:t>
            </a:r>
            <a:endParaRPr lang="en-US" altLang="ja-JP" sz="1100" dirty="0" smtClean="0">
              <a:solidFill>
                <a:srgbClr val="404040"/>
              </a:solidFill>
              <a:latin typeface="+mn-ea"/>
              <a:ea typeface="+mn-ea"/>
            </a:endParaRPr>
          </a:p>
          <a:p>
            <a:pPr>
              <a:lnSpc>
                <a:spcPct val="150000"/>
              </a:lnSpc>
            </a:pPr>
            <a:r>
              <a:rPr lang="ja-JP" altLang="en-US" sz="1600" dirty="0" smtClean="0">
                <a:solidFill>
                  <a:srgbClr val="404040"/>
                </a:solidFill>
                <a:latin typeface="+mn-ea"/>
                <a:ea typeface="+mn-ea"/>
              </a:rPr>
              <a:t>・</a:t>
            </a:r>
            <a:r>
              <a:rPr lang="en-US" altLang="ja-JP" sz="1600" dirty="0" smtClean="0">
                <a:solidFill>
                  <a:srgbClr val="404040"/>
                </a:solidFill>
                <a:latin typeface="+mn-ea"/>
                <a:ea typeface="+mn-ea"/>
              </a:rPr>
              <a:t>50</a:t>
            </a:r>
            <a:r>
              <a:rPr lang="ja-JP" altLang="en-US" sz="1600" dirty="0" smtClean="0">
                <a:solidFill>
                  <a:srgbClr val="404040"/>
                </a:solidFill>
                <a:latin typeface="+mn-ea"/>
                <a:ea typeface="+mn-ea"/>
              </a:rPr>
              <a:t>人まで無料</a:t>
            </a:r>
          </a:p>
          <a:p>
            <a:pPr>
              <a:lnSpc>
                <a:spcPct val="150000"/>
              </a:lnSpc>
            </a:pPr>
            <a:r>
              <a:rPr lang="ja-JP" altLang="en-US" sz="1600" dirty="0" smtClean="0">
                <a:solidFill>
                  <a:srgbClr val="404040"/>
                </a:solidFill>
                <a:latin typeface="+mn-ea"/>
                <a:ea typeface="+mn-ea"/>
              </a:rPr>
              <a:t>・</a:t>
            </a:r>
            <a:r>
              <a:rPr lang="en-US" altLang="ja-JP" sz="1600" dirty="0" smtClean="0">
                <a:solidFill>
                  <a:srgbClr val="404040"/>
                </a:solidFill>
                <a:latin typeface="+mn-ea"/>
                <a:ea typeface="+mn-ea"/>
              </a:rPr>
              <a:t>50</a:t>
            </a:r>
            <a:r>
              <a:rPr lang="ja-JP" altLang="en-US" sz="1600" dirty="0" smtClean="0">
                <a:solidFill>
                  <a:srgbClr val="404040"/>
                </a:solidFill>
                <a:latin typeface="+mn-ea"/>
                <a:ea typeface="+mn-ea"/>
              </a:rPr>
              <a:t>人枠追加　</a:t>
            </a:r>
            <a:r>
              <a:rPr lang="en-US" altLang="ja-JP" sz="1600" dirty="0" smtClean="0">
                <a:solidFill>
                  <a:srgbClr val="404040"/>
                </a:solidFill>
                <a:latin typeface="+mn-ea"/>
                <a:ea typeface="+mn-ea"/>
              </a:rPr>
              <a:t>5,000</a:t>
            </a:r>
            <a:r>
              <a:rPr lang="ja-JP" altLang="en-US" sz="1600" dirty="0" smtClean="0">
                <a:solidFill>
                  <a:srgbClr val="404040"/>
                </a:solidFill>
                <a:latin typeface="+mn-ea"/>
                <a:ea typeface="+mn-ea"/>
              </a:rPr>
              <a:t>円／月</a:t>
            </a:r>
          </a:p>
          <a:p>
            <a:pPr>
              <a:lnSpc>
                <a:spcPct val="150000"/>
              </a:lnSpc>
            </a:pPr>
            <a:r>
              <a:rPr lang="ja-JP" altLang="en-US" sz="1600" dirty="0" smtClean="0">
                <a:solidFill>
                  <a:srgbClr val="404040"/>
                </a:solidFill>
                <a:latin typeface="+mn-ea"/>
                <a:ea typeface="+mn-ea"/>
              </a:rPr>
              <a:t>・</a:t>
            </a:r>
            <a:r>
              <a:rPr lang="en-US" altLang="ja-JP" sz="1600" dirty="0" smtClean="0">
                <a:solidFill>
                  <a:srgbClr val="404040"/>
                </a:solidFill>
                <a:latin typeface="+mn-ea"/>
                <a:ea typeface="+mn-ea"/>
              </a:rPr>
              <a:t>1,000</a:t>
            </a:r>
            <a:r>
              <a:rPr lang="ja-JP" altLang="en-US" sz="1600" dirty="0" smtClean="0">
                <a:solidFill>
                  <a:srgbClr val="404040"/>
                </a:solidFill>
                <a:latin typeface="+mn-ea"/>
                <a:ea typeface="+mn-ea"/>
              </a:rPr>
              <a:t>人枠一括追加　</a:t>
            </a:r>
            <a:r>
              <a:rPr lang="en-US" altLang="ja-JP" sz="1600" dirty="0" smtClean="0">
                <a:solidFill>
                  <a:srgbClr val="404040"/>
                </a:solidFill>
                <a:latin typeface="+mn-ea"/>
                <a:ea typeface="+mn-ea"/>
              </a:rPr>
              <a:t>20,000</a:t>
            </a:r>
            <a:r>
              <a:rPr lang="ja-JP" altLang="en-US" sz="1600" dirty="0" smtClean="0">
                <a:solidFill>
                  <a:srgbClr val="404040"/>
                </a:solidFill>
                <a:latin typeface="+mn-ea"/>
                <a:ea typeface="+mn-ea"/>
              </a:rPr>
              <a:t>円／月</a:t>
            </a:r>
          </a:p>
          <a:p>
            <a:pPr>
              <a:lnSpc>
                <a:spcPct val="150000"/>
              </a:lnSpc>
            </a:pPr>
            <a:r>
              <a:rPr lang="ja-JP" altLang="en-US" sz="1600" dirty="0" smtClean="0">
                <a:solidFill>
                  <a:srgbClr val="404040"/>
                </a:solidFill>
                <a:latin typeface="+mn-ea"/>
                <a:ea typeface="+mn-ea"/>
              </a:rPr>
              <a:t>・</a:t>
            </a:r>
            <a:r>
              <a:rPr lang="en-US" altLang="ja-JP" sz="1600" dirty="0" smtClean="0">
                <a:solidFill>
                  <a:srgbClr val="404040"/>
                </a:solidFill>
                <a:latin typeface="+mn-ea"/>
                <a:ea typeface="+mn-ea"/>
              </a:rPr>
              <a:t>5,000</a:t>
            </a:r>
            <a:r>
              <a:rPr lang="ja-JP" altLang="en-US" sz="1600" dirty="0" smtClean="0">
                <a:solidFill>
                  <a:srgbClr val="404040"/>
                </a:solidFill>
                <a:latin typeface="+mn-ea"/>
                <a:ea typeface="+mn-ea"/>
              </a:rPr>
              <a:t>人枠一括追加　</a:t>
            </a:r>
            <a:r>
              <a:rPr lang="en-US" altLang="ja-JP" sz="1600" dirty="0" smtClean="0">
                <a:solidFill>
                  <a:srgbClr val="404040"/>
                </a:solidFill>
                <a:latin typeface="+mn-ea"/>
                <a:ea typeface="+mn-ea"/>
              </a:rPr>
              <a:t>50,000</a:t>
            </a:r>
            <a:r>
              <a:rPr lang="ja-JP" altLang="en-US" sz="1600" dirty="0" smtClean="0">
                <a:solidFill>
                  <a:srgbClr val="404040"/>
                </a:solidFill>
                <a:latin typeface="+mn-ea"/>
                <a:ea typeface="+mn-ea"/>
              </a:rPr>
              <a:t>円／月</a:t>
            </a:r>
          </a:p>
          <a:p>
            <a:pPr>
              <a:lnSpc>
                <a:spcPct val="150000"/>
              </a:lnSpc>
            </a:pPr>
            <a:r>
              <a:rPr lang="ja-JP" altLang="en-US" sz="1600" dirty="0" smtClean="0">
                <a:solidFill>
                  <a:srgbClr val="404040"/>
                </a:solidFill>
                <a:latin typeface="+mn-ea"/>
                <a:ea typeface="+mn-ea"/>
              </a:rPr>
              <a:t>サービス詳細は</a:t>
            </a:r>
            <a:r>
              <a:rPr lang="en-US" altLang="ja-JP" sz="1600" dirty="0" smtClean="0">
                <a:solidFill>
                  <a:srgbClr val="404040"/>
                </a:solidFill>
                <a:latin typeface="+mn-ea"/>
                <a:ea typeface="+mn-ea"/>
              </a:rPr>
              <a:t> </a:t>
            </a:r>
            <a:r>
              <a:rPr lang="en-US" altLang="ja-JP" sz="1600" dirty="0" smtClean="0">
                <a:solidFill>
                  <a:srgbClr val="404040"/>
                </a:solidFill>
                <a:latin typeface="+mn-ea"/>
                <a:ea typeface="+mn-ea"/>
                <a:hlinkClick r:id="rId4"/>
              </a:rPr>
              <a:t>http://pne.jp/</a:t>
            </a:r>
            <a:r>
              <a:rPr lang="en-US" altLang="ja-JP" sz="1600" dirty="0" smtClean="0">
                <a:solidFill>
                  <a:srgbClr val="404040"/>
                </a:solidFill>
                <a:latin typeface="+mn-ea"/>
                <a:ea typeface="+mn-ea"/>
              </a:rPr>
              <a:t> </a:t>
            </a:r>
            <a:endParaRPr lang="ja-JP" altLang="en-US" sz="1600" dirty="0" smtClean="0">
              <a:solidFill>
                <a:srgbClr val="404040"/>
              </a:solidFill>
              <a:latin typeface="+mn-ea"/>
              <a:ea typeface="+mn-ea"/>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5363322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正方形/長方形 3"/>
          <p:cNvSpPr/>
          <p:nvPr/>
        </p:nvSpPr>
        <p:spPr>
          <a:xfrm>
            <a:off x="0" y="5876636"/>
            <a:ext cx="9906000" cy="736600"/>
          </a:xfrm>
          <a:prstGeom prst="rect">
            <a:avLst/>
          </a:prstGeom>
          <a:solidFill>
            <a:srgbClr val="75B5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 name="サブタイトル 6"/>
          <p:cNvSpPr>
            <a:spLocks noGrp="1"/>
          </p:cNvSpPr>
          <p:nvPr>
            <p:ph type="subTitle" idx="1"/>
          </p:nvPr>
        </p:nvSpPr>
        <p:spPr>
          <a:xfrm>
            <a:off x="0" y="5861625"/>
            <a:ext cx="9906001" cy="1054100"/>
          </a:xfrm>
        </p:spPr>
        <p:txBody>
          <a:bodyPr/>
          <a:lstStyle/>
          <a:p>
            <a:r>
              <a:rPr lang="ja-JP" altLang="en-US" sz="2400" dirty="0" smtClean="0">
                <a:solidFill>
                  <a:schemeClr val="bg1"/>
                </a:solidFill>
              </a:rPr>
              <a:t>手嶋屋</a:t>
            </a:r>
            <a:r>
              <a:rPr lang="en-US" altLang="ja-JP" sz="2400" dirty="0" smtClean="0">
                <a:solidFill>
                  <a:schemeClr val="bg1"/>
                </a:solidFill>
              </a:rPr>
              <a:t> </a:t>
            </a:r>
            <a:r>
              <a:rPr lang="en-US" altLang="ja-JP" sz="2400" dirty="0" smtClean="0">
                <a:solidFill>
                  <a:schemeClr val="bg1"/>
                </a:solidFill>
                <a:hlinkClick r:id="rId2"/>
              </a:rPr>
              <a:t>www.tejimaya.com</a:t>
            </a:r>
            <a:r>
              <a:rPr lang="en-US" altLang="ja-JP" sz="2400" dirty="0" smtClean="0">
                <a:solidFill>
                  <a:schemeClr val="bg1"/>
                </a:solidFill>
              </a:rPr>
              <a:t> </a:t>
            </a:r>
            <a:r>
              <a:rPr lang="en-US" altLang="ja-JP" sz="2400" dirty="0" err="1" smtClean="0">
                <a:solidFill>
                  <a:schemeClr val="bg1"/>
                </a:solidFill>
              </a:rPr>
              <a:t>support@pne.jp</a:t>
            </a:r>
            <a:endParaRPr lang="ja-JP" altLang="en-US" sz="2400" dirty="0">
              <a:solidFill>
                <a:schemeClr val="bg1"/>
              </a:solidFill>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8110578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smtClean="0"/>
              <a:t>01. </a:t>
            </a:r>
            <a:r>
              <a:rPr lang="ja-JP" altLang="en-US" dirty="0" smtClean="0"/>
              <a:t>概要</a:t>
            </a:r>
            <a:endParaRPr lang="ja-JP" altLang="en-US" dirty="0"/>
          </a:p>
        </p:txBody>
      </p:sp>
      <p:sp>
        <p:nvSpPr>
          <p:cNvPr id="5" name="テキスト プレースホルダ 4"/>
          <p:cNvSpPr>
            <a:spLocks noGrp="1"/>
          </p:cNvSpPr>
          <p:nvPr>
            <p:ph type="body" idx="1"/>
          </p:nvPr>
        </p:nvSpPr>
        <p:spPr/>
        <p:txBody>
          <a:bodyPr/>
          <a:lstStyle/>
          <a:p>
            <a:r>
              <a:rPr lang="ja-JP" altLang="en-US" dirty="0" smtClean="0"/>
              <a:t>　ちょきんばこ</a:t>
            </a:r>
            <a:endParaRPr lang="ja-JP" altLang="en-US" dirty="0"/>
          </a:p>
        </p:txBody>
      </p:sp>
      <p:sp>
        <p:nvSpPr>
          <p:cNvPr id="6" name="テキスト ボックス 5"/>
          <p:cNvSpPr txBox="1"/>
          <p:nvPr/>
        </p:nvSpPr>
        <p:spPr>
          <a:xfrm>
            <a:off x="414337" y="1350546"/>
            <a:ext cx="9096376" cy="1549142"/>
          </a:xfrm>
          <a:prstGeom prst="rect">
            <a:avLst/>
          </a:prstGeom>
          <a:noFill/>
        </p:spPr>
        <p:txBody>
          <a:bodyPr wrap="square" rtlCol="0">
            <a:spAutoFit/>
          </a:bodyPr>
          <a:lstStyle/>
          <a:p>
            <a:pPr>
              <a:lnSpc>
                <a:spcPct val="150000"/>
              </a:lnSpc>
            </a:pPr>
            <a:r>
              <a:rPr lang="ja-JP" altLang="en-US" sz="1600" dirty="0" smtClean="0">
                <a:solidFill>
                  <a:srgbClr val="404040"/>
                </a:solidFill>
                <a:latin typeface="+mn-ea"/>
                <a:ea typeface="+mn-ea"/>
              </a:rPr>
              <a:t>「ちょきんばこ」は、協会や団体、部活動などのコミュニティ</a:t>
            </a:r>
            <a:r>
              <a:rPr lang="ja-JP" altLang="en-US" sz="1600" dirty="0">
                <a:solidFill>
                  <a:srgbClr val="404040"/>
                </a:solidFill>
                <a:latin typeface="+mn-ea"/>
                <a:ea typeface="+mn-ea"/>
              </a:rPr>
              <a:t>活動</a:t>
            </a:r>
            <a:r>
              <a:rPr lang="ja-JP" altLang="en-US" sz="1600" dirty="0" smtClean="0">
                <a:solidFill>
                  <a:srgbClr val="404040"/>
                </a:solidFill>
                <a:latin typeface="+mn-ea"/>
                <a:ea typeface="+mn-ea"/>
              </a:rPr>
              <a:t>の</a:t>
            </a:r>
            <a:r>
              <a:rPr lang="ja-JP" altLang="en-US" sz="1600" u="sng" dirty="0" smtClean="0">
                <a:solidFill>
                  <a:srgbClr val="404040"/>
                </a:solidFill>
                <a:latin typeface="+mn-ea"/>
                <a:ea typeface="+mn-ea"/>
              </a:rPr>
              <a:t>毎月・毎年の会費</a:t>
            </a:r>
            <a:r>
              <a:rPr lang="ja-JP" altLang="en-US" sz="1600" u="sng" dirty="0">
                <a:solidFill>
                  <a:srgbClr val="404040"/>
                </a:solidFill>
                <a:latin typeface="+mn-ea"/>
                <a:ea typeface="+mn-ea"/>
              </a:rPr>
              <a:t>集金</a:t>
            </a:r>
            <a:r>
              <a:rPr lang="ja-JP" altLang="en-US" sz="1600" u="sng" dirty="0" smtClean="0">
                <a:solidFill>
                  <a:srgbClr val="404040"/>
                </a:solidFill>
                <a:latin typeface="+mn-ea"/>
                <a:ea typeface="+mn-ea"/>
              </a:rPr>
              <a:t>をクレジットカードを使って行える</a:t>
            </a:r>
            <a:r>
              <a:rPr lang="ja-JP" altLang="en-US" sz="1600" dirty="0" smtClean="0">
                <a:solidFill>
                  <a:srgbClr val="404040"/>
                </a:solidFill>
                <a:latin typeface="+mn-ea"/>
                <a:ea typeface="+mn-ea"/>
              </a:rPr>
              <a:t>機能です。コミュニティの「会費集金にまつわる悩み」を解消します。カード会社との契約や初期費用が必要ないため、小さなコミュニティでも手軽にカード決済を導入できます。</a:t>
            </a:r>
            <a:endParaRPr lang="en-US" altLang="ja-JP" sz="1600" dirty="0" smtClean="0">
              <a:solidFill>
                <a:srgbClr val="404040"/>
              </a:solidFill>
              <a:latin typeface="+mn-ea"/>
              <a:ea typeface="+mn-ea"/>
            </a:endParaRPr>
          </a:p>
        </p:txBody>
      </p:sp>
      <p:sp>
        <p:nvSpPr>
          <p:cNvPr id="9" name="角丸四角形 8"/>
          <p:cNvSpPr/>
          <p:nvPr/>
        </p:nvSpPr>
        <p:spPr>
          <a:xfrm>
            <a:off x="414338" y="5960095"/>
            <a:ext cx="4140200" cy="749300"/>
          </a:xfrm>
          <a:prstGeom prst="roundRect">
            <a:avLst/>
          </a:prstGeom>
          <a:solidFill>
            <a:srgbClr val="CF6368">
              <a:alpha val="3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000" dirty="0" smtClean="0">
                <a:solidFill>
                  <a:schemeClr val="tx1">
                    <a:lumMod val="75000"/>
                    <a:lumOff val="25000"/>
                  </a:schemeClr>
                </a:solidFill>
              </a:rPr>
              <a:t>クレジットカード</a:t>
            </a:r>
            <a:endParaRPr lang="ja-JP" altLang="en-US" sz="2000" dirty="0">
              <a:solidFill>
                <a:schemeClr val="tx1">
                  <a:lumMod val="75000"/>
                  <a:lumOff val="25000"/>
                </a:schemeClr>
              </a:solidFill>
            </a:endParaRPr>
          </a:p>
          <a:p>
            <a:pPr algn="ctr"/>
            <a:r>
              <a:rPr lang="ja-JP" altLang="en-US" sz="2000" dirty="0" smtClean="0">
                <a:solidFill>
                  <a:schemeClr val="tx1">
                    <a:lumMod val="75000"/>
                    <a:lumOff val="25000"/>
                  </a:schemeClr>
                </a:solidFill>
              </a:rPr>
              <a:t>毎月自動集金／再請求</a:t>
            </a:r>
          </a:p>
        </p:txBody>
      </p:sp>
      <p:sp>
        <p:nvSpPr>
          <p:cNvPr id="10" name="角丸四角形 9"/>
          <p:cNvSpPr/>
          <p:nvPr/>
        </p:nvSpPr>
        <p:spPr>
          <a:xfrm>
            <a:off x="5370513" y="5960095"/>
            <a:ext cx="4140200" cy="749300"/>
          </a:xfrm>
          <a:prstGeom prst="roundRect">
            <a:avLst/>
          </a:prstGeom>
          <a:solidFill>
            <a:srgbClr val="CF6368">
              <a:alpha val="3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000" dirty="0" smtClean="0">
                <a:solidFill>
                  <a:srgbClr val="404040"/>
                </a:solidFill>
                <a:latin typeface="+mn-ea"/>
              </a:rPr>
              <a:t>会計レポート</a:t>
            </a:r>
            <a:r>
              <a:rPr lang="ja-JP" altLang="en-US" sz="2000" dirty="0" smtClean="0">
                <a:solidFill>
                  <a:srgbClr val="404040"/>
                </a:solidFill>
                <a:latin typeface="+mn-ea"/>
              </a:rPr>
              <a:t>作成支援</a:t>
            </a:r>
            <a:endParaRPr lang="ja-JP" altLang="en-US" sz="2000" dirty="0">
              <a:solidFill>
                <a:srgbClr val="404040"/>
              </a:solidFill>
              <a:latin typeface="+mn-ea"/>
            </a:endParaRPr>
          </a:p>
          <a:p>
            <a:pPr algn="ctr"/>
            <a:r>
              <a:rPr lang="ja-JP" altLang="en-US" sz="2000" dirty="0" smtClean="0">
                <a:solidFill>
                  <a:srgbClr val="404040"/>
                </a:solidFill>
                <a:latin typeface="+mn-ea"/>
              </a:rPr>
              <a:t>自動共有</a:t>
            </a:r>
            <a:endParaRPr kumimoji="1" lang="ja-JP" altLang="en-US" sz="2000" dirty="0">
              <a:solidFill>
                <a:srgbClr val="404040"/>
              </a:solidFill>
              <a:latin typeface="+mn-ea"/>
            </a:endParaRPr>
          </a:p>
        </p:txBody>
      </p:sp>
      <p:grpSp>
        <p:nvGrpSpPr>
          <p:cNvPr id="77" name="図形グループ 76"/>
          <p:cNvGrpSpPr/>
          <p:nvPr/>
        </p:nvGrpSpPr>
        <p:grpSpPr>
          <a:xfrm>
            <a:off x="755913" y="3561845"/>
            <a:ext cx="1632809" cy="1334914"/>
            <a:chOff x="722893" y="3037080"/>
            <a:chExt cx="2112189" cy="1726834"/>
          </a:xfrm>
        </p:grpSpPr>
        <p:grpSp>
          <p:nvGrpSpPr>
            <p:cNvPr id="13" name="図形グループ 3"/>
            <p:cNvGrpSpPr/>
            <p:nvPr/>
          </p:nvGrpSpPr>
          <p:grpSpPr>
            <a:xfrm>
              <a:off x="722893" y="3241351"/>
              <a:ext cx="241036" cy="411123"/>
              <a:chOff x="3562350" y="2292350"/>
              <a:chExt cx="1574800" cy="2686050"/>
            </a:xfrm>
            <a:solidFill>
              <a:srgbClr val="75B53C"/>
            </a:solidFill>
          </p:grpSpPr>
          <p:sp>
            <p:nvSpPr>
              <p:cNvPr id="14" name="二等辺三角形 4"/>
              <p:cNvSpPr/>
              <p:nvPr/>
            </p:nvSpPr>
            <p:spPr>
              <a:xfrm>
                <a:off x="3562350" y="3416300"/>
                <a:ext cx="1574800" cy="1562100"/>
              </a:xfrm>
              <a:prstGeom prst="triangle">
                <a:avLst/>
              </a:prstGeom>
              <a:solidFill>
                <a:srgbClr val="AAB36C"/>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5" name="円/楕円 14"/>
              <p:cNvSpPr/>
              <p:nvPr/>
            </p:nvSpPr>
            <p:spPr>
              <a:xfrm>
                <a:off x="3581400" y="2292350"/>
                <a:ext cx="1536700" cy="1536700"/>
              </a:xfrm>
              <a:prstGeom prst="ellipse">
                <a:avLst/>
              </a:prstGeom>
              <a:solidFill>
                <a:srgbClr val="AAB36C"/>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cxnSp>
          <p:nvCxnSpPr>
            <p:cNvPr id="16" name="直線矢印コネクタ 15"/>
            <p:cNvCxnSpPr/>
            <p:nvPr/>
          </p:nvCxnSpPr>
          <p:spPr>
            <a:xfrm>
              <a:off x="1555548" y="3476556"/>
              <a:ext cx="1279534" cy="255175"/>
            </a:xfrm>
            <a:prstGeom prst="straightConnector1">
              <a:avLst/>
            </a:prstGeom>
            <a:ln w="38100" cmpd="sng">
              <a:solidFill>
                <a:srgbClr val="75B53C"/>
              </a:solidFill>
              <a:tailEnd type="arrow"/>
            </a:ln>
            <a:effectLst/>
          </p:spPr>
          <p:style>
            <a:lnRef idx="2">
              <a:schemeClr val="accent1"/>
            </a:lnRef>
            <a:fillRef idx="0">
              <a:schemeClr val="accent1"/>
            </a:fillRef>
            <a:effectRef idx="1">
              <a:schemeClr val="accent1"/>
            </a:effectRef>
            <a:fontRef idx="minor">
              <a:schemeClr val="tx1"/>
            </a:fontRef>
          </p:style>
        </p:cxnSp>
        <p:grpSp>
          <p:nvGrpSpPr>
            <p:cNvPr id="17" name="図形グループ 74"/>
            <p:cNvGrpSpPr/>
            <p:nvPr/>
          </p:nvGrpSpPr>
          <p:grpSpPr>
            <a:xfrm>
              <a:off x="1010675" y="3336478"/>
              <a:ext cx="375180" cy="220868"/>
              <a:chOff x="877525" y="4407197"/>
              <a:chExt cx="519475" cy="305814"/>
            </a:xfrm>
          </p:grpSpPr>
          <p:sp>
            <p:nvSpPr>
              <p:cNvPr id="18" name="角丸四角形 17"/>
              <p:cNvSpPr/>
              <p:nvPr/>
            </p:nvSpPr>
            <p:spPr>
              <a:xfrm>
                <a:off x="877525" y="4407197"/>
                <a:ext cx="519475" cy="305814"/>
              </a:xfrm>
              <a:prstGeom prst="round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dirty="0">
                  <a:solidFill>
                    <a:schemeClr val="tx1">
                      <a:lumMod val="75000"/>
                      <a:lumOff val="25000"/>
                    </a:schemeClr>
                  </a:solidFill>
                </a:endParaRPr>
              </a:p>
            </p:txBody>
          </p:sp>
          <p:cxnSp>
            <p:nvCxnSpPr>
              <p:cNvPr id="19" name="直線コネクタ 18"/>
              <p:cNvCxnSpPr/>
              <p:nvPr/>
            </p:nvCxnSpPr>
            <p:spPr>
              <a:xfrm>
                <a:off x="877525" y="4488062"/>
                <a:ext cx="519475" cy="384"/>
              </a:xfrm>
              <a:prstGeom prst="line">
                <a:avLst/>
              </a:prstGeom>
              <a:ln w="57150" cmpd="sng">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20" name="図形グループ 75"/>
            <p:cNvGrpSpPr/>
            <p:nvPr/>
          </p:nvGrpSpPr>
          <p:grpSpPr>
            <a:xfrm>
              <a:off x="1324962" y="3634130"/>
              <a:ext cx="241036" cy="411123"/>
              <a:chOff x="3562350" y="2292350"/>
              <a:chExt cx="1574800" cy="2686050"/>
            </a:xfrm>
            <a:solidFill>
              <a:srgbClr val="75B53C"/>
            </a:solidFill>
          </p:grpSpPr>
          <p:sp>
            <p:nvSpPr>
              <p:cNvPr id="21" name="二等辺三角形 20"/>
              <p:cNvSpPr/>
              <p:nvPr/>
            </p:nvSpPr>
            <p:spPr>
              <a:xfrm>
                <a:off x="3562350" y="3416300"/>
                <a:ext cx="1574800" cy="1562100"/>
              </a:xfrm>
              <a:prstGeom prst="triangle">
                <a:avLst/>
              </a:prstGeom>
              <a:solidFill>
                <a:srgbClr val="AAB36C"/>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2" name="円/楕円 21"/>
              <p:cNvSpPr/>
              <p:nvPr/>
            </p:nvSpPr>
            <p:spPr>
              <a:xfrm>
                <a:off x="3581400" y="2292350"/>
                <a:ext cx="1536700" cy="1536700"/>
              </a:xfrm>
              <a:prstGeom prst="ellipse">
                <a:avLst/>
              </a:prstGeom>
              <a:solidFill>
                <a:srgbClr val="AAB36C"/>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23" name="図形グループ 80"/>
            <p:cNvGrpSpPr/>
            <p:nvPr/>
          </p:nvGrpSpPr>
          <p:grpSpPr>
            <a:xfrm>
              <a:off x="1612744" y="3729257"/>
              <a:ext cx="375180" cy="220868"/>
              <a:chOff x="877525" y="4407197"/>
              <a:chExt cx="519475" cy="305814"/>
            </a:xfrm>
          </p:grpSpPr>
          <p:sp>
            <p:nvSpPr>
              <p:cNvPr id="24" name="角丸四角形 23"/>
              <p:cNvSpPr/>
              <p:nvPr/>
            </p:nvSpPr>
            <p:spPr>
              <a:xfrm>
                <a:off x="877525" y="4407197"/>
                <a:ext cx="519475" cy="305814"/>
              </a:xfrm>
              <a:prstGeom prst="round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dirty="0">
                  <a:solidFill>
                    <a:schemeClr val="tx1">
                      <a:lumMod val="75000"/>
                      <a:lumOff val="25000"/>
                    </a:schemeClr>
                  </a:solidFill>
                </a:endParaRPr>
              </a:p>
            </p:txBody>
          </p:sp>
          <p:cxnSp>
            <p:nvCxnSpPr>
              <p:cNvPr id="25" name="直線コネクタ 24"/>
              <p:cNvCxnSpPr/>
              <p:nvPr/>
            </p:nvCxnSpPr>
            <p:spPr>
              <a:xfrm>
                <a:off x="877525" y="4488062"/>
                <a:ext cx="519475" cy="384"/>
              </a:xfrm>
              <a:prstGeom prst="line">
                <a:avLst/>
              </a:prstGeom>
              <a:ln w="57150" cmpd="sng">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26" name="図形グループ 85"/>
            <p:cNvGrpSpPr/>
            <p:nvPr/>
          </p:nvGrpSpPr>
          <p:grpSpPr>
            <a:xfrm>
              <a:off x="734981" y="4016092"/>
              <a:ext cx="241036" cy="411123"/>
              <a:chOff x="3562350" y="2292350"/>
              <a:chExt cx="1574800" cy="2686050"/>
            </a:xfrm>
            <a:solidFill>
              <a:srgbClr val="75B53C"/>
            </a:solidFill>
          </p:grpSpPr>
          <p:sp>
            <p:nvSpPr>
              <p:cNvPr id="27" name="二等辺三角形 26"/>
              <p:cNvSpPr/>
              <p:nvPr/>
            </p:nvSpPr>
            <p:spPr>
              <a:xfrm>
                <a:off x="3562350" y="3416300"/>
                <a:ext cx="1574800" cy="1562100"/>
              </a:xfrm>
              <a:prstGeom prst="triangle">
                <a:avLst/>
              </a:prstGeom>
              <a:solidFill>
                <a:srgbClr val="AAB36C"/>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8" name="円/楕円 27"/>
              <p:cNvSpPr/>
              <p:nvPr/>
            </p:nvSpPr>
            <p:spPr>
              <a:xfrm>
                <a:off x="3581400" y="2292350"/>
                <a:ext cx="1536700" cy="1536700"/>
              </a:xfrm>
              <a:prstGeom prst="ellipse">
                <a:avLst/>
              </a:prstGeom>
              <a:solidFill>
                <a:srgbClr val="AAB36C"/>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29" name="図形グループ 94"/>
            <p:cNvGrpSpPr/>
            <p:nvPr/>
          </p:nvGrpSpPr>
          <p:grpSpPr>
            <a:xfrm>
              <a:off x="1022763" y="4111219"/>
              <a:ext cx="375180" cy="220868"/>
              <a:chOff x="877525" y="4407197"/>
              <a:chExt cx="519475" cy="305814"/>
            </a:xfrm>
          </p:grpSpPr>
          <p:sp>
            <p:nvSpPr>
              <p:cNvPr id="30" name="角丸四角形 29"/>
              <p:cNvSpPr/>
              <p:nvPr/>
            </p:nvSpPr>
            <p:spPr>
              <a:xfrm>
                <a:off x="877525" y="4407197"/>
                <a:ext cx="519475" cy="305814"/>
              </a:xfrm>
              <a:prstGeom prst="round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dirty="0">
                  <a:solidFill>
                    <a:schemeClr val="tx1">
                      <a:lumMod val="75000"/>
                      <a:lumOff val="25000"/>
                    </a:schemeClr>
                  </a:solidFill>
                </a:endParaRPr>
              </a:p>
            </p:txBody>
          </p:sp>
          <p:cxnSp>
            <p:nvCxnSpPr>
              <p:cNvPr id="31" name="直線コネクタ 30"/>
              <p:cNvCxnSpPr/>
              <p:nvPr/>
            </p:nvCxnSpPr>
            <p:spPr>
              <a:xfrm>
                <a:off x="877525" y="4488062"/>
                <a:ext cx="519475" cy="384"/>
              </a:xfrm>
              <a:prstGeom prst="line">
                <a:avLst/>
              </a:prstGeom>
              <a:ln w="57150" cmpd="sng">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32" name="図形グループ 98"/>
            <p:cNvGrpSpPr/>
            <p:nvPr/>
          </p:nvGrpSpPr>
          <p:grpSpPr>
            <a:xfrm>
              <a:off x="1327878" y="4352791"/>
              <a:ext cx="241036" cy="411123"/>
              <a:chOff x="3562350" y="2292350"/>
              <a:chExt cx="1574800" cy="2686050"/>
            </a:xfrm>
            <a:solidFill>
              <a:srgbClr val="75B53C"/>
            </a:solidFill>
          </p:grpSpPr>
          <p:sp>
            <p:nvSpPr>
              <p:cNvPr id="33" name="二等辺三角形 32"/>
              <p:cNvSpPr/>
              <p:nvPr/>
            </p:nvSpPr>
            <p:spPr>
              <a:xfrm>
                <a:off x="3562350" y="3416300"/>
                <a:ext cx="1574800" cy="1562100"/>
              </a:xfrm>
              <a:prstGeom prst="triangle">
                <a:avLst/>
              </a:prstGeom>
              <a:solidFill>
                <a:srgbClr val="AAB36C"/>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4" name="円/楕円 33"/>
              <p:cNvSpPr/>
              <p:nvPr/>
            </p:nvSpPr>
            <p:spPr>
              <a:xfrm>
                <a:off x="3581400" y="2292350"/>
                <a:ext cx="1536700" cy="1536700"/>
              </a:xfrm>
              <a:prstGeom prst="ellipse">
                <a:avLst/>
              </a:prstGeom>
              <a:solidFill>
                <a:srgbClr val="AAB36C"/>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35" name="図形グループ 101"/>
            <p:cNvGrpSpPr/>
            <p:nvPr/>
          </p:nvGrpSpPr>
          <p:grpSpPr>
            <a:xfrm>
              <a:off x="1615660" y="4457090"/>
              <a:ext cx="375180" cy="220868"/>
              <a:chOff x="877525" y="4407197"/>
              <a:chExt cx="519475" cy="305814"/>
            </a:xfrm>
          </p:grpSpPr>
          <p:sp>
            <p:nvSpPr>
              <p:cNvPr id="36" name="角丸四角形 35"/>
              <p:cNvSpPr/>
              <p:nvPr/>
            </p:nvSpPr>
            <p:spPr>
              <a:xfrm>
                <a:off x="877525" y="4407197"/>
                <a:ext cx="519475" cy="305814"/>
              </a:xfrm>
              <a:prstGeom prst="round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dirty="0">
                  <a:solidFill>
                    <a:schemeClr val="tx1">
                      <a:lumMod val="75000"/>
                      <a:lumOff val="25000"/>
                    </a:schemeClr>
                  </a:solidFill>
                </a:endParaRPr>
              </a:p>
            </p:txBody>
          </p:sp>
          <p:cxnSp>
            <p:nvCxnSpPr>
              <p:cNvPr id="37" name="直線コネクタ 36"/>
              <p:cNvCxnSpPr/>
              <p:nvPr/>
            </p:nvCxnSpPr>
            <p:spPr>
              <a:xfrm>
                <a:off x="877525" y="4488062"/>
                <a:ext cx="519475" cy="384"/>
              </a:xfrm>
              <a:prstGeom prst="line">
                <a:avLst/>
              </a:prstGeom>
              <a:ln w="57150" cmpd="sng">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38" name="図形グループ 104"/>
            <p:cNvGrpSpPr/>
            <p:nvPr/>
          </p:nvGrpSpPr>
          <p:grpSpPr>
            <a:xfrm>
              <a:off x="1749804" y="3037080"/>
              <a:ext cx="241036" cy="411123"/>
              <a:chOff x="3562350" y="2292350"/>
              <a:chExt cx="1574800" cy="2686050"/>
            </a:xfrm>
            <a:solidFill>
              <a:srgbClr val="75B53C"/>
            </a:solidFill>
          </p:grpSpPr>
          <p:sp>
            <p:nvSpPr>
              <p:cNvPr id="39" name="二等辺三角形 38"/>
              <p:cNvSpPr/>
              <p:nvPr/>
            </p:nvSpPr>
            <p:spPr>
              <a:xfrm>
                <a:off x="3562350" y="3416300"/>
                <a:ext cx="1574800" cy="1562100"/>
              </a:xfrm>
              <a:prstGeom prst="triangle">
                <a:avLst/>
              </a:prstGeom>
              <a:solidFill>
                <a:srgbClr val="AAB36C"/>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0" name="円/楕円 39"/>
              <p:cNvSpPr/>
              <p:nvPr/>
            </p:nvSpPr>
            <p:spPr>
              <a:xfrm>
                <a:off x="3581400" y="2292350"/>
                <a:ext cx="1536700" cy="1536700"/>
              </a:xfrm>
              <a:prstGeom prst="ellipse">
                <a:avLst/>
              </a:prstGeom>
              <a:solidFill>
                <a:srgbClr val="AAB36C"/>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41" name="図形グループ 107"/>
            <p:cNvGrpSpPr/>
            <p:nvPr/>
          </p:nvGrpSpPr>
          <p:grpSpPr>
            <a:xfrm>
              <a:off x="2037586" y="3132207"/>
              <a:ext cx="375180" cy="220868"/>
              <a:chOff x="877525" y="4407197"/>
              <a:chExt cx="519475" cy="305814"/>
            </a:xfrm>
          </p:grpSpPr>
          <p:sp>
            <p:nvSpPr>
              <p:cNvPr id="42" name="角丸四角形 41"/>
              <p:cNvSpPr/>
              <p:nvPr/>
            </p:nvSpPr>
            <p:spPr>
              <a:xfrm>
                <a:off x="877525" y="4407197"/>
                <a:ext cx="519475" cy="305814"/>
              </a:xfrm>
              <a:prstGeom prst="round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dirty="0">
                  <a:solidFill>
                    <a:schemeClr val="tx1">
                      <a:lumMod val="75000"/>
                      <a:lumOff val="25000"/>
                    </a:schemeClr>
                  </a:solidFill>
                </a:endParaRPr>
              </a:p>
            </p:txBody>
          </p:sp>
          <p:cxnSp>
            <p:nvCxnSpPr>
              <p:cNvPr id="43" name="直線コネクタ 42"/>
              <p:cNvCxnSpPr/>
              <p:nvPr/>
            </p:nvCxnSpPr>
            <p:spPr>
              <a:xfrm>
                <a:off x="877525" y="4488062"/>
                <a:ext cx="519475" cy="384"/>
              </a:xfrm>
              <a:prstGeom prst="line">
                <a:avLst/>
              </a:prstGeom>
              <a:ln w="57150" cmpd="sng">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grpSp>
        <p:cxnSp>
          <p:nvCxnSpPr>
            <p:cNvPr id="44" name="直線矢印コネクタ 43"/>
            <p:cNvCxnSpPr/>
            <p:nvPr/>
          </p:nvCxnSpPr>
          <p:spPr>
            <a:xfrm flipV="1">
              <a:off x="1555548" y="4111219"/>
              <a:ext cx="1279534" cy="112564"/>
            </a:xfrm>
            <a:prstGeom prst="straightConnector1">
              <a:avLst/>
            </a:prstGeom>
            <a:ln w="38100" cmpd="sng">
              <a:solidFill>
                <a:srgbClr val="75B53C"/>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5" name="直線矢印コネクタ 44"/>
            <p:cNvCxnSpPr/>
            <p:nvPr/>
          </p:nvCxnSpPr>
          <p:spPr>
            <a:xfrm flipV="1">
              <a:off x="2149453" y="4361963"/>
              <a:ext cx="685629" cy="198532"/>
            </a:xfrm>
            <a:prstGeom prst="straightConnector1">
              <a:avLst/>
            </a:prstGeom>
            <a:ln w="38100" cmpd="sng">
              <a:solidFill>
                <a:srgbClr val="75B53C"/>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6" name="直線矢印コネクタ 45"/>
            <p:cNvCxnSpPr/>
            <p:nvPr/>
          </p:nvCxnSpPr>
          <p:spPr>
            <a:xfrm flipV="1">
              <a:off x="2037586" y="3905426"/>
              <a:ext cx="797496" cy="1"/>
            </a:xfrm>
            <a:prstGeom prst="straightConnector1">
              <a:avLst/>
            </a:prstGeom>
            <a:ln w="38100" cmpd="sng">
              <a:solidFill>
                <a:srgbClr val="75B53C"/>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7" name="直線矢印コネクタ 46"/>
            <p:cNvCxnSpPr/>
            <p:nvPr/>
          </p:nvCxnSpPr>
          <p:spPr>
            <a:xfrm>
              <a:off x="2412767" y="3394881"/>
              <a:ext cx="422315" cy="81675"/>
            </a:xfrm>
            <a:prstGeom prst="straightConnector1">
              <a:avLst/>
            </a:prstGeom>
            <a:ln w="38100" cmpd="sng">
              <a:solidFill>
                <a:srgbClr val="75B53C"/>
              </a:solidFill>
              <a:tailEnd type="arrow"/>
            </a:ln>
            <a:effectLst/>
          </p:spPr>
          <p:style>
            <a:lnRef idx="2">
              <a:schemeClr val="accent1"/>
            </a:lnRef>
            <a:fillRef idx="0">
              <a:schemeClr val="accent1"/>
            </a:fillRef>
            <a:effectRef idx="1">
              <a:schemeClr val="accent1"/>
            </a:effectRef>
            <a:fontRef idx="minor">
              <a:schemeClr val="tx1"/>
            </a:fontRef>
          </p:style>
        </p:cxnSp>
      </p:grpSp>
      <p:grpSp>
        <p:nvGrpSpPr>
          <p:cNvPr id="48" name="図形グループ 47"/>
          <p:cNvGrpSpPr/>
          <p:nvPr/>
        </p:nvGrpSpPr>
        <p:grpSpPr>
          <a:xfrm>
            <a:off x="2502490" y="3479075"/>
            <a:ext cx="2703355" cy="1635075"/>
            <a:chOff x="3479800" y="2579263"/>
            <a:chExt cx="2967263" cy="1794695"/>
          </a:xfrm>
        </p:grpSpPr>
        <p:sp>
          <p:nvSpPr>
            <p:cNvPr id="49" name="円/楕円 48"/>
            <p:cNvSpPr/>
            <p:nvPr/>
          </p:nvSpPr>
          <p:spPr>
            <a:xfrm>
              <a:off x="3479800" y="3927553"/>
              <a:ext cx="2967263" cy="446405"/>
            </a:xfrm>
            <a:prstGeom prst="ellipse">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nvGrpSpPr>
            <p:cNvPr id="50" name="図形グループ 49"/>
            <p:cNvGrpSpPr/>
            <p:nvPr/>
          </p:nvGrpSpPr>
          <p:grpSpPr>
            <a:xfrm>
              <a:off x="3716690" y="2579263"/>
              <a:ext cx="1110270" cy="1570866"/>
              <a:chOff x="3716690" y="2579263"/>
              <a:chExt cx="1110270" cy="1570866"/>
            </a:xfrm>
          </p:grpSpPr>
          <p:cxnSp>
            <p:nvCxnSpPr>
              <p:cNvPr id="62" name="直線コネクタ 43"/>
              <p:cNvCxnSpPr/>
              <p:nvPr/>
            </p:nvCxnSpPr>
            <p:spPr>
              <a:xfrm rot="5400000">
                <a:off x="3671846" y="2969289"/>
                <a:ext cx="537364" cy="113250"/>
              </a:xfrm>
              <a:prstGeom prst="line">
                <a:avLst/>
              </a:prstGeom>
              <a:ln w="38100" cmpd="sng">
                <a:solidFill>
                  <a:srgbClr val="75B53C"/>
                </a:solidFill>
              </a:ln>
              <a:effectLst/>
            </p:spPr>
            <p:style>
              <a:lnRef idx="2">
                <a:schemeClr val="accent1"/>
              </a:lnRef>
              <a:fillRef idx="0">
                <a:schemeClr val="accent1"/>
              </a:fillRef>
              <a:effectRef idx="1">
                <a:schemeClr val="accent1"/>
              </a:effectRef>
              <a:fontRef idx="minor">
                <a:schemeClr val="tx1"/>
              </a:fontRef>
            </p:style>
          </p:cxnSp>
          <p:cxnSp>
            <p:nvCxnSpPr>
              <p:cNvPr id="63" name="直線コネクタ 62"/>
              <p:cNvCxnSpPr/>
              <p:nvPr/>
            </p:nvCxnSpPr>
            <p:spPr>
              <a:xfrm rot="16200000" flipH="1">
                <a:off x="4367301" y="2993617"/>
                <a:ext cx="492517" cy="109441"/>
              </a:xfrm>
              <a:prstGeom prst="line">
                <a:avLst/>
              </a:prstGeom>
              <a:ln w="38100" cmpd="sng">
                <a:solidFill>
                  <a:srgbClr val="75B53C"/>
                </a:solidFill>
              </a:ln>
              <a:effectLst/>
            </p:spPr>
            <p:style>
              <a:lnRef idx="2">
                <a:schemeClr val="accent1"/>
              </a:lnRef>
              <a:fillRef idx="0">
                <a:schemeClr val="accent1"/>
              </a:fillRef>
              <a:effectRef idx="1">
                <a:schemeClr val="accent1"/>
              </a:effectRef>
              <a:fontRef idx="minor">
                <a:schemeClr val="tx1"/>
              </a:fontRef>
            </p:style>
          </p:cxnSp>
          <p:sp>
            <p:nvSpPr>
              <p:cNvPr id="64" name="正方形/長方形 63"/>
              <p:cNvSpPr/>
              <p:nvPr/>
            </p:nvSpPr>
            <p:spPr>
              <a:xfrm>
                <a:off x="3716690" y="3090253"/>
                <a:ext cx="1110270" cy="1059876"/>
              </a:xfrm>
              <a:prstGeom prst="rect">
                <a:avLst/>
              </a:prstGeom>
              <a:solidFill>
                <a:srgbClr val="75B5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5" name="正方形/長方形 64"/>
              <p:cNvSpPr/>
              <p:nvPr/>
            </p:nvSpPr>
            <p:spPr>
              <a:xfrm>
                <a:off x="3716690" y="2579263"/>
                <a:ext cx="1110270" cy="362664"/>
              </a:xfrm>
              <a:prstGeom prst="rect">
                <a:avLst/>
              </a:prstGeom>
              <a:solidFill>
                <a:srgbClr val="75B5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dirty="0" smtClean="0"/>
                  <a:t>カード会社</a:t>
                </a:r>
                <a:endParaRPr kumimoji="1" lang="ja-JP" altLang="en-US" sz="1200" dirty="0"/>
              </a:p>
            </p:txBody>
          </p:sp>
          <p:sp>
            <p:nvSpPr>
              <p:cNvPr id="66" name="正方形/長方形 65"/>
              <p:cNvSpPr/>
              <p:nvPr/>
            </p:nvSpPr>
            <p:spPr>
              <a:xfrm>
                <a:off x="3813144" y="3259092"/>
                <a:ext cx="246409" cy="20434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7" name="正方形/長方形 66"/>
              <p:cNvSpPr/>
              <p:nvPr/>
            </p:nvSpPr>
            <p:spPr>
              <a:xfrm>
                <a:off x="4494838" y="3261689"/>
                <a:ext cx="246409" cy="20434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8" name="正方形/長方形 67"/>
              <p:cNvSpPr/>
              <p:nvPr/>
            </p:nvSpPr>
            <p:spPr>
              <a:xfrm>
                <a:off x="3813144" y="3592031"/>
                <a:ext cx="246409" cy="20434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9" name="正方形/長方形 68"/>
              <p:cNvSpPr/>
              <p:nvPr/>
            </p:nvSpPr>
            <p:spPr>
              <a:xfrm>
                <a:off x="4494838" y="3594628"/>
                <a:ext cx="246409" cy="20434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0" name="正方形/長方形 69"/>
              <p:cNvSpPr/>
              <p:nvPr/>
            </p:nvSpPr>
            <p:spPr>
              <a:xfrm>
                <a:off x="4153650" y="3259092"/>
                <a:ext cx="246409" cy="20434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1" name="正方形/長方形 70"/>
              <p:cNvSpPr/>
              <p:nvPr/>
            </p:nvSpPr>
            <p:spPr>
              <a:xfrm>
                <a:off x="4153650" y="3592031"/>
                <a:ext cx="246409" cy="20434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51" name="図形グループ 53"/>
            <p:cNvGrpSpPr/>
            <p:nvPr/>
          </p:nvGrpSpPr>
          <p:grpSpPr>
            <a:xfrm>
              <a:off x="5118822" y="2579263"/>
              <a:ext cx="1110270" cy="1570866"/>
              <a:chOff x="5118822" y="2579263"/>
              <a:chExt cx="1110270" cy="1570866"/>
            </a:xfrm>
          </p:grpSpPr>
          <p:cxnSp>
            <p:nvCxnSpPr>
              <p:cNvPr id="52" name="直線コネクタ 51"/>
              <p:cNvCxnSpPr/>
              <p:nvPr/>
            </p:nvCxnSpPr>
            <p:spPr>
              <a:xfrm rot="5400000">
                <a:off x="5073978" y="2969289"/>
                <a:ext cx="537364" cy="113250"/>
              </a:xfrm>
              <a:prstGeom prst="line">
                <a:avLst/>
              </a:prstGeom>
              <a:ln w="38100" cmpd="sng">
                <a:solidFill>
                  <a:srgbClr val="75B53C"/>
                </a:solidFill>
              </a:ln>
              <a:effectLst/>
            </p:spPr>
            <p:style>
              <a:lnRef idx="2">
                <a:schemeClr val="accent1"/>
              </a:lnRef>
              <a:fillRef idx="0">
                <a:schemeClr val="accent1"/>
              </a:fillRef>
              <a:effectRef idx="1">
                <a:schemeClr val="accent1"/>
              </a:effectRef>
              <a:fontRef idx="minor">
                <a:schemeClr val="tx1"/>
              </a:fontRef>
            </p:style>
          </p:cxnSp>
          <p:cxnSp>
            <p:nvCxnSpPr>
              <p:cNvPr id="53" name="直線コネクタ 52"/>
              <p:cNvCxnSpPr/>
              <p:nvPr/>
            </p:nvCxnSpPr>
            <p:spPr>
              <a:xfrm rot="16200000" flipH="1">
                <a:off x="5769433" y="2993617"/>
                <a:ext cx="492517" cy="109441"/>
              </a:xfrm>
              <a:prstGeom prst="line">
                <a:avLst/>
              </a:prstGeom>
              <a:ln w="38100" cmpd="sng">
                <a:solidFill>
                  <a:srgbClr val="75B53C"/>
                </a:solidFill>
              </a:ln>
              <a:effectLst/>
            </p:spPr>
            <p:style>
              <a:lnRef idx="2">
                <a:schemeClr val="accent1"/>
              </a:lnRef>
              <a:fillRef idx="0">
                <a:schemeClr val="accent1"/>
              </a:fillRef>
              <a:effectRef idx="1">
                <a:schemeClr val="accent1"/>
              </a:effectRef>
              <a:fontRef idx="minor">
                <a:schemeClr val="tx1"/>
              </a:fontRef>
            </p:style>
          </p:cxnSp>
          <p:sp>
            <p:nvSpPr>
              <p:cNvPr id="54" name="正方形/長方形 53"/>
              <p:cNvSpPr/>
              <p:nvPr/>
            </p:nvSpPr>
            <p:spPr>
              <a:xfrm>
                <a:off x="5118822" y="3090253"/>
                <a:ext cx="1110270" cy="1059876"/>
              </a:xfrm>
              <a:prstGeom prst="rect">
                <a:avLst/>
              </a:prstGeom>
              <a:solidFill>
                <a:srgbClr val="75B5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5" name="正方形/長方形 54"/>
              <p:cNvSpPr/>
              <p:nvPr/>
            </p:nvSpPr>
            <p:spPr>
              <a:xfrm>
                <a:off x="5118822" y="2579263"/>
                <a:ext cx="1110270" cy="362664"/>
              </a:xfrm>
              <a:prstGeom prst="rect">
                <a:avLst/>
              </a:prstGeom>
              <a:solidFill>
                <a:srgbClr val="75B5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600" dirty="0" err="1" smtClean="0"/>
                  <a:t>pne.jp</a:t>
                </a:r>
                <a:endParaRPr kumimoji="1" lang="ja-JP" altLang="en-US" sz="1600" dirty="0"/>
              </a:p>
            </p:txBody>
          </p:sp>
          <p:sp>
            <p:nvSpPr>
              <p:cNvPr id="56" name="正方形/長方形 55"/>
              <p:cNvSpPr/>
              <p:nvPr/>
            </p:nvSpPr>
            <p:spPr>
              <a:xfrm>
                <a:off x="5204716" y="3261689"/>
                <a:ext cx="246409" cy="20434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7" name="正方形/長方形 56"/>
              <p:cNvSpPr/>
              <p:nvPr/>
            </p:nvSpPr>
            <p:spPr>
              <a:xfrm>
                <a:off x="5886410" y="3264285"/>
                <a:ext cx="246409" cy="20434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8" name="正方形/長方形 57"/>
              <p:cNvSpPr/>
              <p:nvPr/>
            </p:nvSpPr>
            <p:spPr>
              <a:xfrm>
                <a:off x="5204716" y="3594628"/>
                <a:ext cx="246409" cy="20434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9" name="正方形/長方形 58"/>
              <p:cNvSpPr/>
              <p:nvPr/>
            </p:nvSpPr>
            <p:spPr>
              <a:xfrm>
                <a:off x="5886410" y="3597224"/>
                <a:ext cx="246409" cy="20434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5545222" y="3261689"/>
                <a:ext cx="246409" cy="20434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1" name="正方形/長方形 60"/>
              <p:cNvSpPr/>
              <p:nvPr/>
            </p:nvSpPr>
            <p:spPr>
              <a:xfrm>
                <a:off x="5545222" y="3594628"/>
                <a:ext cx="246409" cy="20434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sp>
        <p:nvSpPr>
          <p:cNvPr id="11" name="正方形/長方形 10"/>
          <p:cNvSpPr/>
          <p:nvPr/>
        </p:nvSpPr>
        <p:spPr>
          <a:xfrm>
            <a:off x="6375861" y="3506260"/>
            <a:ext cx="1077536" cy="636028"/>
          </a:xfrm>
          <a:prstGeom prst="rect">
            <a:avLst/>
          </a:prstGeom>
          <a:solidFill>
            <a:srgbClr val="75B5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400" dirty="0" smtClean="0"/>
              <a:t>管理</a:t>
            </a:r>
            <a:r>
              <a:rPr kumimoji="1" lang="ja-JP" altLang="en-US" sz="1400" dirty="0" smtClean="0"/>
              <a:t>口座</a:t>
            </a:r>
            <a:endParaRPr kumimoji="1" lang="ja-JP" altLang="en-US" sz="1400" dirty="0"/>
          </a:p>
        </p:txBody>
      </p:sp>
      <p:sp>
        <p:nvSpPr>
          <p:cNvPr id="12" name="右矢印 11"/>
          <p:cNvSpPr/>
          <p:nvPr/>
        </p:nvSpPr>
        <p:spPr>
          <a:xfrm>
            <a:off x="5205845" y="3621344"/>
            <a:ext cx="979714" cy="376279"/>
          </a:xfrm>
          <a:prstGeom prst="rightArrow">
            <a:avLst>
              <a:gd name="adj1" fmla="val 50000"/>
              <a:gd name="adj2" fmla="val 50000"/>
            </a:avLst>
          </a:prstGeom>
          <a:solidFill>
            <a:srgbClr val="75B53C">
              <a:alpha val="10000"/>
            </a:srgbClr>
          </a:solidFill>
          <a:ln w="38100" cmpd="sng">
            <a:solidFill>
              <a:srgbClr val="75B53C"/>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nvGrpSpPr>
          <p:cNvPr id="72" name="図形グループ 71"/>
          <p:cNvGrpSpPr/>
          <p:nvPr/>
        </p:nvGrpSpPr>
        <p:grpSpPr>
          <a:xfrm>
            <a:off x="5758175" y="4383423"/>
            <a:ext cx="889754" cy="817177"/>
            <a:chOff x="5783883" y="3382988"/>
            <a:chExt cx="902815" cy="829170"/>
          </a:xfrm>
        </p:grpSpPr>
        <p:grpSp>
          <p:nvGrpSpPr>
            <p:cNvPr id="73" name="図形グループ 4"/>
            <p:cNvGrpSpPr/>
            <p:nvPr/>
          </p:nvGrpSpPr>
          <p:grpSpPr>
            <a:xfrm>
              <a:off x="6083522" y="3382988"/>
              <a:ext cx="303039" cy="516877"/>
              <a:chOff x="1955330" y="2292350"/>
              <a:chExt cx="1574805" cy="2686050"/>
            </a:xfrm>
            <a:solidFill>
              <a:srgbClr val="CF6368"/>
            </a:solidFill>
          </p:grpSpPr>
          <p:sp>
            <p:nvSpPr>
              <p:cNvPr id="75" name="二等辺三角形 74"/>
              <p:cNvSpPr/>
              <p:nvPr/>
            </p:nvSpPr>
            <p:spPr>
              <a:xfrm>
                <a:off x="1955330" y="3416302"/>
                <a:ext cx="1574805" cy="1562098"/>
              </a:xfrm>
              <a:prstGeom prst="triangle">
                <a:avLst/>
              </a:prstGeom>
              <a:grp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6" name="円/楕円 75"/>
              <p:cNvSpPr/>
              <p:nvPr/>
            </p:nvSpPr>
            <p:spPr>
              <a:xfrm>
                <a:off x="1974376" y="2292350"/>
                <a:ext cx="1536702" cy="1536698"/>
              </a:xfrm>
              <a:prstGeom prst="ellipse">
                <a:avLst/>
              </a:prstGeom>
              <a:grp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sp>
          <p:nvSpPr>
            <p:cNvPr id="74" name="テキスト ボックス 73"/>
            <p:cNvSpPr txBox="1"/>
            <p:nvPr/>
          </p:nvSpPr>
          <p:spPr>
            <a:xfrm>
              <a:off x="5783883" y="3899864"/>
              <a:ext cx="902815" cy="312294"/>
            </a:xfrm>
            <a:prstGeom prst="rect">
              <a:avLst/>
            </a:prstGeom>
            <a:noFill/>
          </p:spPr>
          <p:txBody>
            <a:bodyPr wrap="square" rtlCol="0">
              <a:spAutoFit/>
            </a:bodyPr>
            <a:lstStyle/>
            <a:p>
              <a:r>
                <a:rPr kumimoji="1" lang="ja-JP" altLang="en-US" sz="1400" dirty="0" smtClean="0">
                  <a:solidFill>
                    <a:srgbClr val="CF6368"/>
                  </a:solidFill>
                  <a:latin typeface="+mn-ea"/>
                  <a:ea typeface="+mn-ea"/>
                </a:rPr>
                <a:t>会計担当</a:t>
              </a:r>
              <a:endParaRPr kumimoji="1" lang="ja-JP" altLang="en-US" sz="1400" dirty="0">
                <a:solidFill>
                  <a:srgbClr val="CF6368"/>
                </a:solidFill>
                <a:latin typeface="+mn-ea"/>
                <a:ea typeface="+mn-ea"/>
              </a:endParaRPr>
            </a:p>
          </p:txBody>
        </p:sp>
      </p:grpSp>
      <p:grpSp>
        <p:nvGrpSpPr>
          <p:cNvPr id="84" name="図形グループ 83"/>
          <p:cNvGrpSpPr/>
          <p:nvPr/>
        </p:nvGrpSpPr>
        <p:grpSpPr>
          <a:xfrm>
            <a:off x="6647929" y="4392199"/>
            <a:ext cx="1261884" cy="833227"/>
            <a:chOff x="7205471" y="3436727"/>
            <a:chExt cx="1261884" cy="833227"/>
          </a:xfrm>
        </p:grpSpPr>
        <p:grpSp>
          <p:nvGrpSpPr>
            <p:cNvPr id="85" name="図形グループ 81"/>
            <p:cNvGrpSpPr/>
            <p:nvPr/>
          </p:nvGrpSpPr>
          <p:grpSpPr>
            <a:xfrm>
              <a:off x="7620670" y="3436727"/>
              <a:ext cx="431487" cy="511587"/>
              <a:chOff x="7206474" y="3552758"/>
              <a:chExt cx="431487" cy="511587"/>
            </a:xfrm>
          </p:grpSpPr>
          <p:sp>
            <p:nvSpPr>
              <p:cNvPr id="87" name="メモ 86"/>
              <p:cNvSpPr/>
              <p:nvPr/>
            </p:nvSpPr>
            <p:spPr>
              <a:xfrm>
                <a:off x="7206474" y="3552758"/>
                <a:ext cx="431487" cy="511587"/>
              </a:xfrm>
              <a:prstGeom prst="foldedCorner">
                <a:avLst/>
              </a:prstGeom>
              <a:solidFill>
                <a:srgbClr val="75B53C">
                  <a:alpha val="5000"/>
                </a:srgbClr>
              </a:solidFill>
              <a:ln w="38100" cmpd="sng">
                <a:solidFill>
                  <a:srgbClr val="75B53C"/>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400" dirty="0">
                  <a:solidFill>
                    <a:srgbClr val="404040"/>
                  </a:solidFill>
                </a:endParaRPr>
              </a:p>
            </p:txBody>
          </p:sp>
          <p:cxnSp>
            <p:nvCxnSpPr>
              <p:cNvPr id="88" name="直線コネクタ 87"/>
              <p:cNvCxnSpPr/>
              <p:nvPr/>
            </p:nvCxnSpPr>
            <p:spPr>
              <a:xfrm>
                <a:off x="7285567" y="3665456"/>
                <a:ext cx="266700" cy="1588"/>
              </a:xfrm>
              <a:prstGeom prst="line">
                <a:avLst/>
              </a:prstGeom>
              <a:ln w="38100" cmpd="sng">
                <a:solidFill>
                  <a:srgbClr val="75B53C"/>
                </a:solidFill>
              </a:ln>
              <a:effectLst/>
            </p:spPr>
            <p:style>
              <a:lnRef idx="2">
                <a:schemeClr val="accent1"/>
              </a:lnRef>
              <a:fillRef idx="0">
                <a:schemeClr val="accent1"/>
              </a:fillRef>
              <a:effectRef idx="1">
                <a:schemeClr val="accent1"/>
              </a:effectRef>
              <a:fontRef idx="minor">
                <a:schemeClr val="tx1"/>
              </a:fontRef>
            </p:style>
          </p:cxnSp>
          <p:cxnSp>
            <p:nvCxnSpPr>
              <p:cNvPr id="89" name="直線コネクタ 88"/>
              <p:cNvCxnSpPr/>
              <p:nvPr/>
            </p:nvCxnSpPr>
            <p:spPr>
              <a:xfrm>
                <a:off x="7285567" y="3757597"/>
                <a:ext cx="266700" cy="1588"/>
              </a:xfrm>
              <a:prstGeom prst="line">
                <a:avLst/>
              </a:prstGeom>
              <a:ln w="38100" cmpd="sng">
                <a:solidFill>
                  <a:srgbClr val="75B53C"/>
                </a:solidFill>
              </a:ln>
              <a:effectLst/>
            </p:spPr>
            <p:style>
              <a:lnRef idx="2">
                <a:schemeClr val="accent1"/>
              </a:lnRef>
              <a:fillRef idx="0">
                <a:schemeClr val="accent1"/>
              </a:fillRef>
              <a:effectRef idx="1">
                <a:schemeClr val="accent1"/>
              </a:effectRef>
              <a:fontRef idx="minor">
                <a:schemeClr val="tx1"/>
              </a:fontRef>
            </p:style>
          </p:cxnSp>
          <p:cxnSp>
            <p:nvCxnSpPr>
              <p:cNvPr id="90" name="直線コネクタ 89"/>
              <p:cNvCxnSpPr/>
              <p:nvPr/>
            </p:nvCxnSpPr>
            <p:spPr>
              <a:xfrm>
                <a:off x="7285567" y="3849738"/>
                <a:ext cx="266700" cy="1588"/>
              </a:xfrm>
              <a:prstGeom prst="line">
                <a:avLst/>
              </a:prstGeom>
              <a:ln w="38100" cmpd="sng">
                <a:solidFill>
                  <a:srgbClr val="75B53C"/>
                </a:solidFill>
              </a:ln>
              <a:effectLst/>
            </p:spPr>
            <p:style>
              <a:lnRef idx="2">
                <a:schemeClr val="accent1"/>
              </a:lnRef>
              <a:fillRef idx="0">
                <a:schemeClr val="accent1"/>
              </a:fillRef>
              <a:effectRef idx="1">
                <a:schemeClr val="accent1"/>
              </a:effectRef>
              <a:fontRef idx="minor">
                <a:schemeClr val="tx1"/>
              </a:fontRef>
            </p:style>
          </p:cxnSp>
        </p:grpSp>
        <p:sp>
          <p:nvSpPr>
            <p:cNvPr id="86" name="テキスト ボックス 85"/>
            <p:cNvSpPr txBox="1"/>
            <p:nvPr/>
          </p:nvSpPr>
          <p:spPr>
            <a:xfrm>
              <a:off x="7205471" y="3962177"/>
              <a:ext cx="1261884" cy="307777"/>
            </a:xfrm>
            <a:prstGeom prst="rect">
              <a:avLst/>
            </a:prstGeom>
            <a:noFill/>
          </p:spPr>
          <p:txBody>
            <a:bodyPr wrap="square" rtlCol="0">
              <a:spAutoFit/>
            </a:bodyPr>
            <a:lstStyle/>
            <a:p>
              <a:r>
                <a:rPr kumimoji="1" lang="ja-JP" altLang="en-US" sz="1400" dirty="0" smtClean="0">
                  <a:solidFill>
                    <a:srgbClr val="517E2A"/>
                  </a:solidFill>
                  <a:latin typeface="+mn-ea"/>
                  <a:ea typeface="+mn-ea"/>
                </a:rPr>
                <a:t>会計レポート</a:t>
              </a:r>
              <a:endParaRPr kumimoji="1" lang="ja-JP" altLang="en-US" sz="1400" dirty="0">
                <a:solidFill>
                  <a:srgbClr val="517E2A"/>
                </a:solidFill>
                <a:latin typeface="+mn-ea"/>
                <a:ea typeface="+mn-ea"/>
              </a:endParaRPr>
            </a:p>
          </p:txBody>
        </p:sp>
      </p:grpSp>
      <p:grpSp>
        <p:nvGrpSpPr>
          <p:cNvPr id="130" name="図形グループ 129"/>
          <p:cNvGrpSpPr/>
          <p:nvPr/>
        </p:nvGrpSpPr>
        <p:grpSpPr>
          <a:xfrm>
            <a:off x="7673340" y="3543879"/>
            <a:ext cx="1688197" cy="1425144"/>
            <a:chOff x="7581900" y="3411034"/>
            <a:chExt cx="1688197" cy="1425144"/>
          </a:xfrm>
        </p:grpSpPr>
        <p:grpSp>
          <p:nvGrpSpPr>
            <p:cNvPr id="92" name="図形グループ 3"/>
            <p:cNvGrpSpPr/>
            <p:nvPr/>
          </p:nvGrpSpPr>
          <p:grpSpPr>
            <a:xfrm>
              <a:off x="9080095" y="3618290"/>
              <a:ext cx="180929" cy="308601"/>
              <a:chOff x="3562350" y="2292350"/>
              <a:chExt cx="1574800" cy="2686050"/>
            </a:xfrm>
            <a:solidFill>
              <a:srgbClr val="75B53C"/>
            </a:solidFill>
          </p:grpSpPr>
          <p:sp>
            <p:nvSpPr>
              <p:cNvPr id="110" name="二等辺三角形 4"/>
              <p:cNvSpPr/>
              <p:nvPr/>
            </p:nvSpPr>
            <p:spPr>
              <a:xfrm>
                <a:off x="3562350" y="3416300"/>
                <a:ext cx="1574800" cy="1562100"/>
              </a:xfrm>
              <a:prstGeom prst="triangle">
                <a:avLst/>
              </a:prstGeom>
              <a:solidFill>
                <a:srgbClr val="AAB36C"/>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11" name="円/楕円 110"/>
              <p:cNvSpPr/>
              <p:nvPr/>
            </p:nvSpPr>
            <p:spPr>
              <a:xfrm>
                <a:off x="3581400" y="2292350"/>
                <a:ext cx="1536700" cy="1536700"/>
              </a:xfrm>
              <a:prstGeom prst="ellipse">
                <a:avLst/>
              </a:prstGeom>
              <a:solidFill>
                <a:srgbClr val="AAB36C"/>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93" name="図形グループ 75"/>
            <p:cNvGrpSpPr/>
            <p:nvPr/>
          </p:nvGrpSpPr>
          <p:grpSpPr>
            <a:xfrm>
              <a:off x="8685719" y="3911929"/>
              <a:ext cx="180929" cy="308601"/>
              <a:chOff x="3562350" y="2292350"/>
              <a:chExt cx="1574800" cy="2686050"/>
            </a:xfrm>
            <a:solidFill>
              <a:srgbClr val="75B53C"/>
            </a:solidFill>
          </p:grpSpPr>
          <p:sp>
            <p:nvSpPr>
              <p:cNvPr id="108" name="二等辺三角形 107"/>
              <p:cNvSpPr/>
              <p:nvPr/>
            </p:nvSpPr>
            <p:spPr>
              <a:xfrm>
                <a:off x="3562350" y="3416300"/>
                <a:ext cx="1574800" cy="1562100"/>
              </a:xfrm>
              <a:prstGeom prst="triangle">
                <a:avLst/>
              </a:prstGeom>
              <a:solidFill>
                <a:srgbClr val="AAB36C"/>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9" name="円/楕円 108"/>
              <p:cNvSpPr/>
              <p:nvPr/>
            </p:nvSpPr>
            <p:spPr>
              <a:xfrm>
                <a:off x="3581400" y="2292350"/>
                <a:ext cx="1536700" cy="1536700"/>
              </a:xfrm>
              <a:prstGeom prst="ellipse">
                <a:avLst/>
              </a:prstGeom>
              <a:solidFill>
                <a:srgbClr val="AAB36C"/>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94" name="図形グループ 85"/>
            <p:cNvGrpSpPr/>
            <p:nvPr/>
          </p:nvGrpSpPr>
          <p:grpSpPr>
            <a:xfrm>
              <a:off x="9089168" y="4199833"/>
              <a:ext cx="180929" cy="308601"/>
              <a:chOff x="3562350" y="2292350"/>
              <a:chExt cx="1574800" cy="2686050"/>
            </a:xfrm>
            <a:solidFill>
              <a:srgbClr val="75B53C"/>
            </a:solidFill>
          </p:grpSpPr>
          <p:sp>
            <p:nvSpPr>
              <p:cNvPr id="106" name="二等辺三角形 105"/>
              <p:cNvSpPr/>
              <p:nvPr/>
            </p:nvSpPr>
            <p:spPr>
              <a:xfrm>
                <a:off x="3562350" y="3416300"/>
                <a:ext cx="1574800" cy="1562100"/>
              </a:xfrm>
              <a:prstGeom prst="triangle">
                <a:avLst/>
              </a:prstGeom>
              <a:solidFill>
                <a:srgbClr val="AAB36C"/>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7" name="円/楕円 106"/>
              <p:cNvSpPr/>
              <p:nvPr/>
            </p:nvSpPr>
            <p:spPr>
              <a:xfrm>
                <a:off x="3581400" y="2292350"/>
                <a:ext cx="1536700" cy="1536700"/>
              </a:xfrm>
              <a:prstGeom prst="ellipse">
                <a:avLst/>
              </a:prstGeom>
              <a:solidFill>
                <a:srgbClr val="AAB36C"/>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95" name="図形グループ 98"/>
            <p:cNvGrpSpPr/>
            <p:nvPr/>
          </p:nvGrpSpPr>
          <p:grpSpPr>
            <a:xfrm>
              <a:off x="8687907" y="4527577"/>
              <a:ext cx="180929" cy="308601"/>
              <a:chOff x="3562350" y="2292350"/>
              <a:chExt cx="1574800" cy="2686050"/>
            </a:xfrm>
            <a:solidFill>
              <a:srgbClr val="75B53C"/>
            </a:solidFill>
          </p:grpSpPr>
          <p:sp>
            <p:nvSpPr>
              <p:cNvPr id="104" name="二等辺三角形 103"/>
              <p:cNvSpPr/>
              <p:nvPr/>
            </p:nvSpPr>
            <p:spPr>
              <a:xfrm>
                <a:off x="3562350" y="3416300"/>
                <a:ext cx="1574800" cy="1562100"/>
              </a:xfrm>
              <a:prstGeom prst="triangle">
                <a:avLst/>
              </a:prstGeom>
              <a:solidFill>
                <a:srgbClr val="AAB36C"/>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5" name="円/楕円 104"/>
              <p:cNvSpPr/>
              <p:nvPr/>
            </p:nvSpPr>
            <p:spPr>
              <a:xfrm>
                <a:off x="3581400" y="2292350"/>
                <a:ext cx="1536700" cy="1536700"/>
              </a:xfrm>
              <a:prstGeom prst="ellipse">
                <a:avLst/>
              </a:prstGeom>
              <a:solidFill>
                <a:srgbClr val="AAB36C"/>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96" name="図形グループ 104"/>
            <p:cNvGrpSpPr/>
            <p:nvPr/>
          </p:nvGrpSpPr>
          <p:grpSpPr>
            <a:xfrm>
              <a:off x="8414717" y="3411034"/>
              <a:ext cx="180929" cy="308601"/>
              <a:chOff x="3562350" y="2292350"/>
              <a:chExt cx="1574800" cy="2686050"/>
            </a:xfrm>
            <a:solidFill>
              <a:srgbClr val="75B53C"/>
            </a:solidFill>
          </p:grpSpPr>
          <p:sp>
            <p:nvSpPr>
              <p:cNvPr id="102" name="二等辺三角形 101"/>
              <p:cNvSpPr/>
              <p:nvPr/>
            </p:nvSpPr>
            <p:spPr>
              <a:xfrm>
                <a:off x="3562350" y="3416300"/>
                <a:ext cx="1574800" cy="1562100"/>
              </a:xfrm>
              <a:prstGeom prst="triangle">
                <a:avLst/>
              </a:prstGeom>
              <a:solidFill>
                <a:srgbClr val="AAB36C"/>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3" name="円/楕円 102"/>
              <p:cNvSpPr/>
              <p:nvPr/>
            </p:nvSpPr>
            <p:spPr>
              <a:xfrm>
                <a:off x="3581400" y="2292350"/>
                <a:ext cx="1536700" cy="1536700"/>
              </a:xfrm>
              <a:prstGeom prst="ellipse">
                <a:avLst/>
              </a:prstGeom>
              <a:solidFill>
                <a:srgbClr val="AAB36C"/>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cxnSp>
          <p:nvCxnSpPr>
            <p:cNvPr id="97" name="直線矢印コネクタ 96"/>
            <p:cNvCxnSpPr/>
            <p:nvPr/>
          </p:nvCxnSpPr>
          <p:spPr>
            <a:xfrm flipV="1">
              <a:off x="7581900" y="3747422"/>
              <a:ext cx="1395263" cy="503156"/>
            </a:xfrm>
            <a:prstGeom prst="straightConnector1">
              <a:avLst/>
            </a:prstGeom>
            <a:ln w="38100" cmpd="sng">
              <a:solidFill>
                <a:srgbClr val="75B53C"/>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98" name="直線矢印コネクタ 97"/>
            <p:cNvCxnSpPr/>
            <p:nvPr/>
          </p:nvCxnSpPr>
          <p:spPr>
            <a:xfrm flipV="1">
              <a:off x="7581900" y="4353414"/>
              <a:ext cx="1395263" cy="173312"/>
            </a:xfrm>
            <a:prstGeom prst="straightConnector1">
              <a:avLst/>
            </a:prstGeom>
            <a:ln w="38100" cmpd="sng">
              <a:solidFill>
                <a:srgbClr val="75B53C"/>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99" name="直線矢印コネクタ 98"/>
            <p:cNvCxnSpPr/>
            <p:nvPr/>
          </p:nvCxnSpPr>
          <p:spPr>
            <a:xfrm>
              <a:off x="7581900" y="4656708"/>
              <a:ext cx="966560" cy="1588"/>
            </a:xfrm>
            <a:prstGeom prst="straightConnector1">
              <a:avLst/>
            </a:prstGeom>
            <a:ln w="38100" cmpd="sng">
              <a:solidFill>
                <a:srgbClr val="75B53C"/>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0" name="直線矢印コネクタ 99"/>
            <p:cNvCxnSpPr/>
            <p:nvPr/>
          </p:nvCxnSpPr>
          <p:spPr>
            <a:xfrm flipV="1">
              <a:off x="7581900" y="4134822"/>
              <a:ext cx="966560" cy="241563"/>
            </a:xfrm>
            <a:prstGeom prst="straightConnector1">
              <a:avLst/>
            </a:prstGeom>
            <a:ln w="38100" cmpd="sng">
              <a:solidFill>
                <a:srgbClr val="75B53C"/>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1" name="直線矢印コネクタ 100"/>
            <p:cNvCxnSpPr/>
            <p:nvPr/>
          </p:nvCxnSpPr>
          <p:spPr>
            <a:xfrm flipV="1">
              <a:off x="7581900" y="3640542"/>
              <a:ext cx="697356" cy="494279"/>
            </a:xfrm>
            <a:prstGeom prst="straightConnector1">
              <a:avLst/>
            </a:prstGeom>
            <a:ln w="38100" cmpd="sng">
              <a:solidFill>
                <a:srgbClr val="75B53C"/>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12" name="正方形/長方形 111"/>
          <p:cNvSpPr/>
          <p:nvPr/>
        </p:nvSpPr>
        <p:spPr>
          <a:xfrm>
            <a:off x="676349" y="4992569"/>
            <a:ext cx="1826141" cy="338554"/>
          </a:xfrm>
          <a:prstGeom prst="rect">
            <a:avLst/>
          </a:prstGeom>
        </p:spPr>
        <p:txBody>
          <a:bodyPr wrap="none">
            <a:spAutoFit/>
          </a:bodyPr>
          <a:lstStyle/>
          <a:p>
            <a:r>
              <a:rPr lang="ja-JP" altLang="en-US" sz="1600" dirty="0" smtClean="0">
                <a:solidFill>
                  <a:srgbClr val="787F4D"/>
                </a:solidFill>
                <a:latin typeface="+mn-ea"/>
                <a:ea typeface="+mn-ea"/>
              </a:rPr>
              <a:t>コミュニティ会員</a:t>
            </a:r>
            <a:endParaRPr lang="ja-JP" altLang="en-US" sz="1600" dirty="0">
              <a:solidFill>
                <a:srgbClr val="787F4D"/>
              </a:solidFill>
              <a:latin typeface="+mn-ea"/>
              <a:ea typeface="+mn-ea"/>
            </a:endParaRPr>
          </a:p>
        </p:txBody>
      </p:sp>
      <p:sp>
        <p:nvSpPr>
          <p:cNvPr id="113" name="正方形/長方形 112"/>
          <p:cNvSpPr/>
          <p:nvPr/>
        </p:nvSpPr>
        <p:spPr>
          <a:xfrm>
            <a:off x="7840910" y="5012395"/>
            <a:ext cx="1826141" cy="338554"/>
          </a:xfrm>
          <a:prstGeom prst="rect">
            <a:avLst/>
          </a:prstGeom>
        </p:spPr>
        <p:txBody>
          <a:bodyPr wrap="none">
            <a:spAutoFit/>
          </a:bodyPr>
          <a:lstStyle/>
          <a:p>
            <a:r>
              <a:rPr lang="ja-JP" altLang="en-US" sz="1600" dirty="0" smtClean="0">
                <a:solidFill>
                  <a:srgbClr val="787F4D"/>
                </a:solidFill>
                <a:latin typeface="+mn-ea"/>
                <a:ea typeface="+mn-ea"/>
              </a:rPr>
              <a:t>コミュニティ会員</a:t>
            </a:r>
            <a:endParaRPr lang="ja-JP" altLang="en-US" sz="1600" dirty="0">
              <a:solidFill>
                <a:srgbClr val="787F4D"/>
              </a:solidFill>
              <a:latin typeface="+mn-ea"/>
              <a:ea typeface="+mn-ea"/>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6002897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02. </a:t>
            </a:r>
            <a:r>
              <a:rPr lang="ja-JP" altLang="en-US" dirty="0" smtClean="0"/>
              <a:t>集金にまつわる問題</a:t>
            </a:r>
            <a:endParaRPr lang="ja-JP" altLang="en-US" dirty="0"/>
          </a:p>
        </p:txBody>
      </p:sp>
      <p:sp>
        <p:nvSpPr>
          <p:cNvPr id="3" name="テキスト プレースホルダ 2"/>
          <p:cNvSpPr>
            <a:spLocks noGrp="1"/>
          </p:cNvSpPr>
          <p:nvPr>
            <p:ph type="body" idx="1"/>
          </p:nvPr>
        </p:nvSpPr>
        <p:spPr/>
        <p:txBody>
          <a:bodyPr/>
          <a:lstStyle/>
          <a:p>
            <a:r>
              <a:rPr lang="ja-JP" altLang="en-US" dirty="0" smtClean="0"/>
              <a:t>　集金にまつわる運営担当者のなやみ</a:t>
            </a:r>
            <a:endParaRPr lang="ja-JP" altLang="en-US" dirty="0"/>
          </a:p>
        </p:txBody>
      </p:sp>
      <p:sp>
        <p:nvSpPr>
          <p:cNvPr id="9" name="円形吹き出し 8"/>
          <p:cNvSpPr/>
          <p:nvPr/>
        </p:nvSpPr>
        <p:spPr>
          <a:xfrm>
            <a:off x="194936" y="4190386"/>
            <a:ext cx="2577459" cy="1130733"/>
          </a:xfrm>
          <a:prstGeom prst="wedgeEllipseCallout">
            <a:avLst>
              <a:gd name="adj1" fmla="val 70036"/>
              <a:gd name="adj2" fmla="val 11039"/>
            </a:avLst>
          </a:prstGeom>
          <a:solidFill>
            <a:srgbClr val="516E96">
              <a:alpha val="85000"/>
            </a:srgbClr>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600" dirty="0" smtClean="0">
                <a:latin typeface="+mn-ea"/>
              </a:rPr>
              <a:t>練習場所</a:t>
            </a:r>
            <a:r>
              <a:rPr lang="ja-JP" altLang="en-US" sz="1600" dirty="0" smtClean="0">
                <a:latin typeface="+mn-ea"/>
              </a:rPr>
              <a:t>や屋外</a:t>
            </a:r>
          </a:p>
          <a:p>
            <a:pPr algn="ctr"/>
            <a:r>
              <a:rPr kumimoji="1" lang="ja-JP" altLang="en-US" sz="1600" dirty="0" smtClean="0">
                <a:latin typeface="+mn-ea"/>
              </a:rPr>
              <a:t>などで</a:t>
            </a:r>
            <a:r>
              <a:rPr lang="ja-JP" altLang="en-US" sz="1600" dirty="0" smtClean="0">
                <a:latin typeface="+mn-ea"/>
              </a:rPr>
              <a:t>大金を扱うのが不安</a:t>
            </a:r>
            <a:endParaRPr kumimoji="1" lang="ja-JP" altLang="en-US" sz="1600" dirty="0">
              <a:latin typeface="+mn-ea"/>
            </a:endParaRPr>
          </a:p>
        </p:txBody>
      </p:sp>
      <p:sp>
        <p:nvSpPr>
          <p:cNvPr id="10" name="円形吹き出し 9"/>
          <p:cNvSpPr/>
          <p:nvPr/>
        </p:nvSpPr>
        <p:spPr>
          <a:xfrm>
            <a:off x="3407840" y="1730732"/>
            <a:ext cx="3150050" cy="959781"/>
          </a:xfrm>
          <a:prstGeom prst="wedgeEllipseCallout">
            <a:avLst>
              <a:gd name="adj1" fmla="val -410"/>
              <a:gd name="adj2" fmla="val 71772"/>
            </a:avLst>
          </a:prstGeom>
          <a:solidFill>
            <a:srgbClr val="516E96">
              <a:alpha val="85000"/>
            </a:srgbClr>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600" dirty="0" smtClean="0">
                <a:latin typeface="+mn-ea"/>
              </a:rPr>
              <a:t>毎月確実に会費が</a:t>
            </a:r>
          </a:p>
          <a:p>
            <a:pPr algn="ctr"/>
            <a:r>
              <a:rPr kumimoji="1" lang="ja-JP" altLang="en-US" sz="1600" dirty="0" smtClean="0">
                <a:latin typeface="+mn-ea"/>
              </a:rPr>
              <a:t>集まらない</a:t>
            </a:r>
          </a:p>
          <a:p>
            <a:pPr algn="ctr"/>
            <a:r>
              <a:rPr lang="ja-JP" altLang="en-US" sz="1600" dirty="0" smtClean="0">
                <a:latin typeface="+mn-ea"/>
              </a:rPr>
              <a:t>仲間への催促がつらい</a:t>
            </a:r>
            <a:endParaRPr kumimoji="1" lang="ja-JP" altLang="en-US" sz="1600" dirty="0">
              <a:latin typeface="+mn-ea"/>
            </a:endParaRPr>
          </a:p>
        </p:txBody>
      </p:sp>
      <p:sp>
        <p:nvSpPr>
          <p:cNvPr id="11" name="円形吹き出し 10"/>
          <p:cNvSpPr/>
          <p:nvPr/>
        </p:nvSpPr>
        <p:spPr>
          <a:xfrm>
            <a:off x="6557890" y="2721416"/>
            <a:ext cx="3042765" cy="935140"/>
          </a:xfrm>
          <a:prstGeom prst="wedgeEllipseCallout">
            <a:avLst>
              <a:gd name="adj1" fmla="val -49215"/>
              <a:gd name="adj2" fmla="val 42448"/>
            </a:avLst>
          </a:prstGeom>
          <a:solidFill>
            <a:srgbClr val="516E96">
              <a:alpha val="85000"/>
            </a:srgbClr>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600" dirty="0" smtClean="0">
                <a:latin typeface="+mn-ea"/>
              </a:rPr>
              <a:t>ネコババ疑惑をかけられる、会計</a:t>
            </a:r>
            <a:r>
              <a:rPr lang="ja-JP" altLang="en-US" sz="1600" dirty="0">
                <a:latin typeface="+mn-ea"/>
              </a:rPr>
              <a:t>担当が儲かるわけないのに</a:t>
            </a:r>
            <a:endParaRPr lang="ja-JP" altLang="en-US" sz="1600" dirty="0" smtClean="0">
              <a:latin typeface="+mn-ea"/>
            </a:endParaRPr>
          </a:p>
        </p:txBody>
      </p:sp>
      <p:sp>
        <p:nvSpPr>
          <p:cNvPr id="13" name="円形吹き出し 12"/>
          <p:cNvSpPr/>
          <p:nvPr/>
        </p:nvSpPr>
        <p:spPr>
          <a:xfrm>
            <a:off x="111760" y="2721416"/>
            <a:ext cx="3264067" cy="1027769"/>
          </a:xfrm>
          <a:prstGeom prst="wedgeEllipseCallout">
            <a:avLst>
              <a:gd name="adj1" fmla="val 52267"/>
              <a:gd name="adj2" fmla="val 31876"/>
            </a:avLst>
          </a:prstGeom>
          <a:solidFill>
            <a:srgbClr val="516E96">
              <a:alpha val="85000"/>
            </a:srgbClr>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600" dirty="0" smtClean="0">
                <a:latin typeface="+mn-ea"/>
              </a:rPr>
              <a:t>コミュニティ活動中になるべく</a:t>
            </a:r>
            <a:r>
              <a:rPr kumimoji="1" lang="ja-JP" altLang="en-US" sz="1600" dirty="0" smtClean="0">
                <a:latin typeface="+mn-ea"/>
              </a:rPr>
              <a:t>お金の話</a:t>
            </a:r>
            <a:r>
              <a:rPr lang="ja-JP" altLang="en-US" sz="1600" dirty="0" smtClean="0">
                <a:latin typeface="+mn-ea"/>
              </a:rPr>
              <a:t>を</a:t>
            </a:r>
          </a:p>
          <a:p>
            <a:pPr algn="ctr"/>
            <a:r>
              <a:rPr lang="ja-JP" altLang="en-US" sz="1600" dirty="0" smtClean="0">
                <a:latin typeface="+mn-ea"/>
              </a:rPr>
              <a:t>したくない</a:t>
            </a:r>
            <a:endParaRPr kumimoji="1" lang="ja-JP" altLang="en-US" sz="1600" dirty="0">
              <a:latin typeface="+mn-ea"/>
            </a:endParaRPr>
          </a:p>
        </p:txBody>
      </p:sp>
      <p:sp>
        <p:nvSpPr>
          <p:cNvPr id="14" name="円形吹き出し 13"/>
          <p:cNvSpPr/>
          <p:nvPr/>
        </p:nvSpPr>
        <p:spPr>
          <a:xfrm>
            <a:off x="7035410" y="4364964"/>
            <a:ext cx="2701199" cy="1066020"/>
          </a:xfrm>
          <a:prstGeom prst="wedgeEllipseCallout">
            <a:avLst>
              <a:gd name="adj1" fmla="val -67080"/>
              <a:gd name="adj2" fmla="val 3748"/>
            </a:avLst>
          </a:prstGeom>
          <a:solidFill>
            <a:srgbClr val="516E96">
              <a:alpha val="85000"/>
            </a:srgbClr>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600" dirty="0" smtClean="0">
                <a:latin typeface="+mn-ea"/>
              </a:rPr>
              <a:t>イベントに人が集まらず会計が</a:t>
            </a:r>
            <a:r>
              <a:rPr kumimoji="1" lang="ja-JP" altLang="en-US" sz="1600" dirty="0" smtClean="0">
                <a:latin typeface="+mn-ea"/>
              </a:rPr>
              <a:t>自腹を</a:t>
            </a:r>
            <a:r>
              <a:rPr lang="ja-JP" altLang="en-US" sz="1600" dirty="0" smtClean="0">
                <a:latin typeface="+mn-ea"/>
              </a:rPr>
              <a:t>切ってしまう</a:t>
            </a:r>
            <a:endParaRPr kumimoji="1" lang="en-US" altLang="ja-JP" sz="1600" dirty="0" smtClean="0">
              <a:latin typeface="+mn-ea"/>
            </a:endParaRPr>
          </a:p>
        </p:txBody>
      </p:sp>
      <p:grpSp>
        <p:nvGrpSpPr>
          <p:cNvPr id="5" name="図形グループ 27"/>
          <p:cNvGrpSpPr/>
          <p:nvPr/>
        </p:nvGrpSpPr>
        <p:grpSpPr>
          <a:xfrm>
            <a:off x="4210892" y="3016772"/>
            <a:ext cx="1549828" cy="2161201"/>
            <a:chOff x="4166240" y="4186825"/>
            <a:chExt cx="1573521" cy="2683875"/>
          </a:xfrm>
        </p:grpSpPr>
        <p:grpSp>
          <p:nvGrpSpPr>
            <p:cNvPr id="17" name="図形グループ 4"/>
            <p:cNvGrpSpPr/>
            <p:nvPr/>
          </p:nvGrpSpPr>
          <p:grpSpPr>
            <a:xfrm>
              <a:off x="4166240" y="4186825"/>
              <a:ext cx="1573521" cy="2683875"/>
              <a:chOff x="3562350" y="2292350"/>
              <a:chExt cx="1574800" cy="2686050"/>
            </a:xfrm>
            <a:solidFill>
              <a:srgbClr val="75B53C"/>
            </a:solidFill>
          </p:grpSpPr>
          <p:sp>
            <p:nvSpPr>
              <p:cNvPr id="6" name="二等辺三角形 5"/>
              <p:cNvSpPr/>
              <p:nvPr/>
            </p:nvSpPr>
            <p:spPr>
              <a:xfrm>
                <a:off x="3562350" y="3416300"/>
                <a:ext cx="1574800" cy="1562100"/>
              </a:xfrm>
              <a:prstGeom prst="triangle">
                <a:avLst/>
              </a:prstGeom>
              <a:solidFill>
                <a:srgbClr val="AAB36C"/>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 name="円/楕円 6"/>
              <p:cNvSpPr/>
              <p:nvPr/>
            </p:nvSpPr>
            <p:spPr>
              <a:xfrm>
                <a:off x="3581400" y="2292350"/>
                <a:ext cx="1536700" cy="1536700"/>
              </a:xfrm>
              <a:prstGeom prst="ellipse">
                <a:avLst/>
              </a:prstGeom>
              <a:solidFill>
                <a:srgbClr val="AAB36C"/>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19" name="図形グループ 16"/>
            <p:cNvGrpSpPr/>
            <p:nvPr/>
          </p:nvGrpSpPr>
          <p:grpSpPr>
            <a:xfrm>
              <a:off x="5181614" y="4515781"/>
              <a:ext cx="368300" cy="641350"/>
              <a:chOff x="5962664" y="2871131"/>
              <a:chExt cx="368300" cy="641350"/>
            </a:xfrm>
          </p:grpSpPr>
          <p:sp>
            <p:nvSpPr>
              <p:cNvPr id="15" name="円/楕円 14"/>
              <p:cNvSpPr/>
              <p:nvPr/>
            </p:nvSpPr>
            <p:spPr>
              <a:xfrm>
                <a:off x="5962664" y="3144181"/>
                <a:ext cx="368300" cy="36830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6" name="二等辺三角形 15"/>
              <p:cNvSpPr/>
              <p:nvPr/>
            </p:nvSpPr>
            <p:spPr>
              <a:xfrm>
                <a:off x="5962664" y="2871131"/>
                <a:ext cx="368300" cy="425450"/>
              </a:xfrm>
              <a:prstGeom prs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sp>
        <p:nvSpPr>
          <p:cNvPr id="29" name="正方形/長方形 28"/>
          <p:cNvSpPr/>
          <p:nvPr/>
        </p:nvSpPr>
        <p:spPr>
          <a:xfrm>
            <a:off x="1238762" y="5586512"/>
            <a:ext cx="7403659" cy="108174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50000"/>
              </a:lnSpc>
            </a:pPr>
            <a:r>
              <a:rPr kumimoji="1" lang="ja-JP" altLang="en-US" sz="2000" dirty="0" smtClean="0">
                <a:solidFill>
                  <a:srgbClr val="FF0000"/>
                </a:solidFill>
              </a:rPr>
              <a:t>毎月確実に集金して活動予算を安定させたい</a:t>
            </a:r>
            <a:endParaRPr lang="en-US" altLang="ja-JP" sz="2000" dirty="0">
              <a:solidFill>
                <a:srgbClr val="FF0000"/>
              </a:solidFill>
            </a:endParaRPr>
          </a:p>
          <a:p>
            <a:pPr algn="ctr">
              <a:lnSpc>
                <a:spcPct val="150000"/>
              </a:lnSpc>
            </a:pPr>
            <a:r>
              <a:rPr kumimoji="1" lang="ja-JP" altLang="en-US" sz="2000" dirty="0" smtClean="0">
                <a:solidFill>
                  <a:srgbClr val="FF0000"/>
                </a:solidFill>
              </a:rPr>
              <a:t>運営ではなく、コミュニティの一員として活動したい</a:t>
            </a:r>
            <a:endParaRPr kumimoji="1" lang="ja-JP" altLang="en-US" sz="2000" dirty="0">
              <a:solidFill>
                <a:srgbClr val="FF0000"/>
              </a:solidFill>
            </a:endParaRPr>
          </a:p>
        </p:txBody>
      </p:sp>
      <p:sp>
        <p:nvSpPr>
          <p:cNvPr id="8" name="円形吹き出し 7"/>
          <p:cNvSpPr/>
          <p:nvPr/>
        </p:nvSpPr>
        <p:spPr>
          <a:xfrm>
            <a:off x="3635995" y="4558322"/>
            <a:ext cx="2688215" cy="984422"/>
          </a:xfrm>
          <a:prstGeom prst="wedgeEllipseCallout">
            <a:avLst>
              <a:gd name="adj1" fmla="val -935"/>
              <a:gd name="adj2" fmla="val 49812"/>
            </a:avLst>
          </a:prstGeom>
          <a:solidFill>
            <a:srgbClr val="69C83F">
              <a:alpha val="85000"/>
            </a:srgbClr>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600" dirty="0" smtClean="0">
                <a:latin typeface="+mn-ea"/>
              </a:rPr>
              <a:t>会計担当の</a:t>
            </a:r>
            <a:r>
              <a:rPr kumimoji="1" lang="en-US" altLang="ja-JP" sz="1600" dirty="0" smtClean="0">
                <a:latin typeface="+mn-ea"/>
              </a:rPr>
              <a:t/>
            </a:r>
            <a:br>
              <a:rPr kumimoji="1" lang="en-US" altLang="ja-JP" sz="1600" dirty="0" smtClean="0">
                <a:latin typeface="+mn-ea"/>
              </a:rPr>
            </a:br>
            <a:r>
              <a:rPr kumimoji="1" lang="ja-JP" altLang="en-US" sz="1600" dirty="0" smtClean="0">
                <a:latin typeface="+mn-ea"/>
              </a:rPr>
              <a:t>手間・面倒・負担</a:t>
            </a:r>
          </a:p>
          <a:p>
            <a:pPr algn="ctr"/>
            <a:r>
              <a:rPr lang="ja-JP" altLang="en-US" sz="1600" dirty="0" smtClean="0">
                <a:latin typeface="+mn-ea"/>
              </a:rPr>
              <a:t>が大きい</a:t>
            </a:r>
            <a:endParaRPr kumimoji="1" lang="ja-JP" altLang="en-US" sz="1600" dirty="0">
              <a:latin typeface="+mn-e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414337" y="293768"/>
            <a:ext cx="9096375" cy="328612"/>
          </a:xfrm>
        </p:spPr>
        <p:txBody>
          <a:bodyPr/>
          <a:lstStyle/>
          <a:p>
            <a:r>
              <a:rPr lang="en-US" altLang="ja-JP" dirty="0" smtClean="0"/>
              <a:t>03. </a:t>
            </a:r>
            <a:r>
              <a:rPr lang="ja-JP" altLang="en-US" dirty="0" smtClean="0"/>
              <a:t>サービス利用料</a:t>
            </a:r>
            <a:endParaRPr lang="ja-JP" altLang="en-US" dirty="0"/>
          </a:p>
        </p:txBody>
      </p:sp>
      <p:sp>
        <p:nvSpPr>
          <p:cNvPr id="5" name="テキスト プレースホルダ 4"/>
          <p:cNvSpPr>
            <a:spLocks noGrp="1"/>
          </p:cNvSpPr>
          <p:nvPr>
            <p:ph type="body" idx="1"/>
          </p:nvPr>
        </p:nvSpPr>
        <p:spPr/>
        <p:txBody>
          <a:bodyPr/>
          <a:lstStyle/>
          <a:p>
            <a:r>
              <a:rPr lang="ja-JP" altLang="en-US" dirty="0" smtClean="0"/>
              <a:t>　ちょきんばこ</a:t>
            </a:r>
            <a:r>
              <a:rPr lang="en-US" altLang="ja-JP" dirty="0" smtClean="0"/>
              <a:t> </a:t>
            </a:r>
            <a:r>
              <a:rPr lang="ja-JP" altLang="en-US" dirty="0" smtClean="0"/>
              <a:t>利用料</a:t>
            </a:r>
            <a:endParaRPr lang="ja-JP" altLang="en-US" dirty="0"/>
          </a:p>
        </p:txBody>
      </p:sp>
      <p:sp>
        <p:nvSpPr>
          <p:cNvPr id="6" name="テキスト ボックス 5"/>
          <p:cNvSpPr txBox="1"/>
          <p:nvPr/>
        </p:nvSpPr>
        <p:spPr>
          <a:xfrm>
            <a:off x="404012" y="1350546"/>
            <a:ext cx="9096376" cy="1487587"/>
          </a:xfrm>
          <a:prstGeom prst="rect">
            <a:avLst/>
          </a:prstGeom>
          <a:noFill/>
        </p:spPr>
        <p:txBody>
          <a:bodyPr wrap="square" rtlCol="0">
            <a:spAutoFit/>
          </a:bodyPr>
          <a:lstStyle/>
          <a:p>
            <a:r>
              <a:rPr kumimoji="1" lang="ja-JP" altLang="en-US" sz="2800" dirty="0" smtClean="0">
                <a:solidFill>
                  <a:schemeClr val="tx1">
                    <a:lumMod val="75000"/>
                    <a:lumOff val="25000"/>
                  </a:schemeClr>
                </a:solidFill>
                <a:latin typeface="+mn-ea"/>
                <a:ea typeface="+mn-ea"/>
              </a:rPr>
              <a:t>初期・月額費用無料、カード集</a:t>
            </a:r>
            <a:r>
              <a:rPr lang="ja-JP" altLang="en-US" sz="2800" dirty="0" smtClean="0">
                <a:solidFill>
                  <a:schemeClr val="tx1">
                    <a:lumMod val="75000"/>
                    <a:lumOff val="25000"/>
                  </a:schemeClr>
                </a:solidFill>
                <a:latin typeface="+mn-ea"/>
                <a:ea typeface="+mn-ea"/>
              </a:rPr>
              <a:t>金額</a:t>
            </a:r>
            <a:r>
              <a:rPr kumimoji="1" lang="ja-JP" altLang="en-US" sz="2800" dirty="0" smtClean="0">
                <a:solidFill>
                  <a:schemeClr val="tx1">
                    <a:lumMod val="75000"/>
                    <a:lumOff val="25000"/>
                  </a:schemeClr>
                </a:solidFill>
                <a:latin typeface="+mn-ea"/>
                <a:ea typeface="+mn-ea"/>
              </a:rPr>
              <a:t>の</a:t>
            </a:r>
            <a:r>
              <a:rPr lang="en-US" altLang="ja-JP" sz="3600" dirty="0" smtClean="0">
                <a:solidFill>
                  <a:schemeClr val="tx1">
                    <a:lumMod val="75000"/>
                    <a:lumOff val="25000"/>
                  </a:schemeClr>
                </a:solidFill>
                <a:latin typeface="+mn-ea"/>
                <a:ea typeface="+mn-ea"/>
              </a:rPr>
              <a:t>10</a:t>
            </a:r>
            <a:r>
              <a:rPr kumimoji="1" lang="ja-JP" altLang="en-US" sz="3600" dirty="0" smtClean="0">
                <a:solidFill>
                  <a:schemeClr val="tx1">
                    <a:lumMod val="75000"/>
                    <a:lumOff val="25000"/>
                  </a:schemeClr>
                </a:solidFill>
                <a:latin typeface="+mn-ea"/>
                <a:ea typeface="+mn-ea"/>
              </a:rPr>
              <a:t>％</a:t>
            </a:r>
            <a:r>
              <a:rPr kumimoji="1" lang="ja-JP" altLang="en-US" sz="2800" dirty="0" smtClean="0">
                <a:solidFill>
                  <a:schemeClr val="tx1">
                    <a:lumMod val="75000"/>
                    <a:lumOff val="25000"/>
                  </a:schemeClr>
                </a:solidFill>
                <a:latin typeface="+mn-ea"/>
                <a:ea typeface="+mn-ea"/>
              </a:rPr>
              <a:t>です。</a:t>
            </a:r>
            <a:endParaRPr kumimoji="1" lang="en-US" altLang="ja-JP" sz="2800" dirty="0" smtClean="0">
              <a:solidFill>
                <a:schemeClr val="tx1">
                  <a:lumMod val="75000"/>
                  <a:lumOff val="25000"/>
                </a:schemeClr>
              </a:solidFill>
              <a:latin typeface="+mn-ea"/>
              <a:ea typeface="+mn-ea"/>
            </a:endParaRPr>
          </a:p>
          <a:p>
            <a:endParaRPr kumimoji="1" lang="ja-JP" altLang="en-US" sz="800" dirty="0" smtClean="0">
              <a:solidFill>
                <a:schemeClr val="tx1">
                  <a:lumMod val="75000"/>
                  <a:lumOff val="25000"/>
                </a:schemeClr>
              </a:solidFill>
              <a:latin typeface="+mn-ea"/>
              <a:ea typeface="+mn-ea"/>
            </a:endParaRPr>
          </a:p>
          <a:p>
            <a:pPr>
              <a:lnSpc>
                <a:spcPct val="150000"/>
              </a:lnSpc>
            </a:pPr>
            <a:r>
              <a:rPr kumimoji="1" lang="ja-JP" altLang="en-US" sz="1600" dirty="0" smtClean="0">
                <a:solidFill>
                  <a:schemeClr val="tx1">
                    <a:lumMod val="75000"/>
                    <a:lumOff val="25000"/>
                  </a:schemeClr>
                </a:solidFill>
                <a:latin typeface="+mn-ea"/>
                <a:ea typeface="+mn-ea"/>
              </a:rPr>
              <a:t>利用料には会員管理機能、</a:t>
            </a:r>
            <a:r>
              <a:rPr lang="ja-JP" altLang="en-US" sz="1600" dirty="0" smtClean="0">
                <a:solidFill>
                  <a:schemeClr val="tx1">
                    <a:lumMod val="75000"/>
                    <a:lumOff val="25000"/>
                  </a:schemeClr>
                </a:solidFill>
                <a:latin typeface="+mn-ea"/>
                <a:ea typeface="+mn-ea"/>
              </a:rPr>
              <a:t>会計レポートの作成・共有、などを含む「ちょきんばこ」の全機能の利用料が含まれます。クレジットカード決済手数料は</a:t>
            </a:r>
            <a:r>
              <a:rPr lang="en-US" altLang="ja-JP" sz="1600" dirty="0" smtClean="0">
                <a:solidFill>
                  <a:schemeClr val="tx1">
                    <a:lumMod val="75000"/>
                    <a:lumOff val="25000"/>
                  </a:schemeClr>
                </a:solidFill>
                <a:latin typeface="+mn-ea"/>
                <a:ea typeface="+mn-ea"/>
              </a:rPr>
              <a:t> </a:t>
            </a:r>
            <a:r>
              <a:rPr lang="en-US" altLang="ja-JP" sz="1600" dirty="0" err="1" smtClean="0">
                <a:solidFill>
                  <a:schemeClr val="tx1">
                    <a:lumMod val="75000"/>
                    <a:lumOff val="25000"/>
                  </a:schemeClr>
                </a:solidFill>
                <a:latin typeface="+mn-ea"/>
                <a:ea typeface="+mn-ea"/>
              </a:rPr>
              <a:t>pne.jp</a:t>
            </a:r>
            <a:r>
              <a:rPr lang="ja-JP" altLang="en-US" sz="1600" dirty="0" smtClean="0">
                <a:solidFill>
                  <a:schemeClr val="tx1">
                    <a:lumMod val="75000"/>
                    <a:lumOff val="25000"/>
                  </a:schemeClr>
                </a:solidFill>
                <a:latin typeface="+mn-ea"/>
                <a:ea typeface="+mn-ea"/>
              </a:rPr>
              <a:t>サービス</a:t>
            </a:r>
            <a:r>
              <a:rPr lang="en-US" altLang="ja-JP" sz="1600" dirty="0" smtClean="0">
                <a:solidFill>
                  <a:schemeClr val="tx1">
                    <a:lumMod val="75000"/>
                    <a:lumOff val="25000"/>
                  </a:schemeClr>
                </a:solidFill>
                <a:latin typeface="+mn-ea"/>
                <a:ea typeface="+mn-ea"/>
              </a:rPr>
              <a:t> </a:t>
            </a:r>
            <a:r>
              <a:rPr lang="ja-JP" altLang="en-US" sz="1600" dirty="0" smtClean="0">
                <a:solidFill>
                  <a:schemeClr val="tx1">
                    <a:lumMod val="75000"/>
                    <a:lumOff val="25000"/>
                  </a:schemeClr>
                </a:solidFill>
                <a:latin typeface="+mn-ea"/>
                <a:ea typeface="+mn-ea"/>
              </a:rPr>
              <a:t>が負担します。</a:t>
            </a:r>
            <a:endParaRPr kumimoji="1" lang="ja-JP" altLang="en-US" sz="1600" dirty="0" smtClean="0">
              <a:solidFill>
                <a:schemeClr val="tx1">
                  <a:lumMod val="75000"/>
                  <a:lumOff val="25000"/>
                </a:schemeClr>
              </a:solidFill>
              <a:latin typeface="+mn-ea"/>
              <a:ea typeface="+mn-ea"/>
            </a:endParaRPr>
          </a:p>
        </p:txBody>
      </p:sp>
      <p:sp>
        <p:nvSpPr>
          <p:cNvPr id="20" name="正方形/長方形 19"/>
          <p:cNvSpPr/>
          <p:nvPr/>
        </p:nvSpPr>
        <p:spPr>
          <a:xfrm>
            <a:off x="414337" y="5225070"/>
            <a:ext cx="9243672" cy="1539320"/>
          </a:xfrm>
          <a:prstGeom prst="rect">
            <a:avLst/>
          </a:prstGeom>
          <a:solidFill>
            <a:srgbClr val="AAB36C">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nSpc>
                <a:spcPct val="150000"/>
              </a:lnSpc>
            </a:pPr>
            <a:r>
              <a:rPr kumimoji="1" lang="en-US" altLang="ja-JP" sz="1600" dirty="0" smtClean="0">
                <a:solidFill>
                  <a:schemeClr val="tx1">
                    <a:lumMod val="75000"/>
                    <a:lumOff val="25000"/>
                  </a:schemeClr>
                </a:solidFill>
                <a:latin typeface="+mn-ea"/>
                <a:cs typeface="メイリオ (本文)"/>
              </a:rPr>
              <a:t>【</a:t>
            </a:r>
            <a:r>
              <a:rPr kumimoji="1" lang="ja-JP" altLang="en-US" sz="1600" dirty="0" smtClean="0">
                <a:solidFill>
                  <a:schemeClr val="tx1">
                    <a:lumMod val="75000"/>
                    <a:lumOff val="25000"/>
                  </a:schemeClr>
                </a:solidFill>
                <a:latin typeface="+mn-ea"/>
                <a:cs typeface="メイリオ (本文)"/>
              </a:rPr>
              <a:t>例：</a:t>
            </a:r>
            <a:r>
              <a:rPr kumimoji="1" lang="en-US" altLang="ja-JP" sz="1600" dirty="0" smtClean="0">
                <a:solidFill>
                  <a:schemeClr val="tx1">
                    <a:lumMod val="75000"/>
                    <a:lumOff val="25000"/>
                  </a:schemeClr>
                </a:solidFill>
                <a:latin typeface="+mn-ea"/>
                <a:cs typeface="メイリオ (本文)"/>
              </a:rPr>
              <a:t>100</a:t>
            </a:r>
            <a:r>
              <a:rPr kumimoji="1" lang="ja-JP" altLang="en-US" sz="1600" dirty="0" smtClean="0">
                <a:solidFill>
                  <a:schemeClr val="tx1">
                    <a:lumMod val="75000"/>
                    <a:lumOff val="25000"/>
                  </a:schemeClr>
                </a:solidFill>
                <a:latin typeface="+mn-ea"/>
                <a:cs typeface="メイリオ (本文)"/>
              </a:rPr>
              <a:t>人の会員で月</a:t>
            </a:r>
            <a:r>
              <a:rPr kumimoji="1" lang="en-US" altLang="ja-JP" sz="1600" dirty="0" smtClean="0">
                <a:solidFill>
                  <a:schemeClr val="tx1">
                    <a:lumMod val="75000"/>
                    <a:lumOff val="25000"/>
                  </a:schemeClr>
                </a:solidFill>
                <a:latin typeface="+mn-ea"/>
                <a:cs typeface="メイリオ (本文)"/>
              </a:rPr>
              <a:t>2,000</a:t>
            </a:r>
            <a:r>
              <a:rPr kumimoji="1" lang="ja-JP" altLang="en-US" sz="1600" dirty="0" smtClean="0">
                <a:solidFill>
                  <a:schemeClr val="tx1">
                    <a:lumMod val="75000"/>
                    <a:lumOff val="25000"/>
                  </a:schemeClr>
                </a:solidFill>
                <a:latin typeface="+mn-ea"/>
                <a:cs typeface="メイリオ (本文)"/>
              </a:rPr>
              <a:t>円の会費の場合</a:t>
            </a:r>
            <a:r>
              <a:rPr kumimoji="1" lang="en-US" altLang="ja-JP" sz="1600" dirty="0" smtClean="0">
                <a:solidFill>
                  <a:schemeClr val="tx1">
                    <a:lumMod val="75000"/>
                    <a:lumOff val="25000"/>
                  </a:schemeClr>
                </a:solidFill>
                <a:latin typeface="+mn-ea"/>
                <a:cs typeface="メイリオ (本文)"/>
              </a:rPr>
              <a:t>】</a:t>
            </a:r>
          </a:p>
          <a:p>
            <a:pPr>
              <a:lnSpc>
                <a:spcPct val="150000"/>
              </a:lnSpc>
            </a:pPr>
            <a:r>
              <a:rPr kumimoji="1" lang="en-US" altLang="ja-JP" sz="1400" dirty="0" smtClean="0">
                <a:solidFill>
                  <a:schemeClr val="tx1">
                    <a:lumMod val="75000"/>
                    <a:lumOff val="25000"/>
                  </a:schemeClr>
                </a:solidFill>
                <a:latin typeface="+mn-ea"/>
                <a:cs typeface="メイリオ (本文)"/>
              </a:rPr>
              <a:t>100</a:t>
            </a:r>
            <a:r>
              <a:rPr kumimoji="1" lang="ja-JP" altLang="en-US" sz="1400" dirty="0" smtClean="0">
                <a:solidFill>
                  <a:schemeClr val="tx1">
                    <a:lumMod val="75000"/>
                    <a:lumOff val="25000"/>
                  </a:schemeClr>
                </a:solidFill>
                <a:latin typeface="+mn-ea"/>
                <a:cs typeface="メイリオ (本文)"/>
              </a:rPr>
              <a:t>人</a:t>
            </a:r>
            <a:r>
              <a:rPr kumimoji="1" lang="en-US" altLang="ja-JP" sz="1400" dirty="0" smtClean="0">
                <a:solidFill>
                  <a:schemeClr val="tx1">
                    <a:lumMod val="75000"/>
                    <a:lumOff val="25000"/>
                  </a:schemeClr>
                </a:solidFill>
                <a:latin typeface="+mn-ea"/>
                <a:cs typeface="メイリオ (本文)"/>
              </a:rPr>
              <a:t>×2,000</a:t>
            </a:r>
            <a:r>
              <a:rPr kumimoji="1" lang="ja-JP" altLang="en-US" sz="1400" dirty="0" smtClean="0">
                <a:solidFill>
                  <a:schemeClr val="tx1">
                    <a:lumMod val="75000"/>
                    <a:lumOff val="25000"/>
                  </a:schemeClr>
                </a:solidFill>
                <a:latin typeface="+mn-ea"/>
                <a:cs typeface="メイリオ (本文)"/>
              </a:rPr>
              <a:t>円＝計</a:t>
            </a:r>
            <a:r>
              <a:rPr kumimoji="1" lang="en-US" altLang="ja-JP" sz="1400" dirty="0" smtClean="0">
                <a:solidFill>
                  <a:schemeClr val="tx1">
                    <a:lumMod val="75000"/>
                    <a:lumOff val="25000"/>
                  </a:schemeClr>
                </a:solidFill>
                <a:latin typeface="+mn-ea"/>
                <a:cs typeface="メイリオ (本文)"/>
              </a:rPr>
              <a:t>200,000</a:t>
            </a:r>
            <a:r>
              <a:rPr kumimoji="1" lang="ja-JP" altLang="en-US" sz="1400" dirty="0" smtClean="0">
                <a:solidFill>
                  <a:schemeClr val="tx1">
                    <a:lumMod val="75000"/>
                    <a:lumOff val="25000"/>
                  </a:schemeClr>
                </a:solidFill>
                <a:latin typeface="+mn-ea"/>
                <a:cs typeface="メイリオ (本文)"/>
              </a:rPr>
              <a:t>円をクレジットカードで毎月月末に集金します。</a:t>
            </a:r>
            <a:r>
              <a:rPr lang="en-US" altLang="ja-JP" sz="1400" dirty="0" smtClean="0">
                <a:solidFill>
                  <a:schemeClr val="tx1">
                    <a:lumMod val="75000"/>
                    <a:lumOff val="25000"/>
                  </a:schemeClr>
                </a:solidFill>
                <a:latin typeface="+mn-ea"/>
                <a:cs typeface="メイリオ (本文)"/>
              </a:rPr>
              <a:t>200,000</a:t>
            </a:r>
            <a:r>
              <a:rPr lang="ja-JP" altLang="en-US" sz="1400" dirty="0" smtClean="0">
                <a:solidFill>
                  <a:schemeClr val="tx1">
                    <a:lumMod val="75000"/>
                    <a:lumOff val="25000"/>
                  </a:schemeClr>
                </a:solidFill>
                <a:latin typeface="+mn-ea"/>
                <a:cs typeface="メイリオ (本文)"/>
              </a:rPr>
              <a:t>円の内</a:t>
            </a:r>
            <a:r>
              <a:rPr lang="en-US" altLang="ja-JP" sz="1400" dirty="0" smtClean="0">
                <a:solidFill>
                  <a:schemeClr val="tx1">
                    <a:lumMod val="75000"/>
                    <a:lumOff val="25000"/>
                  </a:schemeClr>
                </a:solidFill>
                <a:latin typeface="+mn-ea"/>
                <a:cs typeface="メイリオ (本文)"/>
              </a:rPr>
              <a:t>10%</a:t>
            </a:r>
            <a:r>
              <a:rPr lang="ja-JP" altLang="en-US" sz="1400" dirty="0" smtClean="0">
                <a:solidFill>
                  <a:schemeClr val="tx1">
                    <a:lumMod val="75000"/>
                    <a:lumOff val="25000"/>
                  </a:schemeClr>
                </a:solidFill>
                <a:latin typeface="+mn-ea"/>
                <a:cs typeface="メイリオ (本文)"/>
              </a:rPr>
              <a:t>（</a:t>
            </a:r>
            <a:r>
              <a:rPr lang="en-US" altLang="ja-JP" sz="1400" dirty="0" smtClean="0">
                <a:solidFill>
                  <a:schemeClr val="tx1">
                    <a:lumMod val="75000"/>
                    <a:lumOff val="25000"/>
                  </a:schemeClr>
                </a:solidFill>
                <a:latin typeface="+mn-ea"/>
                <a:cs typeface="メイリオ (本文)"/>
              </a:rPr>
              <a:t>20,000</a:t>
            </a:r>
            <a:r>
              <a:rPr lang="ja-JP" altLang="en-US" sz="1400" dirty="0" smtClean="0">
                <a:solidFill>
                  <a:schemeClr val="tx1">
                    <a:lumMod val="75000"/>
                    <a:lumOff val="25000"/>
                  </a:schemeClr>
                </a:solidFill>
                <a:latin typeface="+mn-ea"/>
                <a:cs typeface="メイリオ (本文)"/>
              </a:rPr>
              <a:t>円）が「ちょきんばこ」の手数料です。会費の</a:t>
            </a:r>
            <a:r>
              <a:rPr lang="en-US" altLang="ja-JP" sz="1400" dirty="0" smtClean="0">
                <a:solidFill>
                  <a:schemeClr val="tx1">
                    <a:lumMod val="75000"/>
                    <a:lumOff val="25000"/>
                  </a:schemeClr>
                </a:solidFill>
                <a:latin typeface="+mn-ea"/>
                <a:cs typeface="メイリオ (本文)"/>
              </a:rPr>
              <a:t>90%</a:t>
            </a:r>
            <a:r>
              <a:rPr lang="ja-JP" altLang="en-US" sz="1400" dirty="0" smtClean="0">
                <a:solidFill>
                  <a:schemeClr val="tx1">
                    <a:lumMod val="75000"/>
                    <a:lumOff val="25000"/>
                  </a:schemeClr>
                </a:solidFill>
                <a:latin typeface="+mn-ea"/>
                <a:cs typeface="メイリオ (本文)"/>
              </a:rPr>
              <a:t>（</a:t>
            </a:r>
            <a:r>
              <a:rPr lang="en-US" altLang="ja-JP" sz="1400" dirty="0" smtClean="0">
                <a:solidFill>
                  <a:schemeClr val="tx1">
                    <a:lumMod val="75000"/>
                    <a:lumOff val="25000"/>
                  </a:schemeClr>
                </a:solidFill>
                <a:latin typeface="+mn-ea"/>
                <a:cs typeface="メイリオ (本文)"/>
              </a:rPr>
              <a:t>180,000</a:t>
            </a:r>
            <a:r>
              <a:rPr lang="ja-JP" altLang="en-US" sz="1400" dirty="0" smtClean="0">
                <a:solidFill>
                  <a:schemeClr val="tx1">
                    <a:lumMod val="75000"/>
                    <a:lumOff val="25000"/>
                  </a:schemeClr>
                </a:solidFill>
                <a:latin typeface="+mn-ea"/>
                <a:cs typeface="メイリオ (本文)"/>
              </a:rPr>
              <a:t>円）を翌月末、ご指定の口座に振り込みます。</a:t>
            </a:r>
            <a:r>
              <a:rPr lang="en-US" altLang="ja-JP" sz="1400" dirty="0" smtClean="0">
                <a:solidFill>
                  <a:schemeClr val="tx1">
                    <a:lumMod val="75000"/>
                    <a:lumOff val="25000"/>
                  </a:schemeClr>
                </a:solidFill>
                <a:latin typeface="+mn-ea"/>
                <a:cs typeface="メイリオ (本文)"/>
              </a:rPr>
              <a:t/>
            </a:r>
            <a:br>
              <a:rPr lang="en-US" altLang="ja-JP" sz="1400" dirty="0" smtClean="0">
                <a:solidFill>
                  <a:schemeClr val="tx1">
                    <a:lumMod val="75000"/>
                    <a:lumOff val="25000"/>
                  </a:schemeClr>
                </a:solidFill>
                <a:latin typeface="+mn-ea"/>
                <a:cs typeface="メイリオ (本文)"/>
              </a:rPr>
            </a:br>
            <a:r>
              <a:rPr lang="en-US" altLang="ja-JP" sz="1400" dirty="0" smtClean="0">
                <a:solidFill>
                  <a:schemeClr val="tx1">
                    <a:lumMod val="75000"/>
                    <a:lumOff val="25000"/>
                  </a:schemeClr>
                </a:solidFill>
                <a:latin typeface="+mn-ea"/>
                <a:cs typeface="メイリオ (本文)"/>
              </a:rPr>
              <a:t>※</a:t>
            </a:r>
            <a:r>
              <a:rPr lang="en-US" altLang="ja-JP" sz="1400" dirty="0" err="1" smtClean="0">
                <a:solidFill>
                  <a:schemeClr val="tx1">
                    <a:lumMod val="75000"/>
                    <a:lumOff val="25000"/>
                  </a:schemeClr>
                </a:solidFill>
                <a:latin typeface="+mn-ea"/>
                <a:cs typeface="メイリオ (本文)"/>
              </a:rPr>
              <a:t>pne.jp</a:t>
            </a:r>
            <a:r>
              <a:rPr lang="ja-JP" altLang="en-US" sz="1400" dirty="0" smtClean="0">
                <a:solidFill>
                  <a:schemeClr val="tx1">
                    <a:lumMod val="75000"/>
                    <a:lumOff val="25000"/>
                  </a:schemeClr>
                </a:solidFill>
                <a:latin typeface="+mn-ea"/>
                <a:cs typeface="メイリオ (本文)"/>
              </a:rPr>
              <a:t>サービス</a:t>
            </a:r>
            <a:r>
              <a:rPr lang="en-US" altLang="ja-JP" sz="1400" dirty="0" smtClean="0">
                <a:solidFill>
                  <a:schemeClr val="tx1">
                    <a:lumMod val="75000"/>
                    <a:lumOff val="25000"/>
                  </a:schemeClr>
                </a:solidFill>
                <a:latin typeface="+mn-ea"/>
                <a:cs typeface="メイリオ (本文)"/>
              </a:rPr>
              <a:t> </a:t>
            </a:r>
            <a:r>
              <a:rPr lang="ja-JP" altLang="en-US" sz="1400" dirty="0" smtClean="0">
                <a:solidFill>
                  <a:schemeClr val="tx1">
                    <a:lumMod val="75000"/>
                    <a:lumOff val="25000"/>
                  </a:schemeClr>
                </a:solidFill>
                <a:latin typeface="+mn-ea"/>
                <a:cs typeface="メイリオ (本文)"/>
              </a:rPr>
              <a:t>からご指定口座への</a:t>
            </a:r>
            <a:r>
              <a:rPr lang="ja-JP" altLang="en-US" sz="1400" dirty="0" smtClean="0">
                <a:solidFill>
                  <a:srgbClr val="404040"/>
                </a:solidFill>
                <a:latin typeface="+mn-ea"/>
              </a:rPr>
              <a:t>振込手数料はお客様ご負担となります。</a:t>
            </a:r>
            <a:endParaRPr lang="en-US" altLang="ja-JP" sz="1400" dirty="0" smtClean="0">
              <a:solidFill>
                <a:schemeClr val="tx1">
                  <a:lumMod val="75000"/>
                  <a:lumOff val="25000"/>
                </a:schemeClr>
              </a:solidFill>
              <a:latin typeface="+mn-ea"/>
              <a:cs typeface="メイリオ (本文)"/>
            </a:endParaRPr>
          </a:p>
          <a:p>
            <a:pPr>
              <a:lnSpc>
                <a:spcPct val="150000"/>
              </a:lnSpc>
            </a:pPr>
            <a:endParaRPr kumimoji="1" lang="en-US" altLang="ja-JP" sz="1400" dirty="0" smtClean="0">
              <a:solidFill>
                <a:schemeClr val="tx1">
                  <a:lumMod val="75000"/>
                  <a:lumOff val="25000"/>
                </a:schemeClr>
              </a:solidFill>
              <a:latin typeface="+mn-ea"/>
              <a:cs typeface="メイリオ (本文)"/>
            </a:endParaRPr>
          </a:p>
        </p:txBody>
      </p:sp>
      <p:grpSp>
        <p:nvGrpSpPr>
          <p:cNvPr id="2" name="図形グループ 159"/>
          <p:cNvGrpSpPr/>
          <p:nvPr/>
        </p:nvGrpSpPr>
        <p:grpSpPr>
          <a:xfrm>
            <a:off x="1519767" y="3714985"/>
            <a:ext cx="6319509" cy="1343041"/>
            <a:chOff x="752347" y="3838653"/>
            <a:chExt cx="8573169" cy="1836495"/>
          </a:xfrm>
        </p:grpSpPr>
        <p:sp>
          <p:nvSpPr>
            <p:cNvPr id="161" name="正方形/長方形 160"/>
            <p:cNvSpPr/>
            <p:nvPr/>
          </p:nvSpPr>
          <p:spPr>
            <a:xfrm>
              <a:off x="6870436" y="4398776"/>
              <a:ext cx="1322387" cy="780552"/>
            </a:xfrm>
            <a:prstGeom prst="rect">
              <a:avLst/>
            </a:prstGeom>
            <a:solidFill>
              <a:srgbClr val="75B5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smtClean="0"/>
                <a:t>管理口座</a:t>
              </a:r>
              <a:endParaRPr kumimoji="1" lang="ja-JP" altLang="en-US" sz="1400" dirty="0"/>
            </a:p>
          </p:txBody>
        </p:sp>
        <p:sp>
          <p:nvSpPr>
            <p:cNvPr id="162" name="右矢印 161"/>
            <p:cNvSpPr/>
            <p:nvPr/>
          </p:nvSpPr>
          <p:spPr>
            <a:xfrm>
              <a:off x="6025886" y="4516939"/>
              <a:ext cx="749300" cy="511721"/>
            </a:xfrm>
            <a:prstGeom prst="rightArrow">
              <a:avLst/>
            </a:prstGeom>
            <a:solidFill>
              <a:srgbClr val="75B53C">
                <a:alpha val="10000"/>
              </a:srgbClr>
            </a:solidFill>
            <a:ln w="38100" cmpd="sng">
              <a:solidFill>
                <a:srgbClr val="75B53C"/>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nvGrpSpPr>
            <p:cNvPr id="3" name="図形グループ 3"/>
            <p:cNvGrpSpPr/>
            <p:nvPr/>
          </p:nvGrpSpPr>
          <p:grpSpPr>
            <a:xfrm>
              <a:off x="752347" y="4042924"/>
              <a:ext cx="241036" cy="411123"/>
              <a:chOff x="3562350" y="2292350"/>
              <a:chExt cx="1574800" cy="2686050"/>
            </a:xfrm>
            <a:solidFill>
              <a:srgbClr val="75B53C"/>
            </a:solidFill>
          </p:grpSpPr>
          <p:sp>
            <p:nvSpPr>
              <p:cNvPr id="225" name="二等辺三角形 4"/>
              <p:cNvSpPr/>
              <p:nvPr/>
            </p:nvSpPr>
            <p:spPr>
              <a:xfrm>
                <a:off x="3562350" y="3416300"/>
                <a:ext cx="1574800" cy="1562100"/>
              </a:xfrm>
              <a:prstGeom prst="triangle">
                <a:avLst/>
              </a:prstGeom>
              <a:solidFill>
                <a:srgbClr val="AAB36C"/>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26" name="円/楕円 10"/>
              <p:cNvSpPr/>
              <p:nvPr/>
            </p:nvSpPr>
            <p:spPr>
              <a:xfrm>
                <a:off x="3581400" y="2292350"/>
                <a:ext cx="1536700" cy="1536700"/>
              </a:xfrm>
              <a:prstGeom prst="ellipse">
                <a:avLst/>
              </a:prstGeom>
              <a:solidFill>
                <a:srgbClr val="AAB36C"/>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cxnSp>
          <p:nvCxnSpPr>
            <p:cNvPr id="164" name="直線矢印コネクタ 163"/>
            <p:cNvCxnSpPr/>
            <p:nvPr/>
          </p:nvCxnSpPr>
          <p:spPr>
            <a:xfrm>
              <a:off x="1585002" y="4278129"/>
              <a:ext cx="1279534" cy="255175"/>
            </a:xfrm>
            <a:prstGeom prst="straightConnector1">
              <a:avLst/>
            </a:prstGeom>
            <a:ln w="38100" cmpd="sng">
              <a:solidFill>
                <a:srgbClr val="75B53C"/>
              </a:solidFill>
              <a:tailEnd type="arrow"/>
            </a:ln>
            <a:effectLst/>
          </p:spPr>
          <p:style>
            <a:lnRef idx="2">
              <a:schemeClr val="accent1"/>
            </a:lnRef>
            <a:fillRef idx="0">
              <a:schemeClr val="accent1"/>
            </a:fillRef>
            <a:effectRef idx="1">
              <a:schemeClr val="accent1"/>
            </a:effectRef>
            <a:fontRef idx="minor">
              <a:schemeClr val="tx1"/>
            </a:fontRef>
          </p:style>
        </p:cxnSp>
        <p:grpSp>
          <p:nvGrpSpPr>
            <p:cNvPr id="7" name="図形グループ 74"/>
            <p:cNvGrpSpPr/>
            <p:nvPr/>
          </p:nvGrpSpPr>
          <p:grpSpPr>
            <a:xfrm>
              <a:off x="1040129" y="4138051"/>
              <a:ext cx="375180" cy="220868"/>
              <a:chOff x="877525" y="4407197"/>
              <a:chExt cx="519475" cy="305814"/>
            </a:xfrm>
          </p:grpSpPr>
          <p:sp>
            <p:nvSpPr>
              <p:cNvPr id="223" name="角丸四角形 13"/>
              <p:cNvSpPr/>
              <p:nvPr/>
            </p:nvSpPr>
            <p:spPr>
              <a:xfrm>
                <a:off x="877525" y="4407197"/>
                <a:ext cx="519475" cy="305814"/>
              </a:xfrm>
              <a:prstGeom prst="round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dirty="0">
                  <a:solidFill>
                    <a:schemeClr val="tx1">
                      <a:lumMod val="75000"/>
                      <a:lumOff val="25000"/>
                    </a:schemeClr>
                  </a:solidFill>
                </a:endParaRPr>
              </a:p>
            </p:txBody>
          </p:sp>
          <p:cxnSp>
            <p:nvCxnSpPr>
              <p:cNvPr id="224" name="直線コネクタ 14"/>
              <p:cNvCxnSpPr/>
              <p:nvPr/>
            </p:nvCxnSpPr>
            <p:spPr>
              <a:xfrm>
                <a:off x="877525" y="4488062"/>
                <a:ext cx="519475" cy="384"/>
              </a:xfrm>
              <a:prstGeom prst="line">
                <a:avLst/>
              </a:prstGeom>
              <a:ln w="57150" cmpd="sng">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8" name="図形グループ 75"/>
            <p:cNvGrpSpPr/>
            <p:nvPr/>
          </p:nvGrpSpPr>
          <p:grpSpPr>
            <a:xfrm>
              <a:off x="1354416" y="4435703"/>
              <a:ext cx="241036" cy="411123"/>
              <a:chOff x="3562350" y="2292350"/>
              <a:chExt cx="1574800" cy="2686050"/>
            </a:xfrm>
            <a:solidFill>
              <a:srgbClr val="75B53C"/>
            </a:solidFill>
          </p:grpSpPr>
          <p:sp>
            <p:nvSpPr>
              <p:cNvPr id="221" name="二等辺三角形 16"/>
              <p:cNvSpPr/>
              <p:nvPr/>
            </p:nvSpPr>
            <p:spPr>
              <a:xfrm>
                <a:off x="3562350" y="3416300"/>
                <a:ext cx="1574800" cy="1562100"/>
              </a:xfrm>
              <a:prstGeom prst="triangle">
                <a:avLst/>
              </a:prstGeom>
              <a:solidFill>
                <a:srgbClr val="AAB36C"/>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22" name="円/楕円 17"/>
              <p:cNvSpPr/>
              <p:nvPr/>
            </p:nvSpPr>
            <p:spPr>
              <a:xfrm>
                <a:off x="3581400" y="2292350"/>
                <a:ext cx="1536700" cy="1536700"/>
              </a:xfrm>
              <a:prstGeom prst="ellipse">
                <a:avLst/>
              </a:prstGeom>
              <a:solidFill>
                <a:srgbClr val="AAB36C"/>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9" name="図形グループ 80"/>
            <p:cNvGrpSpPr/>
            <p:nvPr/>
          </p:nvGrpSpPr>
          <p:grpSpPr>
            <a:xfrm>
              <a:off x="1642198" y="4530830"/>
              <a:ext cx="375180" cy="220868"/>
              <a:chOff x="877525" y="4407197"/>
              <a:chExt cx="519475" cy="305814"/>
            </a:xfrm>
          </p:grpSpPr>
          <p:sp>
            <p:nvSpPr>
              <p:cNvPr id="219" name="角丸四角形 19"/>
              <p:cNvSpPr/>
              <p:nvPr/>
            </p:nvSpPr>
            <p:spPr>
              <a:xfrm>
                <a:off x="877525" y="4407197"/>
                <a:ext cx="519475" cy="305814"/>
              </a:xfrm>
              <a:prstGeom prst="round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dirty="0">
                  <a:solidFill>
                    <a:schemeClr val="tx1">
                      <a:lumMod val="75000"/>
                      <a:lumOff val="25000"/>
                    </a:schemeClr>
                  </a:solidFill>
                </a:endParaRPr>
              </a:p>
            </p:txBody>
          </p:sp>
          <p:cxnSp>
            <p:nvCxnSpPr>
              <p:cNvPr id="220" name="直線コネクタ 20"/>
              <p:cNvCxnSpPr/>
              <p:nvPr/>
            </p:nvCxnSpPr>
            <p:spPr>
              <a:xfrm>
                <a:off x="877525" y="4488062"/>
                <a:ext cx="519475" cy="384"/>
              </a:xfrm>
              <a:prstGeom prst="line">
                <a:avLst/>
              </a:prstGeom>
              <a:ln w="57150" cmpd="sng">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10" name="図形グループ 85"/>
            <p:cNvGrpSpPr/>
            <p:nvPr/>
          </p:nvGrpSpPr>
          <p:grpSpPr>
            <a:xfrm>
              <a:off x="764435" y="4817665"/>
              <a:ext cx="241036" cy="411123"/>
              <a:chOff x="3562350" y="2292350"/>
              <a:chExt cx="1574800" cy="2686050"/>
            </a:xfrm>
            <a:solidFill>
              <a:srgbClr val="75B53C"/>
            </a:solidFill>
          </p:grpSpPr>
          <p:sp>
            <p:nvSpPr>
              <p:cNvPr id="217" name="二等辺三角形 216"/>
              <p:cNvSpPr/>
              <p:nvPr/>
            </p:nvSpPr>
            <p:spPr>
              <a:xfrm>
                <a:off x="3562350" y="3416300"/>
                <a:ext cx="1574800" cy="1562100"/>
              </a:xfrm>
              <a:prstGeom prst="triangle">
                <a:avLst/>
              </a:prstGeom>
              <a:solidFill>
                <a:srgbClr val="AAB36C"/>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18" name="円/楕円 217"/>
              <p:cNvSpPr/>
              <p:nvPr/>
            </p:nvSpPr>
            <p:spPr>
              <a:xfrm>
                <a:off x="3581400" y="2292350"/>
                <a:ext cx="1536700" cy="1536700"/>
              </a:xfrm>
              <a:prstGeom prst="ellipse">
                <a:avLst/>
              </a:prstGeom>
              <a:solidFill>
                <a:srgbClr val="AAB36C"/>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11" name="図形グループ 94"/>
            <p:cNvGrpSpPr/>
            <p:nvPr/>
          </p:nvGrpSpPr>
          <p:grpSpPr>
            <a:xfrm>
              <a:off x="1052217" y="4912792"/>
              <a:ext cx="375180" cy="220868"/>
              <a:chOff x="877525" y="4407197"/>
              <a:chExt cx="519475" cy="305814"/>
            </a:xfrm>
          </p:grpSpPr>
          <p:sp>
            <p:nvSpPr>
              <p:cNvPr id="215" name="角丸四角形 214"/>
              <p:cNvSpPr/>
              <p:nvPr/>
            </p:nvSpPr>
            <p:spPr>
              <a:xfrm>
                <a:off x="877525" y="4407197"/>
                <a:ext cx="519475" cy="305814"/>
              </a:xfrm>
              <a:prstGeom prst="round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dirty="0">
                  <a:solidFill>
                    <a:schemeClr val="tx1">
                      <a:lumMod val="75000"/>
                      <a:lumOff val="25000"/>
                    </a:schemeClr>
                  </a:solidFill>
                </a:endParaRPr>
              </a:p>
            </p:txBody>
          </p:sp>
          <p:cxnSp>
            <p:nvCxnSpPr>
              <p:cNvPr id="216" name="直線コネクタ 26"/>
              <p:cNvCxnSpPr/>
              <p:nvPr/>
            </p:nvCxnSpPr>
            <p:spPr>
              <a:xfrm>
                <a:off x="877525" y="4488062"/>
                <a:ext cx="519475" cy="384"/>
              </a:xfrm>
              <a:prstGeom prst="line">
                <a:avLst/>
              </a:prstGeom>
              <a:ln w="57150" cmpd="sng">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12" name="図形グループ 98"/>
            <p:cNvGrpSpPr/>
            <p:nvPr/>
          </p:nvGrpSpPr>
          <p:grpSpPr>
            <a:xfrm>
              <a:off x="1357332" y="5154364"/>
              <a:ext cx="241036" cy="411123"/>
              <a:chOff x="3562350" y="2292350"/>
              <a:chExt cx="1574800" cy="2686050"/>
            </a:xfrm>
            <a:solidFill>
              <a:srgbClr val="75B53C"/>
            </a:solidFill>
          </p:grpSpPr>
          <p:sp>
            <p:nvSpPr>
              <p:cNvPr id="213" name="二等辺三角形 212"/>
              <p:cNvSpPr/>
              <p:nvPr/>
            </p:nvSpPr>
            <p:spPr>
              <a:xfrm>
                <a:off x="3562350" y="3416300"/>
                <a:ext cx="1574800" cy="1562100"/>
              </a:xfrm>
              <a:prstGeom prst="triangle">
                <a:avLst/>
              </a:prstGeom>
              <a:solidFill>
                <a:srgbClr val="AAB36C"/>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14" name="円/楕円 213"/>
              <p:cNvSpPr/>
              <p:nvPr/>
            </p:nvSpPr>
            <p:spPr>
              <a:xfrm>
                <a:off x="3581400" y="2292350"/>
                <a:ext cx="1536700" cy="1536700"/>
              </a:xfrm>
              <a:prstGeom prst="ellipse">
                <a:avLst/>
              </a:prstGeom>
              <a:solidFill>
                <a:srgbClr val="AAB36C"/>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13" name="図形グループ 101"/>
            <p:cNvGrpSpPr/>
            <p:nvPr/>
          </p:nvGrpSpPr>
          <p:grpSpPr>
            <a:xfrm>
              <a:off x="1645114" y="5258663"/>
              <a:ext cx="375180" cy="220868"/>
              <a:chOff x="877525" y="4407197"/>
              <a:chExt cx="519475" cy="305814"/>
            </a:xfrm>
          </p:grpSpPr>
          <p:sp>
            <p:nvSpPr>
              <p:cNvPr id="211" name="角丸四角形 210"/>
              <p:cNvSpPr/>
              <p:nvPr/>
            </p:nvSpPr>
            <p:spPr>
              <a:xfrm>
                <a:off x="877525" y="4407197"/>
                <a:ext cx="519475" cy="305814"/>
              </a:xfrm>
              <a:prstGeom prst="round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dirty="0">
                  <a:solidFill>
                    <a:schemeClr val="tx1">
                      <a:lumMod val="75000"/>
                      <a:lumOff val="25000"/>
                    </a:schemeClr>
                  </a:solidFill>
                </a:endParaRPr>
              </a:p>
            </p:txBody>
          </p:sp>
          <p:cxnSp>
            <p:nvCxnSpPr>
              <p:cNvPr id="212" name="直線コネクタ 211"/>
              <p:cNvCxnSpPr/>
              <p:nvPr/>
            </p:nvCxnSpPr>
            <p:spPr>
              <a:xfrm>
                <a:off x="877525" y="4488062"/>
                <a:ext cx="519475" cy="384"/>
              </a:xfrm>
              <a:prstGeom prst="line">
                <a:avLst/>
              </a:prstGeom>
              <a:ln w="57150" cmpd="sng">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14" name="図形グループ 104"/>
            <p:cNvGrpSpPr/>
            <p:nvPr/>
          </p:nvGrpSpPr>
          <p:grpSpPr>
            <a:xfrm>
              <a:off x="1779258" y="3838653"/>
              <a:ext cx="241036" cy="411123"/>
              <a:chOff x="3562350" y="2292350"/>
              <a:chExt cx="1574800" cy="2686050"/>
            </a:xfrm>
            <a:solidFill>
              <a:srgbClr val="75B53C"/>
            </a:solidFill>
          </p:grpSpPr>
          <p:sp>
            <p:nvSpPr>
              <p:cNvPr id="209" name="二等辺三角形 208"/>
              <p:cNvSpPr/>
              <p:nvPr/>
            </p:nvSpPr>
            <p:spPr>
              <a:xfrm>
                <a:off x="3562350" y="3416300"/>
                <a:ext cx="1574800" cy="1562100"/>
              </a:xfrm>
              <a:prstGeom prst="triangle">
                <a:avLst/>
              </a:prstGeom>
              <a:solidFill>
                <a:srgbClr val="AAB36C"/>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10" name="円/楕円 209"/>
              <p:cNvSpPr/>
              <p:nvPr/>
            </p:nvSpPr>
            <p:spPr>
              <a:xfrm>
                <a:off x="3581400" y="2292350"/>
                <a:ext cx="1536700" cy="1536700"/>
              </a:xfrm>
              <a:prstGeom prst="ellipse">
                <a:avLst/>
              </a:prstGeom>
              <a:solidFill>
                <a:srgbClr val="AAB36C"/>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15" name="図形グループ 107"/>
            <p:cNvGrpSpPr/>
            <p:nvPr/>
          </p:nvGrpSpPr>
          <p:grpSpPr>
            <a:xfrm>
              <a:off x="2067040" y="3933780"/>
              <a:ext cx="375180" cy="220868"/>
              <a:chOff x="877525" y="4407197"/>
              <a:chExt cx="519475" cy="305814"/>
            </a:xfrm>
          </p:grpSpPr>
          <p:sp>
            <p:nvSpPr>
              <p:cNvPr id="207" name="角丸四角形 206"/>
              <p:cNvSpPr/>
              <p:nvPr/>
            </p:nvSpPr>
            <p:spPr>
              <a:xfrm>
                <a:off x="877525" y="4407197"/>
                <a:ext cx="519475" cy="305814"/>
              </a:xfrm>
              <a:prstGeom prst="round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dirty="0">
                  <a:solidFill>
                    <a:schemeClr val="tx1">
                      <a:lumMod val="75000"/>
                      <a:lumOff val="25000"/>
                    </a:schemeClr>
                  </a:solidFill>
                </a:endParaRPr>
              </a:p>
            </p:txBody>
          </p:sp>
          <p:cxnSp>
            <p:nvCxnSpPr>
              <p:cNvPr id="208" name="直線コネクタ 207"/>
              <p:cNvCxnSpPr/>
              <p:nvPr/>
            </p:nvCxnSpPr>
            <p:spPr>
              <a:xfrm>
                <a:off x="877525" y="4488062"/>
                <a:ext cx="519475" cy="384"/>
              </a:xfrm>
              <a:prstGeom prst="line">
                <a:avLst/>
              </a:prstGeom>
              <a:ln w="57150" cmpd="sng">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grpSp>
        <p:cxnSp>
          <p:nvCxnSpPr>
            <p:cNvPr id="174" name="直線矢印コネクタ 173"/>
            <p:cNvCxnSpPr/>
            <p:nvPr/>
          </p:nvCxnSpPr>
          <p:spPr>
            <a:xfrm flipV="1">
              <a:off x="1585002" y="4912792"/>
              <a:ext cx="1279534" cy="112564"/>
            </a:xfrm>
            <a:prstGeom prst="straightConnector1">
              <a:avLst/>
            </a:prstGeom>
            <a:ln w="38100" cmpd="sng">
              <a:solidFill>
                <a:srgbClr val="75B53C"/>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75" name="直線矢印コネクタ 174"/>
            <p:cNvCxnSpPr/>
            <p:nvPr/>
          </p:nvCxnSpPr>
          <p:spPr>
            <a:xfrm flipV="1">
              <a:off x="2178907" y="5163536"/>
              <a:ext cx="685629" cy="198532"/>
            </a:xfrm>
            <a:prstGeom prst="straightConnector1">
              <a:avLst/>
            </a:prstGeom>
            <a:ln w="38100" cmpd="sng">
              <a:solidFill>
                <a:srgbClr val="75B53C"/>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76" name="直線矢印コネクタ 175"/>
            <p:cNvCxnSpPr/>
            <p:nvPr/>
          </p:nvCxnSpPr>
          <p:spPr>
            <a:xfrm flipV="1">
              <a:off x="2067040" y="4706999"/>
              <a:ext cx="797496" cy="1"/>
            </a:xfrm>
            <a:prstGeom prst="straightConnector1">
              <a:avLst/>
            </a:prstGeom>
            <a:ln w="38100" cmpd="sng">
              <a:solidFill>
                <a:srgbClr val="75B53C"/>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77" name="直線矢印コネクタ 176"/>
            <p:cNvCxnSpPr/>
            <p:nvPr/>
          </p:nvCxnSpPr>
          <p:spPr>
            <a:xfrm>
              <a:off x="2442221" y="4196454"/>
              <a:ext cx="422315" cy="81675"/>
            </a:xfrm>
            <a:prstGeom prst="straightConnector1">
              <a:avLst/>
            </a:prstGeom>
            <a:ln w="38100" cmpd="sng">
              <a:solidFill>
                <a:srgbClr val="75B53C"/>
              </a:solidFill>
              <a:tailEnd type="arrow"/>
            </a:ln>
            <a:effectLst/>
          </p:spPr>
          <p:style>
            <a:lnRef idx="2">
              <a:schemeClr val="accent1"/>
            </a:lnRef>
            <a:fillRef idx="0">
              <a:schemeClr val="accent1"/>
            </a:fillRef>
            <a:effectRef idx="1">
              <a:schemeClr val="accent1"/>
            </a:effectRef>
            <a:fontRef idx="minor">
              <a:schemeClr val="tx1"/>
            </a:fontRef>
          </p:style>
        </p:cxnSp>
        <p:grpSp>
          <p:nvGrpSpPr>
            <p:cNvPr id="16" name="図形グループ 43"/>
            <p:cNvGrpSpPr/>
            <p:nvPr/>
          </p:nvGrpSpPr>
          <p:grpSpPr>
            <a:xfrm>
              <a:off x="2954360" y="3880453"/>
              <a:ext cx="2967263" cy="1794695"/>
              <a:chOff x="3479800" y="2579263"/>
              <a:chExt cx="2967263" cy="1794695"/>
            </a:xfrm>
          </p:grpSpPr>
          <p:sp>
            <p:nvSpPr>
              <p:cNvPr id="184" name="円/楕円 183"/>
              <p:cNvSpPr/>
              <p:nvPr/>
            </p:nvSpPr>
            <p:spPr>
              <a:xfrm>
                <a:off x="3479800" y="3927553"/>
                <a:ext cx="2967263" cy="446405"/>
              </a:xfrm>
              <a:prstGeom prst="ellipse">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nvGrpSpPr>
              <p:cNvPr id="17" name="図形グループ 45"/>
              <p:cNvGrpSpPr/>
              <p:nvPr/>
            </p:nvGrpSpPr>
            <p:grpSpPr>
              <a:xfrm>
                <a:off x="3716690" y="2579263"/>
                <a:ext cx="1110270" cy="1570866"/>
                <a:chOff x="3716690" y="2579263"/>
                <a:chExt cx="1110270" cy="1570866"/>
              </a:xfrm>
            </p:grpSpPr>
            <p:cxnSp>
              <p:nvCxnSpPr>
                <p:cNvPr id="197" name="直線コネクタ 43"/>
                <p:cNvCxnSpPr/>
                <p:nvPr/>
              </p:nvCxnSpPr>
              <p:spPr>
                <a:xfrm rot="5400000">
                  <a:off x="3671846" y="2969289"/>
                  <a:ext cx="537364" cy="113250"/>
                </a:xfrm>
                <a:prstGeom prst="line">
                  <a:avLst/>
                </a:prstGeom>
                <a:ln w="38100" cmpd="sng">
                  <a:solidFill>
                    <a:srgbClr val="75B53C"/>
                  </a:solidFill>
                </a:ln>
                <a:effectLst/>
              </p:spPr>
              <p:style>
                <a:lnRef idx="2">
                  <a:schemeClr val="accent1"/>
                </a:lnRef>
                <a:fillRef idx="0">
                  <a:schemeClr val="accent1"/>
                </a:fillRef>
                <a:effectRef idx="1">
                  <a:schemeClr val="accent1"/>
                </a:effectRef>
                <a:fontRef idx="minor">
                  <a:schemeClr val="tx1"/>
                </a:fontRef>
              </p:style>
            </p:cxnSp>
            <p:cxnSp>
              <p:nvCxnSpPr>
                <p:cNvPr id="198" name="直線コネクタ 197"/>
                <p:cNvCxnSpPr/>
                <p:nvPr/>
              </p:nvCxnSpPr>
              <p:spPr>
                <a:xfrm rot="16200000" flipH="1">
                  <a:off x="4367301" y="2993617"/>
                  <a:ext cx="492517" cy="109441"/>
                </a:xfrm>
                <a:prstGeom prst="line">
                  <a:avLst/>
                </a:prstGeom>
                <a:ln w="38100" cmpd="sng">
                  <a:solidFill>
                    <a:srgbClr val="75B53C"/>
                  </a:solidFill>
                </a:ln>
                <a:effectLst/>
              </p:spPr>
              <p:style>
                <a:lnRef idx="2">
                  <a:schemeClr val="accent1"/>
                </a:lnRef>
                <a:fillRef idx="0">
                  <a:schemeClr val="accent1"/>
                </a:fillRef>
                <a:effectRef idx="1">
                  <a:schemeClr val="accent1"/>
                </a:effectRef>
                <a:fontRef idx="minor">
                  <a:schemeClr val="tx1"/>
                </a:fontRef>
              </p:style>
            </p:cxnSp>
            <p:sp>
              <p:nvSpPr>
                <p:cNvPr id="199" name="正方形/長方形 198"/>
                <p:cNvSpPr/>
                <p:nvPr/>
              </p:nvSpPr>
              <p:spPr>
                <a:xfrm>
                  <a:off x="3716690" y="3090253"/>
                  <a:ext cx="1110270" cy="1059876"/>
                </a:xfrm>
                <a:prstGeom prst="rect">
                  <a:avLst/>
                </a:prstGeom>
                <a:solidFill>
                  <a:srgbClr val="75B5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00" name="正方形/長方形 199"/>
                <p:cNvSpPr/>
                <p:nvPr/>
              </p:nvSpPr>
              <p:spPr>
                <a:xfrm>
                  <a:off x="3716690" y="2579263"/>
                  <a:ext cx="1110270" cy="362664"/>
                </a:xfrm>
                <a:prstGeom prst="rect">
                  <a:avLst/>
                </a:prstGeom>
                <a:solidFill>
                  <a:srgbClr val="75B5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900" dirty="0" smtClean="0"/>
                    <a:t>カード会社</a:t>
                  </a:r>
                  <a:endParaRPr kumimoji="1" lang="ja-JP" altLang="en-US" sz="900" dirty="0"/>
                </a:p>
              </p:txBody>
            </p:sp>
            <p:sp>
              <p:nvSpPr>
                <p:cNvPr id="201" name="正方形/長方形 200"/>
                <p:cNvSpPr/>
                <p:nvPr/>
              </p:nvSpPr>
              <p:spPr>
                <a:xfrm>
                  <a:off x="3813144" y="3259092"/>
                  <a:ext cx="246409" cy="20434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02" name="正方形/長方形 201"/>
                <p:cNvSpPr/>
                <p:nvPr/>
              </p:nvSpPr>
              <p:spPr>
                <a:xfrm>
                  <a:off x="4494838" y="3261689"/>
                  <a:ext cx="246409" cy="20434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03" name="正方形/長方形 202"/>
                <p:cNvSpPr/>
                <p:nvPr/>
              </p:nvSpPr>
              <p:spPr>
                <a:xfrm>
                  <a:off x="3813144" y="3592031"/>
                  <a:ext cx="246409" cy="20434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04" name="正方形/長方形 203"/>
                <p:cNvSpPr/>
                <p:nvPr/>
              </p:nvSpPr>
              <p:spPr>
                <a:xfrm>
                  <a:off x="4494838" y="3594628"/>
                  <a:ext cx="246409" cy="20434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05" name="正方形/長方形 204"/>
                <p:cNvSpPr/>
                <p:nvPr/>
              </p:nvSpPr>
              <p:spPr>
                <a:xfrm>
                  <a:off x="4153650" y="3259092"/>
                  <a:ext cx="246409" cy="20434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06" name="正方形/長方形 205"/>
                <p:cNvSpPr/>
                <p:nvPr/>
              </p:nvSpPr>
              <p:spPr>
                <a:xfrm>
                  <a:off x="4153650" y="3592031"/>
                  <a:ext cx="246409" cy="20434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18" name="図形グループ 53"/>
              <p:cNvGrpSpPr/>
              <p:nvPr/>
            </p:nvGrpSpPr>
            <p:grpSpPr>
              <a:xfrm>
                <a:off x="5118822" y="2579263"/>
                <a:ext cx="1110270" cy="1570866"/>
                <a:chOff x="5118822" y="2579263"/>
                <a:chExt cx="1110270" cy="1570866"/>
              </a:xfrm>
            </p:grpSpPr>
            <p:cxnSp>
              <p:nvCxnSpPr>
                <p:cNvPr id="187" name="直線コネクタ 186"/>
                <p:cNvCxnSpPr/>
                <p:nvPr/>
              </p:nvCxnSpPr>
              <p:spPr>
                <a:xfrm rot="5400000">
                  <a:off x="5073978" y="2969289"/>
                  <a:ext cx="537364" cy="113250"/>
                </a:xfrm>
                <a:prstGeom prst="line">
                  <a:avLst/>
                </a:prstGeom>
                <a:ln w="38100" cmpd="sng">
                  <a:solidFill>
                    <a:srgbClr val="75B53C"/>
                  </a:solidFill>
                </a:ln>
                <a:effectLst/>
              </p:spPr>
              <p:style>
                <a:lnRef idx="2">
                  <a:schemeClr val="accent1"/>
                </a:lnRef>
                <a:fillRef idx="0">
                  <a:schemeClr val="accent1"/>
                </a:fillRef>
                <a:effectRef idx="1">
                  <a:schemeClr val="accent1"/>
                </a:effectRef>
                <a:fontRef idx="minor">
                  <a:schemeClr val="tx1"/>
                </a:fontRef>
              </p:style>
            </p:cxnSp>
            <p:cxnSp>
              <p:nvCxnSpPr>
                <p:cNvPr id="188" name="直線コネクタ 187"/>
                <p:cNvCxnSpPr/>
                <p:nvPr/>
              </p:nvCxnSpPr>
              <p:spPr>
                <a:xfrm rot="16200000" flipH="1">
                  <a:off x="5769433" y="2993617"/>
                  <a:ext cx="492517" cy="109441"/>
                </a:xfrm>
                <a:prstGeom prst="line">
                  <a:avLst/>
                </a:prstGeom>
                <a:ln w="38100" cmpd="sng">
                  <a:solidFill>
                    <a:srgbClr val="75B53C"/>
                  </a:solidFill>
                </a:ln>
                <a:effectLst/>
              </p:spPr>
              <p:style>
                <a:lnRef idx="2">
                  <a:schemeClr val="accent1"/>
                </a:lnRef>
                <a:fillRef idx="0">
                  <a:schemeClr val="accent1"/>
                </a:fillRef>
                <a:effectRef idx="1">
                  <a:schemeClr val="accent1"/>
                </a:effectRef>
                <a:fontRef idx="minor">
                  <a:schemeClr val="tx1"/>
                </a:fontRef>
              </p:style>
            </p:cxnSp>
            <p:sp>
              <p:nvSpPr>
                <p:cNvPr id="189" name="正方形/長方形 188"/>
                <p:cNvSpPr/>
                <p:nvPr/>
              </p:nvSpPr>
              <p:spPr>
                <a:xfrm>
                  <a:off x="5118822" y="3090253"/>
                  <a:ext cx="1110270" cy="1059876"/>
                </a:xfrm>
                <a:prstGeom prst="rect">
                  <a:avLst/>
                </a:prstGeom>
                <a:solidFill>
                  <a:srgbClr val="75B5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90" name="正方形/長方形 189"/>
                <p:cNvSpPr/>
                <p:nvPr/>
              </p:nvSpPr>
              <p:spPr>
                <a:xfrm>
                  <a:off x="5118822" y="2579263"/>
                  <a:ext cx="1110270" cy="362664"/>
                </a:xfrm>
                <a:prstGeom prst="rect">
                  <a:avLst/>
                </a:prstGeom>
                <a:solidFill>
                  <a:srgbClr val="75B5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err="1" smtClean="0"/>
                    <a:t>pne.jp</a:t>
                  </a:r>
                  <a:endParaRPr kumimoji="1" lang="ja-JP" altLang="en-US" sz="1200" dirty="0"/>
                </a:p>
              </p:txBody>
            </p:sp>
            <p:sp>
              <p:nvSpPr>
                <p:cNvPr id="191" name="正方形/長方形 190"/>
                <p:cNvSpPr/>
                <p:nvPr/>
              </p:nvSpPr>
              <p:spPr>
                <a:xfrm>
                  <a:off x="5204716" y="3261689"/>
                  <a:ext cx="246409" cy="20434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92" name="正方形/長方形 191"/>
                <p:cNvSpPr/>
                <p:nvPr/>
              </p:nvSpPr>
              <p:spPr>
                <a:xfrm>
                  <a:off x="5886410" y="3264285"/>
                  <a:ext cx="246409" cy="20434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93" name="正方形/長方形 192"/>
                <p:cNvSpPr/>
                <p:nvPr/>
              </p:nvSpPr>
              <p:spPr>
                <a:xfrm>
                  <a:off x="5204716" y="3594628"/>
                  <a:ext cx="246409" cy="20434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94" name="正方形/長方形 193"/>
                <p:cNvSpPr/>
                <p:nvPr/>
              </p:nvSpPr>
              <p:spPr>
                <a:xfrm>
                  <a:off x="5886410" y="3597224"/>
                  <a:ext cx="246409" cy="20434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95" name="正方形/長方形 194"/>
                <p:cNvSpPr/>
                <p:nvPr/>
              </p:nvSpPr>
              <p:spPr>
                <a:xfrm>
                  <a:off x="5545222" y="3261689"/>
                  <a:ext cx="246409" cy="20434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96" name="正方形/長方形 195"/>
                <p:cNvSpPr/>
                <p:nvPr/>
              </p:nvSpPr>
              <p:spPr>
                <a:xfrm>
                  <a:off x="5545222" y="3594628"/>
                  <a:ext cx="246409" cy="20434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grpSp>
          <p:nvGrpSpPr>
            <p:cNvPr id="19" name="図形グループ 67"/>
            <p:cNvGrpSpPr/>
            <p:nvPr/>
          </p:nvGrpSpPr>
          <p:grpSpPr>
            <a:xfrm>
              <a:off x="8234699" y="4361337"/>
              <a:ext cx="1090817" cy="1232335"/>
              <a:chOff x="6041574" y="3382988"/>
              <a:chExt cx="1090817" cy="1232335"/>
            </a:xfrm>
          </p:grpSpPr>
          <p:grpSp>
            <p:nvGrpSpPr>
              <p:cNvPr id="21" name="図形グループ 4"/>
              <p:cNvGrpSpPr/>
              <p:nvPr/>
            </p:nvGrpSpPr>
            <p:grpSpPr>
              <a:xfrm>
                <a:off x="6392757" y="3382988"/>
                <a:ext cx="303038" cy="516877"/>
                <a:chOff x="3562349" y="2292350"/>
                <a:chExt cx="1574800" cy="2686050"/>
              </a:xfrm>
              <a:solidFill>
                <a:srgbClr val="CF6368"/>
              </a:solidFill>
            </p:grpSpPr>
            <p:sp>
              <p:nvSpPr>
                <p:cNvPr id="182" name="二等辺三角形 181"/>
                <p:cNvSpPr/>
                <p:nvPr/>
              </p:nvSpPr>
              <p:spPr>
                <a:xfrm>
                  <a:off x="3562349" y="3416301"/>
                  <a:ext cx="1574800" cy="1562099"/>
                </a:xfrm>
                <a:prstGeom prst="triangle">
                  <a:avLst/>
                </a:prstGeom>
                <a:grp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83" name="円/楕円 182"/>
                <p:cNvSpPr/>
                <p:nvPr/>
              </p:nvSpPr>
              <p:spPr>
                <a:xfrm>
                  <a:off x="3581400" y="2292350"/>
                  <a:ext cx="1536700" cy="1536700"/>
                </a:xfrm>
                <a:prstGeom prst="ellipse">
                  <a:avLst/>
                </a:prstGeom>
                <a:grp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sp>
            <p:nvSpPr>
              <p:cNvPr id="181" name="テキスト ボックス 180"/>
              <p:cNvSpPr txBox="1"/>
              <p:nvPr/>
            </p:nvSpPr>
            <p:spPr>
              <a:xfrm>
                <a:off x="6041574" y="3899864"/>
                <a:ext cx="1090817" cy="715459"/>
              </a:xfrm>
              <a:prstGeom prst="rect">
                <a:avLst/>
              </a:prstGeom>
              <a:noFill/>
            </p:spPr>
            <p:txBody>
              <a:bodyPr wrap="square" rtlCol="0">
                <a:spAutoFit/>
              </a:bodyPr>
              <a:lstStyle/>
              <a:p>
                <a:pPr algn="ctr"/>
                <a:r>
                  <a:rPr kumimoji="1" lang="ja-JP" altLang="en-US" sz="1400" dirty="0" smtClean="0">
                    <a:solidFill>
                      <a:srgbClr val="CF6368"/>
                    </a:solidFill>
                    <a:latin typeface="+mn-ea"/>
                    <a:ea typeface="+mn-ea"/>
                  </a:rPr>
                  <a:t>会計</a:t>
                </a:r>
              </a:p>
              <a:p>
                <a:pPr algn="ctr"/>
                <a:r>
                  <a:rPr kumimoji="1" lang="ja-JP" altLang="en-US" sz="1400" dirty="0" smtClean="0">
                    <a:solidFill>
                      <a:srgbClr val="CF6368"/>
                    </a:solidFill>
                    <a:latin typeface="+mn-ea"/>
                    <a:ea typeface="+mn-ea"/>
                  </a:rPr>
                  <a:t>担当</a:t>
                </a:r>
                <a:endParaRPr kumimoji="1" lang="ja-JP" altLang="en-US" sz="1400" dirty="0">
                  <a:solidFill>
                    <a:srgbClr val="CF6368"/>
                  </a:solidFill>
                  <a:latin typeface="+mn-ea"/>
                  <a:ea typeface="+mn-ea"/>
                </a:endParaRPr>
              </a:p>
            </p:txBody>
          </p:sp>
        </p:grpSp>
      </p:grpSp>
      <p:sp>
        <p:nvSpPr>
          <p:cNvPr id="227" name="角丸四角形 226"/>
          <p:cNvSpPr/>
          <p:nvPr/>
        </p:nvSpPr>
        <p:spPr>
          <a:xfrm>
            <a:off x="3109407" y="3013958"/>
            <a:ext cx="2260316" cy="552896"/>
          </a:xfrm>
          <a:prstGeom prst="roundRect">
            <a:avLst/>
          </a:prstGeom>
          <a:solidFill>
            <a:srgbClr val="CF6368">
              <a:alpha val="7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800" dirty="0" smtClean="0">
                <a:solidFill>
                  <a:schemeClr val="bg1"/>
                </a:solidFill>
                <a:latin typeface="+mn-ea"/>
              </a:rPr>
              <a:t>会費の</a:t>
            </a:r>
            <a:r>
              <a:rPr kumimoji="1" lang="en-US" altLang="ja-JP" sz="2800" dirty="0" smtClean="0">
                <a:solidFill>
                  <a:schemeClr val="bg1"/>
                </a:solidFill>
                <a:latin typeface="+mn-ea"/>
              </a:rPr>
              <a:t>10%</a:t>
            </a:r>
            <a:endParaRPr kumimoji="1" lang="ja-JP" altLang="en-US" sz="2800" dirty="0">
              <a:solidFill>
                <a:schemeClr val="bg1"/>
              </a:solidFill>
              <a:latin typeface="+mn-ea"/>
            </a:endParaRPr>
          </a:p>
        </p:txBody>
      </p:sp>
      <p:sp>
        <p:nvSpPr>
          <p:cNvPr id="228" name="角丸四角形 227"/>
          <p:cNvSpPr/>
          <p:nvPr/>
        </p:nvSpPr>
        <p:spPr>
          <a:xfrm>
            <a:off x="5730657" y="3013958"/>
            <a:ext cx="2178557" cy="531283"/>
          </a:xfrm>
          <a:prstGeom prst="roundRect">
            <a:avLst/>
          </a:prstGeom>
          <a:solidFill>
            <a:srgbClr val="CF6368">
              <a:alpha val="7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800" dirty="0" smtClean="0">
                <a:solidFill>
                  <a:schemeClr val="bg1"/>
                </a:solidFill>
                <a:latin typeface="+mn-ea"/>
              </a:rPr>
              <a:t>会費の</a:t>
            </a:r>
            <a:r>
              <a:rPr lang="en-US" altLang="ja-JP" sz="2800" dirty="0" smtClean="0">
                <a:solidFill>
                  <a:schemeClr val="bg1"/>
                </a:solidFill>
                <a:latin typeface="+mn-ea"/>
              </a:rPr>
              <a:t>9</a:t>
            </a:r>
            <a:r>
              <a:rPr kumimoji="1" lang="en-US" altLang="ja-JP" sz="2800" dirty="0" smtClean="0">
                <a:solidFill>
                  <a:schemeClr val="bg1"/>
                </a:solidFill>
                <a:latin typeface="+mn-ea"/>
              </a:rPr>
              <a:t>0%</a:t>
            </a:r>
            <a:endParaRPr kumimoji="1" lang="ja-JP" altLang="en-US" sz="2800" dirty="0">
              <a:solidFill>
                <a:schemeClr val="bg1"/>
              </a:solidFill>
              <a:latin typeface="+mn-ea"/>
            </a:endParaRPr>
          </a:p>
        </p:txBody>
      </p:sp>
      <p:sp>
        <p:nvSpPr>
          <p:cNvPr id="75" name="正方形/長方形 74"/>
          <p:cNvSpPr/>
          <p:nvPr/>
        </p:nvSpPr>
        <p:spPr>
          <a:xfrm>
            <a:off x="6595398" y="1919836"/>
            <a:ext cx="983416" cy="45719"/>
          </a:xfrm>
          <a:prstGeom prst="rect">
            <a:avLst/>
          </a:prstGeom>
          <a:solidFill>
            <a:srgbClr val="75B5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6002897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04. </a:t>
            </a:r>
            <a:r>
              <a:rPr lang="ja-JP" altLang="en-US" dirty="0" smtClean="0"/>
              <a:t>集金コース</a:t>
            </a:r>
            <a:endParaRPr lang="ja-JP" altLang="en-US" dirty="0"/>
          </a:p>
        </p:txBody>
      </p:sp>
      <p:sp>
        <p:nvSpPr>
          <p:cNvPr id="3" name="テキスト プレースホルダ 2"/>
          <p:cNvSpPr>
            <a:spLocks noGrp="1"/>
          </p:cNvSpPr>
          <p:nvPr>
            <p:ph type="body" idx="1"/>
          </p:nvPr>
        </p:nvSpPr>
        <p:spPr/>
        <p:txBody>
          <a:bodyPr/>
          <a:lstStyle/>
          <a:p>
            <a:r>
              <a:rPr lang="ja-JP" altLang="en-US" dirty="0" smtClean="0"/>
              <a:t>　選べる集金コース</a:t>
            </a:r>
            <a:endParaRPr lang="ja-JP" altLang="en-US" dirty="0"/>
          </a:p>
        </p:txBody>
      </p:sp>
      <p:sp>
        <p:nvSpPr>
          <p:cNvPr id="4" name="テキスト ボックス 3"/>
          <p:cNvSpPr txBox="1"/>
          <p:nvPr/>
        </p:nvSpPr>
        <p:spPr>
          <a:xfrm>
            <a:off x="414337" y="1350546"/>
            <a:ext cx="9096376" cy="1179810"/>
          </a:xfrm>
          <a:prstGeom prst="rect">
            <a:avLst/>
          </a:prstGeom>
          <a:noFill/>
        </p:spPr>
        <p:txBody>
          <a:bodyPr wrap="square" rtlCol="0">
            <a:spAutoFit/>
          </a:bodyPr>
          <a:lstStyle/>
          <a:p>
            <a:pPr>
              <a:lnSpc>
                <a:spcPct val="150000"/>
              </a:lnSpc>
            </a:pPr>
            <a:r>
              <a:rPr lang="ja-JP" altLang="en-US" sz="1600" dirty="0" smtClean="0">
                <a:solidFill>
                  <a:schemeClr val="tx1">
                    <a:lumMod val="75000"/>
                    <a:lumOff val="25000"/>
                  </a:schemeClr>
                </a:solidFill>
                <a:latin typeface="+mn-ea"/>
                <a:ea typeface="+mn-ea"/>
              </a:rPr>
              <a:t>支払い方法は、毎月月末のお支払い、支払金額は</a:t>
            </a:r>
            <a:r>
              <a:rPr lang="en-US" altLang="ja-JP" sz="1600" dirty="0" smtClean="0">
                <a:solidFill>
                  <a:schemeClr val="tx1">
                    <a:lumMod val="75000"/>
                    <a:lumOff val="25000"/>
                  </a:schemeClr>
                </a:solidFill>
                <a:latin typeface="+mn-ea"/>
                <a:ea typeface="+mn-ea"/>
              </a:rPr>
              <a:t>500</a:t>
            </a:r>
            <a:r>
              <a:rPr lang="ja-JP" altLang="en-US" sz="1600" dirty="0" smtClean="0">
                <a:solidFill>
                  <a:schemeClr val="tx1">
                    <a:lumMod val="75000"/>
                    <a:lumOff val="25000"/>
                  </a:schemeClr>
                </a:solidFill>
                <a:latin typeface="+mn-ea"/>
                <a:ea typeface="+mn-ea"/>
              </a:rPr>
              <a:t>円から自由に設定できます。</a:t>
            </a:r>
          </a:p>
          <a:p>
            <a:pPr>
              <a:lnSpc>
                <a:spcPct val="150000"/>
              </a:lnSpc>
            </a:pPr>
            <a:r>
              <a:rPr lang="en-US" altLang="ja-JP" sz="1600" dirty="0" err="1" smtClean="0">
                <a:solidFill>
                  <a:schemeClr val="tx1">
                    <a:lumMod val="75000"/>
                    <a:lumOff val="25000"/>
                  </a:schemeClr>
                </a:solidFill>
                <a:latin typeface="+mn-ea"/>
                <a:ea typeface="+mn-ea"/>
              </a:rPr>
              <a:t>pne.jp</a:t>
            </a:r>
            <a:r>
              <a:rPr lang="ja-JP" altLang="en-US" sz="1600" dirty="0" smtClean="0">
                <a:solidFill>
                  <a:schemeClr val="tx1">
                    <a:lumMod val="75000"/>
                    <a:lumOff val="25000"/>
                  </a:schemeClr>
                </a:solidFill>
                <a:latin typeface="+mn-ea"/>
                <a:ea typeface="+mn-ea"/>
              </a:rPr>
              <a:t>サービス</a:t>
            </a:r>
            <a:r>
              <a:rPr lang="en-US" altLang="ja-JP" sz="1600" dirty="0" smtClean="0">
                <a:solidFill>
                  <a:schemeClr val="tx1">
                    <a:lumMod val="75000"/>
                    <a:lumOff val="25000"/>
                  </a:schemeClr>
                </a:solidFill>
                <a:latin typeface="+mn-ea"/>
                <a:ea typeface="+mn-ea"/>
              </a:rPr>
              <a:t> </a:t>
            </a:r>
            <a:r>
              <a:rPr lang="ja-JP" altLang="en-US" sz="1600" dirty="0" smtClean="0">
                <a:solidFill>
                  <a:schemeClr val="tx1">
                    <a:lumMod val="75000"/>
                    <a:lumOff val="25000"/>
                  </a:schemeClr>
                </a:solidFill>
                <a:latin typeface="+mn-ea"/>
                <a:ea typeface="+mn-ea"/>
              </a:rPr>
              <a:t>では、コミュニティの活動スタイルに合った集金方法を最大</a:t>
            </a:r>
            <a:r>
              <a:rPr lang="en-US" altLang="ja-JP" sz="1600" dirty="0" smtClean="0">
                <a:solidFill>
                  <a:schemeClr val="tx1">
                    <a:lumMod val="75000"/>
                    <a:lumOff val="25000"/>
                  </a:schemeClr>
                </a:solidFill>
                <a:latin typeface="+mn-ea"/>
                <a:ea typeface="+mn-ea"/>
              </a:rPr>
              <a:t>3</a:t>
            </a:r>
            <a:r>
              <a:rPr lang="ja-JP" altLang="en-US" sz="1600" dirty="0" smtClean="0">
                <a:solidFill>
                  <a:schemeClr val="tx1">
                    <a:lumMod val="75000"/>
                    <a:lumOff val="25000"/>
                  </a:schemeClr>
                </a:solidFill>
                <a:latin typeface="+mn-ea"/>
                <a:ea typeface="+mn-ea"/>
              </a:rPr>
              <a:t>つまで作成できます。以下は市民オーケストラでの設定例です。学生と社会人で異なる金額の請求をしています。</a:t>
            </a:r>
          </a:p>
        </p:txBody>
      </p:sp>
      <p:sp>
        <p:nvSpPr>
          <p:cNvPr id="21" name="角丸四角形 20"/>
          <p:cNvSpPr/>
          <p:nvPr/>
        </p:nvSpPr>
        <p:spPr>
          <a:xfrm>
            <a:off x="1154233" y="3036164"/>
            <a:ext cx="1948967" cy="768298"/>
          </a:xfrm>
          <a:prstGeom prst="roundRect">
            <a:avLst/>
          </a:prstGeom>
          <a:solidFill>
            <a:srgbClr val="75B5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最大</a:t>
            </a:r>
            <a:r>
              <a:rPr kumimoji="1" lang="en-US" altLang="ja-JP" dirty="0" smtClean="0"/>
              <a:t>3</a:t>
            </a:r>
            <a:r>
              <a:rPr kumimoji="1" lang="ja-JP" altLang="en-US" dirty="0" smtClean="0"/>
              <a:t>つの</a:t>
            </a:r>
          </a:p>
          <a:p>
            <a:pPr algn="ctr"/>
            <a:r>
              <a:rPr kumimoji="1" lang="ja-JP" altLang="en-US" dirty="0" smtClean="0"/>
              <a:t>会費種別</a:t>
            </a:r>
            <a:endParaRPr kumimoji="1" lang="ja-JP" altLang="en-US" dirty="0"/>
          </a:p>
        </p:txBody>
      </p:sp>
      <p:sp>
        <p:nvSpPr>
          <p:cNvPr id="22" name="角丸四角形 21"/>
          <p:cNvSpPr/>
          <p:nvPr/>
        </p:nvSpPr>
        <p:spPr>
          <a:xfrm>
            <a:off x="1154233" y="4260887"/>
            <a:ext cx="1948967" cy="494418"/>
          </a:xfrm>
          <a:prstGeom prst="roundRect">
            <a:avLst/>
          </a:prstGeom>
          <a:solidFill>
            <a:srgbClr val="75B53C">
              <a:alpha val="5000"/>
            </a:srgbClr>
          </a:solidFill>
          <a:ln w="38100" cmpd="sng">
            <a:solidFill>
              <a:srgbClr val="75B5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lumMod val="75000"/>
                    <a:lumOff val="25000"/>
                  </a:schemeClr>
                </a:solidFill>
              </a:rPr>
              <a:t>学生コース</a:t>
            </a:r>
            <a:endParaRPr kumimoji="1" lang="en-US" altLang="ja-JP" dirty="0" smtClean="0">
              <a:solidFill>
                <a:schemeClr val="tx1">
                  <a:lumMod val="75000"/>
                  <a:lumOff val="25000"/>
                </a:schemeClr>
              </a:solidFill>
            </a:endParaRPr>
          </a:p>
        </p:txBody>
      </p:sp>
      <p:sp>
        <p:nvSpPr>
          <p:cNvPr id="23" name="角丸四角形 22"/>
          <p:cNvSpPr/>
          <p:nvPr/>
        </p:nvSpPr>
        <p:spPr>
          <a:xfrm>
            <a:off x="1154233" y="5188816"/>
            <a:ext cx="1948967" cy="494418"/>
          </a:xfrm>
          <a:prstGeom prst="roundRect">
            <a:avLst/>
          </a:prstGeom>
          <a:solidFill>
            <a:srgbClr val="75B53C">
              <a:alpha val="5000"/>
            </a:srgbClr>
          </a:solidFill>
          <a:ln w="38100" cmpd="sng">
            <a:solidFill>
              <a:srgbClr val="75B5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lumMod val="75000"/>
                    <a:lumOff val="25000"/>
                  </a:schemeClr>
                </a:solidFill>
              </a:rPr>
              <a:t>社会人コース</a:t>
            </a:r>
            <a:endParaRPr kumimoji="1" lang="en-US" altLang="ja-JP" dirty="0" smtClean="0">
              <a:solidFill>
                <a:schemeClr val="tx1">
                  <a:lumMod val="75000"/>
                  <a:lumOff val="25000"/>
                </a:schemeClr>
              </a:solidFill>
            </a:endParaRPr>
          </a:p>
        </p:txBody>
      </p:sp>
      <p:sp>
        <p:nvSpPr>
          <p:cNvPr id="24" name="角丸四角形 23"/>
          <p:cNvSpPr/>
          <p:nvPr/>
        </p:nvSpPr>
        <p:spPr>
          <a:xfrm>
            <a:off x="1154233" y="6116744"/>
            <a:ext cx="1948967" cy="494418"/>
          </a:xfrm>
          <a:prstGeom prst="roundRect">
            <a:avLst/>
          </a:prstGeom>
          <a:solidFill>
            <a:srgbClr val="75B53C">
              <a:alpha val="5000"/>
            </a:srgbClr>
          </a:solidFill>
          <a:ln w="38100" cmpd="sng">
            <a:solidFill>
              <a:srgbClr val="75B5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lumMod val="75000"/>
                    <a:lumOff val="25000"/>
                  </a:schemeClr>
                </a:solidFill>
              </a:rPr>
              <a:t>無料会員</a:t>
            </a:r>
            <a:endParaRPr kumimoji="1" lang="en-US" altLang="ja-JP" dirty="0" smtClean="0">
              <a:solidFill>
                <a:schemeClr val="tx1">
                  <a:lumMod val="75000"/>
                  <a:lumOff val="25000"/>
                </a:schemeClr>
              </a:solidFill>
            </a:endParaRPr>
          </a:p>
        </p:txBody>
      </p:sp>
      <p:sp>
        <p:nvSpPr>
          <p:cNvPr id="25" name="角丸四角形 24"/>
          <p:cNvSpPr/>
          <p:nvPr/>
        </p:nvSpPr>
        <p:spPr>
          <a:xfrm>
            <a:off x="3978516" y="3037752"/>
            <a:ext cx="1948967" cy="768298"/>
          </a:xfrm>
          <a:prstGeom prst="roundRect">
            <a:avLst/>
          </a:prstGeom>
          <a:solidFill>
            <a:srgbClr val="75B5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支払いサイクル</a:t>
            </a:r>
            <a:endParaRPr kumimoji="1" lang="ja-JP" altLang="en-US" dirty="0"/>
          </a:p>
        </p:txBody>
      </p:sp>
      <p:sp>
        <p:nvSpPr>
          <p:cNvPr id="26" name="角丸四角形 25"/>
          <p:cNvSpPr/>
          <p:nvPr/>
        </p:nvSpPr>
        <p:spPr>
          <a:xfrm>
            <a:off x="3978516" y="4262475"/>
            <a:ext cx="1948967" cy="494418"/>
          </a:xfrm>
          <a:prstGeom prst="roundRect">
            <a:avLst/>
          </a:prstGeom>
          <a:solidFill>
            <a:srgbClr val="75B53C">
              <a:alpha val="5000"/>
            </a:srgbClr>
          </a:solidFill>
          <a:ln w="38100" cmpd="sng">
            <a:solidFill>
              <a:srgbClr val="75B5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lumMod val="75000"/>
                    <a:lumOff val="25000"/>
                  </a:schemeClr>
                </a:solidFill>
              </a:rPr>
              <a:t>毎月集金</a:t>
            </a:r>
            <a:endParaRPr kumimoji="1" lang="en-US" altLang="ja-JP" dirty="0" smtClean="0">
              <a:solidFill>
                <a:schemeClr val="tx1">
                  <a:lumMod val="75000"/>
                  <a:lumOff val="25000"/>
                </a:schemeClr>
              </a:solidFill>
            </a:endParaRPr>
          </a:p>
        </p:txBody>
      </p:sp>
      <p:sp>
        <p:nvSpPr>
          <p:cNvPr id="27" name="角丸四角形 26"/>
          <p:cNvSpPr/>
          <p:nvPr/>
        </p:nvSpPr>
        <p:spPr>
          <a:xfrm>
            <a:off x="3978516" y="5190404"/>
            <a:ext cx="1948967" cy="494418"/>
          </a:xfrm>
          <a:prstGeom prst="roundRect">
            <a:avLst/>
          </a:prstGeom>
          <a:solidFill>
            <a:srgbClr val="75B53C">
              <a:alpha val="5000"/>
            </a:srgbClr>
          </a:solidFill>
          <a:ln w="38100" cmpd="sng">
            <a:solidFill>
              <a:srgbClr val="75B5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lumMod val="75000"/>
                    <a:lumOff val="25000"/>
                  </a:schemeClr>
                </a:solidFill>
              </a:rPr>
              <a:t>毎月集金</a:t>
            </a:r>
            <a:endParaRPr kumimoji="1" lang="en-US" altLang="ja-JP" dirty="0" smtClean="0">
              <a:solidFill>
                <a:schemeClr val="tx1">
                  <a:lumMod val="75000"/>
                  <a:lumOff val="25000"/>
                </a:schemeClr>
              </a:solidFill>
            </a:endParaRPr>
          </a:p>
        </p:txBody>
      </p:sp>
      <p:sp>
        <p:nvSpPr>
          <p:cNvPr id="28" name="角丸四角形 27"/>
          <p:cNvSpPr/>
          <p:nvPr/>
        </p:nvSpPr>
        <p:spPr>
          <a:xfrm>
            <a:off x="3978516" y="6118332"/>
            <a:ext cx="1948967" cy="494418"/>
          </a:xfrm>
          <a:prstGeom prst="roundRect">
            <a:avLst/>
          </a:prstGeom>
          <a:solidFill>
            <a:srgbClr val="75B53C">
              <a:alpha val="5000"/>
            </a:srgbClr>
          </a:solidFill>
          <a:ln w="38100" cmpd="sng">
            <a:solidFill>
              <a:srgbClr val="75B5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lumMod val="75000"/>
                    <a:lumOff val="25000"/>
                  </a:schemeClr>
                </a:solidFill>
              </a:rPr>
              <a:t>毎月集金</a:t>
            </a:r>
            <a:endParaRPr kumimoji="1" lang="en-US" altLang="ja-JP" dirty="0" smtClean="0">
              <a:solidFill>
                <a:schemeClr val="tx1">
                  <a:lumMod val="75000"/>
                  <a:lumOff val="25000"/>
                </a:schemeClr>
              </a:solidFill>
            </a:endParaRPr>
          </a:p>
        </p:txBody>
      </p:sp>
      <p:sp>
        <p:nvSpPr>
          <p:cNvPr id="29" name="角丸四角形 28"/>
          <p:cNvSpPr/>
          <p:nvPr/>
        </p:nvSpPr>
        <p:spPr>
          <a:xfrm>
            <a:off x="6848716" y="3037752"/>
            <a:ext cx="1948967" cy="768298"/>
          </a:xfrm>
          <a:prstGeom prst="roundRect">
            <a:avLst/>
          </a:prstGeom>
          <a:solidFill>
            <a:srgbClr val="75B5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支払い金額</a:t>
            </a:r>
            <a:endParaRPr kumimoji="1" lang="ja-JP" altLang="en-US" dirty="0"/>
          </a:p>
        </p:txBody>
      </p:sp>
      <p:cxnSp>
        <p:nvCxnSpPr>
          <p:cNvPr id="33" name="直線コネクタ 32"/>
          <p:cNvCxnSpPr>
            <a:stCxn id="23" idx="3"/>
            <a:endCxn id="27" idx="1"/>
          </p:cNvCxnSpPr>
          <p:nvPr/>
        </p:nvCxnSpPr>
        <p:spPr>
          <a:xfrm>
            <a:off x="3103200" y="5436025"/>
            <a:ext cx="875316" cy="1588"/>
          </a:xfrm>
          <a:prstGeom prst="line">
            <a:avLst/>
          </a:prstGeom>
          <a:ln w="38100" cmpd="sng">
            <a:solidFill>
              <a:srgbClr val="75B53C"/>
            </a:solidFill>
          </a:ln>
          <a:effectLst/>
        </p:spPr>
        <p:style>
          <a:lnRef idx="2">
            <a:schemeClr val="accent1"/>
          </a:lnRef>
          <a:fillRef idx="0">
            <a:schemeClr val="accent1"/>
          </a:fillRef>
          <a:effectRef idx="1">
            <a:schemeClr val="accent1"/>
          </a:effectRef>
          <a:fontRef idx="minor">
            <a:schemeClr val="tx1"/>
          </a:fontRef>
        </p:style>
      </p:cxnSp>
      <p:cxnSp>
        <p:nvCxnSpPr>
          <p:cNvPr id="34" name="直線コネクタ 33"/>
          <p:cNvCxnSpPr>
            <a:stCxn id="24" idx="3"/>
            <a:endCxn id="28" idx="1"/>
          </p:cNvCxnSpPr>
          <p:nvPr/>
        </p:nvCxnSpPr>
        <p:spPr>
          <a:xfrm>
            <a:off x="3103200" y="6363953"/>
            <a:ext cx="875316" cy="1588"/>
          </a:xfrm>
          <a:prstGeom prst="line">
            <a:avLst/>
          </a:prstGeom>
          <a:ln w="38100" cmpd="sng">
            <a:solidFill>
              <a:srgbClr val="75B53C"/>
            </a:solidFill>
          </a:ln>
          <a:effectLst/>
        </p:spPr>
        <p:style>
          <a:lnRef idx="2">
            <a:schemeClr val="accent1"/>
          </a:lnRef>
          <a:fillRef idx="0">
            <a:schemeClr val="accent1"/>
          </a:fillRef>
          <a:effectRef idx="1">
            <a:schemeClr val="accent1"/>
          </a:effectRef>
          <a:fontRef idx="minor">
            <a:schemeClr val="tx1"/>
          </a:fontRef>
        </p:style>
      </p:cxnSp>
      <p:cxnSp>
        <p:nvCxnSpPr>
          <p:cNvPr id="35" name="直線コネクタ 34"/>
          <p:cNvCxnSpPr>
            <a:stCxn id="22" idx="3"/>
            <a:endCxn id="26" idx="1"/>
          </p:cNvCxnSpPr>
          <p:nvPr/>
        </p:nvCxnSpPr>
        <p:spPr>
          <a:xfrm>
            <a:off x="3103200" y="4508096"/>
            <a:ext cx="875316" cy="1588"/>
          </a:xfrm>
          <a:prstGeom prst="line">
            <a:avLst/>
          </a:prstGeom>
          <a:ln w="38100" cmpd="sng">
            <a:solidFill>
              <a:srgbClr val="75B53C"/>
            </a:solidFill>
          </a:ln>
          <a:effectLst/>
        </p:spPr>
        <p:style>
          <a:lnRef idx="2">
            <a:schemeClr val="accent1"/>
          </a:lnRef>
          <a:fillRef idx="0">
            <a:schemeClr val="accent1"/>
          </a:fillRef>
          <a:effectRef idx="1">
            <a:schemeClr val="accent1"/>
          </a:effectRef>
          <a:fontRef idx="minor">
            <a:schemeClr val="tx1"/>
          </a:fontRef>
        </p:style>
      </p:cxnSp>
      <p:cxnSp>
        <p:nvCxnSpPr>
          <p:cNvPr id="36" name="直線コネクタ 35"/>
          <p:cNvCxnSpPr>
            <a:stCxn id="27" idx="3"/>
          </p:cNvCxnSpPr>
          <p:nvPr/>
        </p:nvCxnSpPr>
        <p:spPr>
          <a:xfrm flipV="1">
            <a:off x="5927483" y="5436818"/>
            <a:ext cx="921233" cy="795"/>
          </a:xfrm>
          <a:prstGeom prst="line">
            <a:avLst/>
          </a:prstGeom>
          <a:ln w="38100" cmpd="sng">
            <a:solidFill>
              <a:srgbClr val="75B53C"/>
            </a:solidFill>
          </a:ln>
          <a:effectLst/>
        </p:spPr>
        <p:style>
          <a:lnRef idx="2">
            <a:schemeClr val="accent1"/>
          </a:lnRef>
          <a:fillRef idx="0">
            <a:schemeClr val="accent1"/>
          </a:fillRef>
          <a:effectRef idx="1">
            <a:schemeClr val="accent1"/>
          </a:effectRef>
          <a:fontRef idx="minor">
            <a:schemeClr val="tx1"/>
          </a:fontRef>
        </p:style>
      </p:cxnSp>
      <p:cxnSp>
        <p:nvCxnSpPr>
          <p:cNvPr id="37" name="直線コネクタ 36"/>
          <p:cNvCxnSpPr>
            <a:stCxn id="28" idx="3"/>
            <a:endCxn id="41" idx="1"/>
          </p:cNvCxnSpPr>
          <p:nvPr/>
        </p:nvCxnSpPr>
        <p:spPr>
          <a:xfrm flipV="1">
            <a:off x="5927483" y="6363953"/>
            <a:ext cx="921233" cy="1588"/>
          </a:xfrm>
          <a:prstGeom prst="line">
            <a:avLst/>
          </a:prstGeom>
          <a:ln w="38100" cmpd="sng">
            <a:solidFill>
              <a:srgbClr val="75B53C"/>
            </a:solidFill>
          </a:ln>
          <a:effectLst/>
        </p:spPr>
        <p:style>
          <a:lnRef idx="2">
            <a:schemeClr val="accent1"/>
          </a:lnRef>
          <a:fillRef idx="0">
            <a:schemeClr val="accent1"/>
          </a:fillRef>
          <a:effectRef idx="1">
            <a:schemeClr val="accent1"/>
          </a:effectRef>
          <a:fontRef idx="minor">
            <a:schemeClr val="tx1"/>
          </a:fontRef>
        </p:style>
      </p:cxnSp>
      <p:cxnSp>
        <p:nvCxnSpPr>
          <p:cNvPr id="38" name="直線コネクタ 37"/>
          <p:cNvCxnSpPr>
            <a:stCxn id="26" idx="3"/>
            <a:endCxn id="39" idx="1"/>
          </p:cNvCxnSpPr>
          <p:nvPr/>
        </p:nvCxnSpPr>
        <p:spPr>
          <a:xfrm flipV="1">
            <a:off x="5927483" y="4508096"/>
            <a:ext cx="921233" cy="1588"/>
          </a:xfrm>
          <a:prstGeom prst="line">
            <a:avLst/>
          </a:prstGeom>
          <a:ln w="38100" cmpd="sng">
            <a:solidFill>
              <a:srgbClr val="75B53C"/>
            </a:solidFill>
          </a:ln>
          <a:effectLst/>
        </p:spPr>
        <p:style>
          <a:lnRef idx="2">
            <a:schemeClr val="accent1"/>
          </a:lnRef>
          <a:fillRef idx="0">
            <a:schemeClr val="accent1"/>
          </a:fillRef>
          <a:effectRef idx="1">
            <a:schemeClr val="accent1"/>
          </a:effectRef>
          <a:fontRef idx="minor">
            <a:schemeClr val="tx1"/>
          </a:fontRef>
        </p:style>
      </p:cxnSp>
      <p:sp>
        <p:nvSpPr>
          <p:cNvPr id="39" name="角丸四角形 38"/>
          <p:cNvSpPr/>
          <p:nvPr/>
        </p:nvSpPr>
        <p:spPr>
          <a:xfrm>
            <a:off x="6848716" y="4260887"/>
            <a:ext cx="1948967" cy="494418"/>
          </a:xfrm>
          <a:prstGeom prst="roundRect">
            <a:avLst/>
          </a:prstGeom>
          <a:solidFill>
            <a:srgbClr val="75B53C">
              <a:alpha val="5000"/>
            </a:srgbClr>
          </a:solidFill>
          <a:ln w="38100" cmpd="sng">
            <a:solidFill>
              <a:srgbClr val="75B5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lumMod val="75000"/>
                    <a:lumOff val="25000"/>
                  </a:schemeClr>
                </a:solidFill>
              </a:rPr>
              <a:t>1,500</a:t>
            </a:r>
            <a:r>
              <a:rPr kumimoji="1" lang="ja-JP" altLang="en-US" dirty="0" smtClean="0">
                <a:solidFill>
                  <a:schemeClr val="tx1">
                    <a:lumMod val="75000"/>
                    <a:lumOff val="25000"/>
                  </a:schemeClr>
                </a:solidFill>
              </a:rPr>
              <a:t>円</a:t>
            </a:r>
            <a:endParaRPr kumimoji="1" lang="en-US" altLang="ja-JP" dirty="0" smtClean="0">
              <a:solidFill>
                <a:schemeClr val="tx1">
                  <a:lumMod val="75000"/>
                  <a:lumOff val="25000"/>
                </a:schemeClr>
              </a:solidFill>
            </a:endParaRPr>
          </a:p>
        </p:txBody>
      </p:sp>
      <p:sp>
        <p:nvSpPr>
          <p:cNvPr id="40" name="角丸四角形 39"/>
          <p:cNvSpPr/>
          <p:nvPr/>
        </p:nvSpPr>
        <p:spPr>
          <a:xfrm>
            <a:off x="6848716" y="5188816"/>
            <a:ext cx="1948967" cy="494418"/>
          </a:xfrm>
          <a:prstGeom prst="roundRect">
            <a:avLst/>
          </a:prstGeom>
          <a:solidFill>
            <a:srgbClr val="75B53C">
              <a:alpha val="5000"/>
            </a:srgbClr>
          </a:solidFill>
          <a:ln w="38100" cmpd="sng">
            <a:solidFill>
              <a:srgbClr val="75B5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lumMod val="75000"/>
                    <a:lumOff val="25000"/>
                  </a:schemeClr>
                </a:solidFill>
              </a:rPr>
              <a:t>2,000</a:t>
            </a:r>
            <a:r>
              <a:rPr kumimoji="1" lang="ja-JP" altLang="en-US" dirty="0" smtClean="0">
                <a:solidFill>
                  <a:schemeClr val="tx1">
                    <a:lumMod val="75000"/>
                    <a:lumOff val="25000"/>
                  </a:schemeClr>
                </a:solidFill>
              </a:rPr>
              <a:t>円</a:t>
            </a:r>
            <a:endParaRPr kumimoji="1" lang="en-US" altLang="ja-JP" dirty="0" smtClean="0">
              <a:solidFill>
                <a:schemeClr val="tx1">
                  <a:lumMod val="75000"/>
                  <a:lumOff val="25000"/>
                </a:schemeClr>
              </a:solidFill>
            </a:endParaRPr>
          </a:p>
        </p:txBody>
      </p:sp>
      <p:sp>
        <p:nvSpPr>
          <p:cNvPr id="41" name="角丸四角形 40"/>
          <p:cNvSpPr/>
          <p:nvPr/>
        </p:nvSpPr>
        <p:spPr>
          <a:xfrm>
            <a:off x="6848716" y="6116744"/>
            <a:ext cx="1948967" cy="494418"/>
          </a:xfrm>
          <a:prstGeom prst="roundRect">
            <a:avLst/>
          </a:prstGeom>
          <a:solidFill>
            <a:srgbClr val="75B53C">
              <a:alpha val="5000"/>
            </a:srgbClr>
          </a:solidFill>
          <a:ln w="38100" cmpd="sng">
            <a:solidFill>
              <a:srgbClr val="75B5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lumMod val="75000"/>
                    <a:lumOff val="25000"/>
                  </a:schemeClr>
                </a:solidFill>
              </a:rPr>
              <a:t>0</a:t>
            </a:r>
            <a:r>
              <a:rPr kumimoji="1" lang="ja-JP" altLang="en-US" dirty="0" smtClean="0">
                <a:solidFill>
                  <a:schemeClr val="tx1">
                    <a:lumMod val="75000"/>
                    <a:lumOff val="25000"/>
                  </a:schemeClr>
                </a:solidFill>
              </a:rPr>
              <a:t>円</a:t>
            </a:r>
            <a:endParaRPr kumimoji="1" lang="en-US" altLang="ja-JP" dirty="0" smtClean="0">
              <a:solidFill>
                <a:schemeClr val="tx1">
                  <a:lumMod val="75000"/>
                  <a:lumOff val="25000"/>
                </a:schemeClr>
              </a:solidFill>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7115377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05. </a:t>
            </a:r>
            <a:r>
              <a:rPr lang="ja-JP" altLang="en-US" dirty="0" smtClean="0"/>
              <a:t>集金例</a:t>
            </a:r>
            <a:endParaRPr lang="ja-JP" altLang="en-US" dirty="0"/>
          </a:p>
        </p:txBody>
      </p:sp>
      <p:sp>
        <p:nvSpPr>
          <p:cNvPr id="3" name="テキスト プレースホルダ 2"/>
          <p:cNvSpPr>
            <a:spLocks noGrp="1"/>
          </p:cNvSpPr>
          <p:nvPr>
            <p:ph type="body" idx="1"/>
          </p:nvPr>
        </p:nvSpPr>
        <p:spPr/>
        <p:txBody>
          <a:bodyPr/>
          <a:lstStyle/>
          <a:p>
            <a:r>
              <a:rPr lang="ja-JP" altLang="en-US" dirty="0" smtClean="0"/>
              <a:t>　ミニ四駆コミュニティの場合の集金例</a:t>
            </a:r>
            <a:endParaRPr lang="ja-JP" altLang="en-US" dirty="0"/>
          </a:p>
        </p:txBody>
      </p:sp>
      <p:sp>
        <p:nvSpPr>
          <p:cNvPr id="21" name="角丸四角形 20"/>
          <p:cNvSpPr/>
          <p:nvPr/>
        </p:nvSpPr>
        <p:spPr>
          <a:xfrm>
            <a:off x="1259641" y="1681212"/>
            <a:ext cx="2549164" cy="419637"/>
          </a:xfrm>
          <a:prstGeom prst="roundRect">
            <a:avLst/>
          </a:prstGeom>
          <a:solidFill>
            <a:srgbClr val="75B5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会費種別</a:t>
            </a:r>
            <a:endParaRPr kumimoji="1" lang="ja-JP" altLang="en-US" dirty="0"/>
          </a:p>
        </p:txBody>
      </p:sp>
      <p:sp>
        <p:nvSpPr>
          <p:cNvPr id="22" name="角丸四角形 21"/>
          <p:cNvSpPr/>
          <p:nvPr/>
        </p:nvSpPr>
        <p:spPr>
          <a:xfrm>
            <a:off x="1259641" y="2237231"/>
            <a:ext cx="2549164" cy="494418"/>
          </a:xfrm>
          <a:prstGeom prst="roundRect">
            <a:avLst/>
          </a:prstGeom>
          <a:solidFill>
            <a:srgbClr val="75B53C">
              <a:alpha val="5000"/>
            </a:srgbClr>
          </a:solidFill>
          <a:ln w="38100" cmpd="sng">
            <a:solidFill>
              <a:srgbClr val="75B5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smtClean="0">
                <a:solidFill>
                  <a:schemeClr val="tx1">
                    <a:lumMod val="75000"/>
                    <a:lumOff val="25000"/>
                  </a:schemeClr>
                </a:solidFill>
              </a:rPr>
              <a:t>無料会員</a:t>
            </a:r>
            <a:endParaRPr kumimoji="1" lang="en-US" altLang="ja-JP" sz="1600" dirty="0" smtClean="0">
              <a:solidFill>
                <a:schemeClr val="tx1">
                  <a:lumMod val="75000"/>
                  <a:lumOff val="25000"/>
                </a:schemeClr>
              </a:solidFill>
            </a:endParaRPr>
          </a:p>
        </p:txBody>
      </p:sp>
      <p:sp>
        <p:nvSpPr>
          <p:cNvPr id="23" name="角丸四角形 22"/>
          <p:cNvSpPr/>
          <p:nvPr/>
        </p:nvSpPr>
        <p:spPr>
          <a:xfrm>
            <a:off x="1259641" y="2927708"/>
            <a:ext cx="2549164" cy="494418"/>
          </a:xfrm>
          <a:prstGeom prst="roundRect">
            <a:avLst/>
          </a:prstGeom>
          <a:solidFill>
            <a:srgbClr val="75B53C">
              <a:alpha val="5000"/>
            </a:srgbClr>
          </a:solidFill>
          <a:ln w="38100" cmpd="sng">
            <a:solidFill>
              <a:srgbClr val="75B5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smtClean="0">
                <a:solidFill>
                  <a:schemeClr val="tx1">
                    <a:lumMod val="75000"/>
                    <a:lumOff val="25000"/>
                  </a:schemeClr>
                </a:solidFill>
              </a:rPr>
              <a:t>ハイパー</a:t>
            </a:r>
            <a:r>
              <a:rPr lang="ja-JP" altLang="en-US" sz="1600" dirty="0" smtClean="0">
                <a:solidFill>
                  <a:schemeClr val="tx1">
                    <a:lumMod val="75000"/>
                    <a:lumOff val="25000"/>
                  </a:schemeClr>
                </a:solidFill>
              </a:rPr>
              <a:t>ミニ会員</a:t>
            </a:r>
            <a:endParaRPr kumimoji="1" lang="en-US" altLang="ja-JP" sz="1600" dirty="0" smtClean="0">
              <a:solidFill>
                <a:schemeClr val="tx1">
                  <a:lumMod val="75000"/>
                  <a:lumOff val="25000"/>
                </a:schemeClr>
              </a:solidFill>
            </a:endParaRPr>
          </a:p>
        </p:txBody>
      </p:sp>
      <p:sp>
        <p:nvSpPr>
          <p:cNvPr id="24" name="角丸四角形 23"/>
          <p:cNvSpPr/>
          <p:nvPr/>
        </p:nvSpPr>
        <p:spPr>
          <a:xfrm>
            <a:off x="1259641" y="3638832"/>
            <a:ext cx="2549164" cy="494418"/>
          </a:xfrm>
          <a:prstGeom prst="roundRect">
            <a:avLst/>
          </a:prstGeom>
          <a:solidFill>
            <a:srgbClr val="75B53C">
              <a:alpha val="5000"/>
            </a:srgbClr>
          </a:solidFill>
          <a:ln w="38100" cmpd="sng">
            <a:solidFill>
              <a:srgbClr val="75B5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smtClean="0">
                <a:solidFill>
                  <a:schemeClr val="tx1">
                    <a:lumMod val="75000"/>
                    <a:lumOff val="25000"/>
                  </a:schemeClr>
                </a:solidFill>
              </a:rPr>
              <a:t>ハイパーダッシュ会員</a:t>
            </a:r>
            <a:endParaRPr kumimoji="1" lang="en-US" altLang="ja-JP" sz="1600" dirty="0" smtClean="0">
              <a:solidFill>
                <a:schemeClr val="tx1">
                  <a:lumMod val="75000"/>
                  <a:lumOff val="25000"/>
                </a:schemeClr>
              </a:solidFill>
            </a:endParaRPr>
          </a:p>
        </p:txBody>
      </p:sp>
      <p:sp>
        <p:nvSpPr>
          <p:cNvPr id="25" name="角丸四角形 24"/>
          <p:cNvSpPr/>
          <p:nvPr/>
        </p:nvSpPr>
        <p:spPr>
          <a:xfrm>
            <a:off x="4271120" y="1682800"/>
            <a:ext cx="1948967" cy="419637"/>
          </a:xfrm>
          <a:prstGeom prst="roundRect">
            <a:avLst/>
          </a:prstGeom>
          <a:solidFill>
            <a:srgbClr val="75B5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支払いサイクル</a:t>
            </a:r>
            <a:endParaRPr kumimoji="1" lang="ja-JP" altLang="en-US" dirty="0"/>
          </a:p>
        </p:txBody>
      </p:sp>
      <p:sp>
        <p:nvSpPr>
          <p:cNvPr id="26" name="角丸四角形 25"/>
          <p:cNvSpPr/>
          <p:nvPr/>
        </p:nvSpPr>
        <p:spPr>
          <a:xfrm>
            <a:off x="4271120" y="2238819"/>
            <a:ext cx="1948967" cy="494418"/>
          </a:xfrm>
          <a:prstGeom prst="roundRect">
            <a:avLst/>
          </a:prstGeom>
          <a:solidFill>
            <a:srgbClr val="75B53C">
              <a:alpha val="5000"/>
            </a:srgbClr>
          </a:solidFill>
          <a:ln w="38100" cmpd="sng">
            <a:solidFill>
              <a:srgbClr val="75B5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lumMod val="75000"/>
                    <a:lumOff val="25000"/>
                  </a:schemeClr>
                </a:solidFill>
              </a:rPr>
              <a:t>無料</a:t>
            </a:r>
            <a:endParaRPr kumimoji="1" lang="en-US" altLang="ja-JP" dirty="0" smtClean="0">
              <a:solidFill>
                <a:schemeClr val="tx1">
                  <a:lumMod val="75000"/>
                  <a:lumOff val="25000"/>
                </a:schemeClr>
              </a:solidFill>
            </a:endParaRPr>
          </a:p>
        </p:txBody>
      </p:sp>
      <p:sp>
        <p:nvSpPr>
          <p:cNvPr id="27" name="角丸四角形 26"/>
          <p:cNvSpPr/>
          <p:nvPr/>
        </p:nvSpPr>
        <p:spPr>
          <a:xfrm>
            <a:off x="4271120" y="2929296"/>
            <a:ext cx="1948967" cy="494418"/>
          </a:xfrm>
          <a:prstGeom prst="roundRect">
            <a:avLst/>
          </a:prstGeom>
          <a:solidFill>
            <a:srgbClr val="75B53C">
              <a:alpha val="5000"/>
            </a:srgbClr>
          </a:solidFill>
          <a:ln w="38100" cmpd="sng">
            <a:solidFill>
              <a:srgbClr val="75B5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lumMod val="75000"/>
                    <a:lumOff val="25000"/>
                  </a:schemeClr>
                </a:solidFill>
              </a:rPr>
              <a:t>毎月集金</a:t>
            </a:r>
            <a:endParaRPr kumimoji="1" lang="en-US" altLang="ja-JP" dirty="0" smtClean="0">
              <a:solidFill>
                <a:schemeClr val="tx1">
                  <a:lumMod val="75000"/>
                  <a:lumOff val="25000"/>
                </a:schemeClr>
              </a:solidFill>
            </a:endParaRPr>
          </a:p>
        </p:txBody>
      </p:sp>
      <p:sp>
        <p:nvSpPr>
          <p:cNvPr id="28" name="角丸四角形 27"/>
          <p:cNvSpPr/>
          <p:nvPr/>
        </p:nvSpPr>
        <p:spPr>
          <a:xfrm>
            <a:off x="4271120" y="3640420"/>
            <a:ext cx="1948967" cy="494418"/>
          </a:xfrm>
          <a:prstGeom prst="roundRect">
            <a:avLst/>
          </a:prstGeom>
          <a:solidFill>
            <a:srgbClr val="75B53C">
              <a:alpha val="5000"/>
            </a:srgbClr>
          </a:solidFill>
          <a:ln w="38100" cmpd="sng">
            <a:solidFill>
              <a:srgbClr val="75B5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lumMod val="75000"/>
                    <a:lumOff val="25000"/>
                  </a:schemeClr>
                </a:solidFill>
              </a:rPr>
              <a:t>毎月集金</a:t>
            </a:r>
            <a:endParaRPr kumimoji="1" lang="en-US" altLang="ja-JP" dirty="0" smtClean="0">
              <a:solidFill>
                <a:schemeClr val="tx1">
                  <a:lumMod val="75000"/>
                  <a:lumOff val="25000"/>
                </a:schemeClr>
              </a:solidFill>
            </a:endParaRPr>
          </a:p>
        </p:txBody>
      </p:sp>
      <p:sp>
        <p:nvSpPr>
          <p:cNvPr id="29" name="角丸四角形 28"/>
          <p:cNvSpPr/>
          <p:nvPr/>
        </p:nvSpPr>
        <p:spPr>
          <a:xfrm>
            <a:off x="6728320" y="1682800"/>
            <a:ext cx="1948967" cy="419637"/>
          </a:xfrm>
          <a:prstGeom prst="roundRect">
            <a:avLst/>
          </a:prstGeom>
          <a:solidFill>
            <a:srgbClr val="75B5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支払い金額</a:t>
            </a:r>
            <a:endParaRPr kumimoji="1" lang="ja-JP" altLang="en-US" dirty="0"/>
          </a:p>
        </p:txBody>
      </p:sp>
      <p:cxnSp>
        <p:nvCxnSpPr>
          <p:cNvPr id="33" name="直線コネクタ 32"/>
          <p:cNvCxnSpPr>
            <a:stCxn id="23" idx="3"/>
            <a:endCxn id="27" idx="1"/>
          </p:cNvCxnSpPr>
          <p:nvPr/>
        </p:nvCxnSpPr>
        <p:spPr>
          <a:xfrm>
            <a:off x="3808805" y="3174917"/>
            <a:ext cx="462315" cy="1588"/>
          </a:xfrm>
          <a:prstGeom prst="line">
            <a:avLst/>
          </a:prstGeom>
          <a:ln w="38100" cmpd="sng">
            <a:solidFill>
              <a:srgbClr val="75B53C"/>
            </a:solidFill>
          </a:ln>
          <a:effectLst/>
        </p:spPr>
        <p:style>
          <a:lnRef idx="2">
            <a:schemeClr val="accent1"/>
          </a:lnRef>
          <a:fillRef idx="0">
            <a:schemeClr val="accent1"/>
          </a:fillRef>
          <a:effectRef idx="1">
            <a:schemeClr val="accent1"/>
          </a:effectRef>
          <a:fontRef idx="minor">
            <a:schemeClr val="tx1"/>
          </a:fontRef>
        </p:style>
      </p:cxnSp>
      <p:cxnSp>
        <p:nvCxnSpPr>
          <p:cNvPr id="34" name="直線コネクタ 33"/>
          <p:cNvCxnSpPr>
            <a:stCxn id="24" idx="3"/>
            <a:endCxn id="28" idx="1"/>
          </p:cNvCxnSpPr>
          <p:nvPr/>
        </p:nvCxnSpPr>
        <p:spPr>
          <a:xfrm>
            <a:off x="3808805" y="3886041"/>
            <a:ext cx="462315" cy="1588"/>
          </a:xfrm>
          <a:prstGeom prst="line">
            <a:avLst/>
          </a:prstGeom>
          <a:ln w="38100" cmpd="sng">
            <a:solidFill>
              <a:srgbClr val="75B53C"/>
            </a:solidFill>
          </a:ln>
          <a:effectLst/>
        </p:spPr>
        <p:style>
          <a:lnRef idx="2">
            <a:schemeClr val="accent1"/>
          </a:lnRef>
          <a:fillRef idx="0">
            <a:schemeClr val="accent1"/>
          </a:fillRef>
          <a:effectRef idx="1">
            <a:schemeClr val="accent1"/>
          </a:effectRef>
          <a:fontRef idx="minor">
            <a:schemeClr val="tx1"/>
          </a:fontRef>
        </p:style>
      </p:cxnSp>
      <p:cxnSp>
        <p:nvCxnSpPr>
          <p:cNvPr id="35" name="直線コネクタ 34"/>
          <p:cNvCxnSpPr>
            <a:stCxn id="22" idx="3"/>
            <a:endCxn id="26" idx="1"/>
          </p:cNvCxnSpPr>
          <p:nvPr/>
        </p:nvCxnSpPr>
        <p:spPr>
          <a:xfrm>
            <a:off x="3808805" y="2484440"/>
            <a:ext cx="462315" cy="1588"/>
          </a:xfrm>
          <a:prstGeom prst="line">
            <a:avLst/>
          </a:prstGeom>
          <a:ln w="38100" cmpd="sng">
            <a:solidFill>
              <a:srgbClr val="75B53C"/>
            </a:solidFill>
          </a:ln>
          <a:effectLst/>
        </p:spPr>
        <p:style>
          <a:lnRef idx="2">
            <a:schemeClr val="accent1"/>
          </a:lnRef>
          <a:fillRef idx="0">
            <a:schemeClr val="accent1"/>
          </a:fillRef>
          <a:effectRef idx="1">
            <a:schemeClr val="accent1"/>
          </a:effectRef>
          <a:fontRef idx="minor">
            <a:schemeClr val="tx1"/>
          </a:fontRef>
        </p:style>
      </p:cxnSp>
      <p:cxnSp>
        <p:nvCxnSpPr>
          <p:cNvPr id="36" name="直線コネクタ 35"/>
          <p:cNvCxnSpPr>
            <a:stCxn id="27" idx="3"/>
            <a:endCxn id="40" idx="1"/>
          </p:cNvCxnSpPr>
          <p:nvPr/>
        </p:nvCxnSpPr>
        <p:spPr>
          <a:xfrm flipV="1">
            <a:off x="6220087" y="3174917"/>
            <a:ext cx="508233" cy="1588"/>
          </a:xfrm>
          <a:prstGeom prst="line">
            <a:avLst/>
          </a:prstGeom>
          <a:ln w="38100" cmpd="sng">
            <a:solidFill>
              <a:srgbClr val="75B53C"/>
            </a:solidFill>
          </a:ln>
          <a:effectLst/>
        </p:spPr>
        <p:style>
          <a:lnRef idx="2">
            <a:schemeClr val="accent1"/>
          </a:lnRef>
          <a:fillRef idx="0">
            <a:schemeClr val="accent1"/>
          </a:fillRef>
          <a:effectRef idx="1">
            <a:schemeClr val="accent1"/>
          </a:effectRef>
          <a:fontRef idx="minor">
            <a:schemeClr val="tx1"/>
          </a:fontRef>
        </p:style>
      </p:cxnSp>
      <p:cxnSp>
        <p:nvCxnSpPr>
          <p:cNvPr id="37" name="直線コネクタ 36"/>
          <p:cNvCxnSpPr>
            <a:stCxn id="28" idx="3"/>
            <a:endCxn id="41" idx="1"/>
          </p:cNvCxnSpPr>
          <p:nvPr/>
        </p:nvCxnSpPr>
        <p:spPr>
          <a:xfrm flipV="1">
            <a:off x="6220087" y="3886041"/>
            <a:ext cx="508233" cy="1588"/>
          </a:xfrm>
          <a:prstGeom prst="line">
            <a:avLst/>
          </a:prstGeom>
          <a:ln w="38100" cmpd="sng">
            <a:solidFill>
              <a:srgbClr val="75B53C"/>
            </a:solidFill>
          </a:ln>
          <a:effectLst/>
        </p:spPr>
        <p:style>
          <a:lnRef idx="2">
            <a:schemeClr val="accent1"/>
          </a:lnRef>
          <a:fillRef idx="0">
            <a:schemeClr val="accent1"/>
          </a:fillRef>
          <a:effectRef idx="1">
            <a:schemeClr val="accent1"/>
          </a:effectRef>
          <a:fontRef idx="minor">
            <a:schemeClr val="tx1"/>
          </a:fontRef>
        </p:style>
      </p:cxnSp>
      <p:cxnSp>
        <p:nvCxnSpPr>
          <p:cNvPr id="38" name="直線コネクタ 37"/>
          <p:cNvCxnSpPr>
            <a:stCxn id="26" idx="3"/>
            <a:endCxn id="39" idx="1"/>
          </p:cNvCxnSpPr>
          <p:nvPr/>
        </p:nvCxnSpPr>
        <p:spPr>
          <a:xfrm flipV="1">
            <a:off x="6220087" y="2484440"/>
            <a:ext cx="508233" cy="1588"/>
          </a:xfrm>
          <a:prstGeom prst="line">
            <a:avLst/>
          </a:prstGeom>
          <a:ln w="38100" cmpd="sng">
            <a:solidFill>
              <a:srgbClr val="75B53C"/>
            </a:solidFill>
          </a:ln>
          <a:effectLst/>
        </p:spPr>
        <p:style>
          <a:lnRef idx="2">
            <a:schemeClr val="accent1"/>
          </a:lnRef>
          <a:fillRef idx="0">
            <a:schemeClr val="accent1"/>
          </a:fillRef>
          <a:effectRef idx="1">
            <a:schemeClr val="accent1"/>
          </a:effectRef>
          <a:fontRef idx="minor">
            <a:schemeClr val="tx1"/>
          </a:fontRef>
        </p:style>
      </p:cxnSp>
      <p:sp>
        <p:nvSpPr>
          <p:cNvPr id="39" name="角丸四角形 38"/>
          <p:cNvSpPr/>
          <p:nvPr/>
        </p:nvSpPr>
        <p:spPr>
          <a:xfrm>
            <a:off x="6728320" y="2237231"/>
            <a:ext cx="1948967" cy="494418"/>
          </a:xfrm>
          <a:prstGeom prst="roundRect">
            <a:avLst/>
          </a:prstGeom>
          <a:solidFill>
            <a:srgbClr val="75B53C">
              <a:alpha val="5000"/>
            </a:srgbClr>
          </a:solidFill>
          <a:ln w="38100" cmpd="sng">
            <a:solidFill>
              <a:srgbClr val="75B5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lumMod val="75000"/>
                    <a:lumOff val="25000"/>
                  </a:schemeClr>
                </a:solidFill>
              </a:rPr>
              <a:t>0</a:t>
            </a:r>
            <a:r>
              <a:rPr kumimoji="1" lang="ja-JP" altLang="en-US" dirty="0" smtClean="0">
                <a:solidFill>
                  <a:schemeClr val="tx1">
                    <a:lumMod val="75000"/>
                    <a:lumOff val="25000"/>
                  </a:schemeClr>
                </a:solidFill>
              </a:rPr>
              <a:t>円</a:t>
            </a:r>
            <a:endParaRPr kumimoji="1" lang="en-US" altLang="ja-JP" dirty="0" smtClean="0">
              <a:solidFill>
                <a:schemeClr val="tx1">
                  <a:lumMod val="75000"/>
                  <a:lumOff val="25000"/>
                </a:schemeClr>
              </a:solidFill>
            </a:endParaRPr>
          </a:p>
        </p:txBody>
      </p:sp>
      <p:sp>
        <p:nvSpPr>
          <p:cNvPr id="40" name="角丸四角形 39"/>
          <p:cNvSpPr/>
          <p:nvPr/>
        </p:nvSpPr>
        <p:spPr>
          <a:xfrm>
            <a:off x="6728320" y="2927708"/>
            <a:ext cx="1948967" cy="494418"/>
          </a:xfrm>
          <a:prstGeom prst="roundRect">
            <a:avLst/>
          </a:prstGeom>
          <a:solidFill>
            <a:srgbClr val="75B53C">
              <a:alpha val="5000"/>
            </a:srgbClr>
          </a:solidFill>
          <a:ln w="38100" cmpd="sng">
            <a:solidFill>
              <a:srgbClr val="75B5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lumMod val="75000"/>
                    <a:lumOff val="25000"/>
                  </a:schemeClr>
                </a:solidFill>
              </a:rPr>
              <a:t>6</a:t>
            </a:r>
            <a:r>
              <a:rPr kumimoji="1" lang="en-US" altLang="ja-JP" dirty="0" smtClean="0">
                <a:solidFill>
                  <a:schemeClr val="tx1">
                    <a:lumMod val="75000"/>
                    <a:lumOff val="25000"/>
                  </a:schemeClr>
                </a:solidFill>
              </a:rPr>
              <a:t>00</a:t>
            </a:r>
            <a:r>
              <a:rPr kumimoji="1" lang="ja-JP" altLang="en-US" dirty="0" smtClean="0">
                <a:solidFill>
                  <a:schemeClr val="tx1">
                    <a:lumMod val="75000"/>
                    <a:lumOff val="25000"/>
                  </a:schemeClr>
                </a:solidFill>
              </a:rPr>
              <a:t>円</a:t>
            </a:r>
            <a:r>
              <a:rPr lang="ja-JP" altLang="en-US" dirty="0" smtClean="0">
                <a:solidFill>
                  <a:schemeClr val="tx1">
                    <a:lumMod val="75000"/>
                    <a:lumOff val="25000"/>
                  </a:schemeClr>
                </a:solidFill>
              </a:rPr>
              <a:t>／月</a:t>
            </a:r>
            <a:endParaRPr kumimoji="1" lang="en-US" altLang="ja-JP" dirty="0" smtClean="0">
              <a:solidFill>
                <a:schemeClr val="tx1">
                  <a:lumMod val="75000"/>
                  <a:lumOff val="25000"/>
                </a:schemeClr>
              </a:solidFill>
            </a:endParaRPr>
          </a:p>
        </p:txBody>
      </p:sp>
      <p:sp>
        <p:nvSpPr>
          <p:cNvPr id="41" name="角丸四角形 40"/>
          <p:cNvSpPr/>
          <p:nvPr/>
        </p:nvSpPr>
        <p:spPr>
          <a:xfrm>
            <a:off x="6728320" y="3638832"/>
            <a:ext cx="1948967" cy="494418"/>
          </a:xfrm>
          <a:prstGeom prst="roundRect">
            <a:avLst/>
          </a:prstGeom>
          <a:solidFill>
            <a:srgbClr val="75B53C">
              <a:alpha val="5000"/>
            </a:srgbClr>
          </a:solidFill>
          <a:ln w="38100" cmpd="sng">
            <a:solidFill>
              <a:srgbClr val="75B5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lumMod val="75000"/>
                    <a:lumOff val="25000"/>
                  </a:schemeClr>
                </a:solidFill>
              </a:rPr>
              <a:t>1,8</a:t>
            </a:r>
            <a:r>
              <a:rPr kumimoji="1" lang="en-US" altLang="ja-JP" dirty="0" smtClean="0">
                <a:solidFill>
                  <a:schemeClr val="tx1">
                    <a:lumMod val="75000"/>
                    <a:lumOff val="25000"/>
                  </a:schemeClr>
                </a:solidFill>
              </a:rPr>
              <a:t>00</a:t>
            </a:r>
            <a:r>
              <a:rPr kumimoji="1" lang="ja-JP" altLang="en-US" dirty="0" smtClean="0">
                <a:solidFill>
                  <a:schemeClr val="tx1">
                    <a:lumMod val="75000"/>
                    <a:lumOff val="25000"/>
                  </a:schemeClr>
                </a:solidFill>
              </a:rPr>
              <a:t>円／月</a:t>
            </a:r>
            <a:endParaRPr kumimoji="1" lang="en-US" altLang="ja-JP" dirty="0" smtClean="0">
              <a:solidFill>
                <a:schemeClr val="tx1">
                  <a:lumMod val="75000"/>
                  <a:lumOff val="25000"/>
                </a:schemeClr>
              </a:solidFill>
            </a:endParaRPr>
          </a:p>
        </p:txBody>
      </p:sp>
      <p:sp>
        <p:nvSpPr>
          <p:cNvPr id="30" name="角丸四角形 29"/>
          <p:cNvSpPr/>
          <p:nvPr/>
        </p:nvSpPr>
        <p:spPr>
          <a:xfrm>
            <a:off x="1011864" y="4470478"/>
            <a:ext cx="8002241" cy="2126831"/>
          </a:xfrm>
          <a:prstGeom prst="roundRect">
            <a:avLst>
              <a:gd name="adj" fmla="val 7575"/>
            </a:avLst>
          </a:prstGeom>
          <a:noFill/>
          <a:ln w="28575" cmpd="sng">
            <a:solidFill>
              <a:srgbClr val="69C83F"/>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altLang="ja-JP" sz="1400" dirty="0" smtClean="0">
                <a:solidFill>
                  <a:schemeClr val="tx1">
                    <a:lumMod val="75000"/>
                    <a:lumOff val="25000"/>
                  </a:schemeClr>
                </a:solidFill>
              </a:rPr>
              <a:t>5,000</a:t>
            </a:r>
            <a:r>
              <a:rPr lang="ja-JP" altLang="en-US" sz="1400" dirty="0" smtClean="0">
                <a:solidFill>
                  <a:schemeClr val="tx1">
                    <a:lumMod val="75000"/>
                    <a:lumOff val="25000"/>
                  </a:schemeClr>
                </a:solidFill>
              </a:rPr>
              <a:t>名規模</a:t>
            </a:r>
          </a:p>
          <a:p>
            <a:r>
              <a:rPr lang="ja-JP" altLang="en-US" sz="1400" dirty="0" smtClean="0">
                <a:solidFill>
                  <a:schemeClr val="tx1">
                    <a:lumMod val="75000"/>
                    <a:lumOff val="25000"/>
                  </a:schemeClr>
                </a:solidFill>
              </a:rPr>
              <a:t>無料会員（</a:t>
            </a:r>
            <a:r>
              <a:rPr lang="en-US" altLang="ja-JP" sz="1400" dirty="0" smtClean="0">
                <a:solidFill>
                  <a:schemeClr val="tx1">
                    <a:lumMod val="75000"/>
                    <a:lumOff val="25000"/>
                  </a:schemeClr>
                </a:solidFill>
              </a:rPr>
              <a:t>4,600</a:t>
            </a:r>
            <a:r>
              <a:rPr lang="ja-JP" altLang="en-US" sz="1400" dirty="0" smtClean="0">
                <a:solidFill>
                  <a:schemeClr val="tx1">
                    <a:lumMod val="75000"/>
                    <a:lumOff val="25000"/>
                  </a:schemeClr>
                </a:solidFill>
              </a:rPr>
              <a:t>人）</a:t>
            </a:r>
            <a:r>
              <a:rPr kumimoji="1" lang="ja-JP" altLang="en-US" sz="1400" dirty="0" smtClean="0">
                <a:solidFill>
                  <a:schemeClr val="tx1">
                    <a:lumMod val="75000"/>
                    <a:lumOff val="25000"/>
                  </a:schemeClr>
                </a:solidFill>
              </a:rPr>
              <a:t>ハイパーミニ会員（</a:t>
            </a:r>
            <a:r>
              <a:rPr lang="en-US" altLang="ja-JP" sz="1400" dirty="0" smtClean="0">
                <a:solidFill>
                  <a:schemeClr val="tx1">
                    <a:lumMod val="75000"/>
                    <a:lumOff val="25000"/>
                  </a:schemeClr>
                </a:solidFill>
              </a:rPr>
              <a:t>300</a:t>
            </a:r>
            <a:r>
              <a:rPr lang="ja-JP" altLang="en-US" sz="1400" dirty="0" smtClean="0">
                <a:solidFill>
                  <a:schemeClr val="tx1">
                    <a:lumMod val="75000"/>
                    <a:lumOff val="25000"/>
                  </a:schemeClr>
                </a:solidFill>
              </a:rPr>
              <a:t>人）</a:t>
            </a:r>
            <a:r>
              <a:rPr kumimoji="1" lang="ja-JP" altLang="en-US" sz="1400" dirty="0" smtClean="0">
                <a:solidFill>
                  <a:schemeClr val="tx1">
                    <a:lumMod val="75000"/>
                    <a:lumOff val="25000"/>
                  </a:schemeClr>
                </a:solidFill>
              </a:rPr>
              <a:t>ハイパーダッシュ会員（</a:t>
            </a:r>
            <a:r>
              <a:rPr kumimoji="1" lang="en-US" altLang="ja-JP" sz="1400" dirty="0" smtClean="0">
                <a:solidFill>
                  <a:schemeClr val="tx1">
                    <a:lumMod val="75000"/>
                    <a:lumOff val="25000"/>
                  </a:schemeClr>
                </a:solidFill>
              </a:rPr>
              <a:t>100</a:t>
            </a:r>
            <a:r>
              <a:rPr kumimoji="1" lang="ja-JP" altLang="en-US" sz="1400" dirty="0" smtClean="0">
                <a:solidFill>
                  <a:schemeClr val="tx1">
                    <a:lumMod val="75000"/>
                    <a:lumOff val="25000"/>
                  </a:schemeClr>
                </a:solidFill>
              </a:rPr>
              <a:t>人）の場合</a:t>
            </a:r>
          </a:p>
          <a:p>
            <a:endParaRPr lang="en-US" altLang="ja-JP" sz="1400" dirty="0" smtClean="0">
              <a:solidFill>
                <a:schemeClr val="tx1">
                  <a:lumMod val="75000"/>
                  <a:lumOff val="25000"/>
                </a:schemeClr>
              </a:solidFill>
            </a:endParaRPr>
          </a:p>
          <a:p>
            <a:r>
              <a:rPr lang="en-US" altLang="ja-JP" sz="1400" dirty="0" smtClean="0">
                <a:solidFill>
                  <a:schemeClr val="tx1">
                    <a:lumMod val="75000"/>
                    <a:lumOff val="25000"/>
                  </a:schemeClr>
                </a:solidFill>
              </a:rPr>
              <a:t>0 </a:t>
            </a:r>
            <a:r>
              <a:rPr lang="en-US" altLang="ja-JP" sz="1400" dirty="0" err="1" smtClean="0">
                <a:solidFill>
                  <a:schemeClr val="tx1">
                    <a:lumMod val="75000"/>
                    <a:lumOff val="25000"/>
                  </a:schemeClr>
                </a:solidFill>
              </a:rPr>
              <a:t>x</a:t>
            </a:r>
            <a:r>
              <a:rPr lang="en-US" altLang="ja-JP" sz="1400" dirty="0" smtClean="0">
                <a:solidFill>
                  <a:schemeClr val="tx1">
                    <a:lumMod val="75000"/>
                    <a:lumOff val="25000"/>
                  </a:schemeClr>
                </a:solidFill>
              </a:rPr>
              <a:t> 4,600</a:t>
            </a:r>
          </a:p>
          <a:p>
            <a:r>
              <a:rPr kumimoji="1" lang="en-US" altLang="ja-JP" sz="1400" dirty="0" smtClean="0">
                <a:solidFill>
                  <a:schemeClr val="tx1">
                    <a:lumMod val="75000"/>
                    <a:lumOff val="25000"/>
                  </a:schemeClr>
                </a:solidFill>
              </a:rPr>
              <a:t>+ 600 x 300</a:t>
            </a:r>
          </a:p>
          <a:p>
            <a:r>
              <a:rPr lang="en-US" altLang="ja-JP" sz="1400" dirty="0" smtClean="0">
                <a:solidFill>
                  <a:schemeClr val="tx1">
                    <a:lumMod val="75000"/>
                    <a:lumOff val="25000"/>
                  </a:schemeClr>
                </a:solidFill>
              </a:rPr>
              <a:t>+ 1,800 x 100</a:t>
            </a:r>
          </a:p>
          <a:p>
            <a:r>
              <a:rPr kumimoji="1" lang="en-US" altLang="ja-JP" sz="1400" dirty="0" smtClean="0">
                <a:solidFill>
                  <a:schemeClr val="tx1">
                    <a:lumMod val="75000"/>
                    <a:lumOff val="25000"/>
                  </a:schemeClr>
                </a:solidFill>
              </a:rPr>
              <a:t>---------------------------</a:t>
            </a:r>
          </a:p>
          <a:p>
            <a:r>
              <a:rPr lang="en-US" altLang="ja-JP" sz="1400" dirty="0" smtClean="0">
                <a:solidFill>
                  <a:schemeClr val="tx1">
                    <a:lumMod val="75000"/>
                    <a:lumOff val="25000"/>
                  </a:schemeClr>
                </a:solidFill>
              </a:rPr>
              <a:t>360,000</a:t>
            </a:r>
            <a:r>
              <a:rPr lang="ja-JP" altLang="en-US" sz="1400" dirty="0" smtClean="0">
                <a:solidFill>
                  <a:schemeClr val="tx1">
                    <a:lumMod val="75000"/>
                    <a:lumOff val="25000"/>
                  </a:schemeClr>
                </a:solidFill>
              </a:rPr>
              <a:t>円／月</a:t>
            </a:r>
            <a:endParaRPr kumimoji="1" lang="ja-JP" altLang="en-US" sz="1400" dirty="0" smtClean="0">
              <a:solidFill>
                <a:schemeClr val="tx1">
                  <a:lumMod val="75000"/>
                  <a:lumOff val="25000"/>
                </a:schemeClr>
              </a:solidFill>
            </a:endParaRPr>
          </a:p>
          <a:p>
            <a:endParaRPr lang="ja-JP" altLang="en-US" sz="1400" dirty="0">
              <a:solidFill>
                <a:schemeClr val="tx1">
                  <a:lumMod val="75000"/>
                  <a:lumOff val="25000"/>
                </a:schemeClr>
              </a:solidFill>
            </a:endParaRPr>
          </a:p>
          <a:p>
            <a:endParaRPr kumimoji="1" lang="en-US" altLang="ja-JP" sz="1400" dirty="0" smtClean="0">
              <a:solidFill>
                <a:schemeClr val="tx1">
                  <a:lumMod val="75000"/>
                  <a:lumOff val="25000"/>
                </a:schemeClr>
              </a:solidFill>
            </a:endParaRPr>
          </a:p>
          <a:p>
            <a:endParaRPr kumimoji="1" lang="ja-JP" altLang="en-US" sz="1400" dirty="0">
              <a:solidFill>
                <a:schemeClr val="tx1">
                  <a:lumMod val="75000"/>
                  <a:lumOff val="25000"/>
                </a:schemeClr>
              </a:solidFill>
            </a:endParaRPr>
          </a:p>
        </p:txBody>
      </p:sp>
      <p:sp>
        <p:nvSpPr>
          <p:cNvPr id="31" name="角丸四角形 30"/>
          <p:cNvSpPr/>
          <p:nvPr/>
        </p:nvSpPr>
        <p:spPr>
          <a:xfrm>
            <a:off x="3577822" y="5196951"/>
            <a:ext cx="5312357" cy="1276469"/>
          </a:xfrm>
          <a:prstGeom prst="roundRect">
            <a:avLst>
              <a:gd name="adj" fmla="val 7575"/>
            </a:avLst>
          </a:prstGeom>
          <a:noFill/>
          <a:ln w="28575" cmpd="sng">
            <a:solidFill>
              <a:srgbClr val="69C83F"/>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lang="ja-JP" altLang="en-US" sz="1400" dirty="0" smtClean="0">
                <a:solidFill>
                  <a:schemeClr val="tx1">
                    <a:lumMod val="75000"/>
                    <a:lumOff val="25000"/>
                  </a:schemeClr>
                </a:solidFill>
              </a:rPr>
              <a:t>経費</a:t>
            </a:r>
          </a:p>
          <a:p>
            <a:r>
              <a:rPr lang="ja-JP" altLang="en-US" sz="1400" dirty="0" smtClean="0">
                <a:solidFill>
                  <a:schemeClr val="tx1">
                    <a:lumMod val="75000"/>
                    <a:lumOff val="25000"/>
                  </a:schemeClr>
                </a:solidFill>
              </a:rPr>
              <a:t>・</a:t>
            </a:r>
            <a:r>
              <a:rPr lang="en-US" altLang="ja-JP" sz="1400" dirty="0" smtClean="0">
                <a:solidFill>
                  <a:schemeClr val="tx1">
                    <a:lumMod val="75000"/>
                    <a:lumOff val="25000"/>
                  </a:schemeClr>
                </a:solidFill>
              </a:rPr>
              <a:t>36,000</a:t>
            </a:r>
            <a:r>
              <a:rPr lang="ja-JP" altLang="en-US" sz="1400" dirty="0" smtClean="0">
                <a:solidFill>
                  <a:schemeClr val="tx1">
                    <a:lumMod val="75000"/>
                    <a:lumOff val="25000"/>
                  </a:schemeClr>
                </a:solidFill>
              </a:rPr>
              <a:t>円　ちょきんばこ利用料（</a:t>
            </a:r>
            <a:r>
              <a:rPr lang="en-US" altLang="ja-JP" sz="1400" dirty="0" smtClean="0">
                <a:solidFill>
                  <a:schemeClr val="tx1">
                    <a:lumMod val="75000"/>
                    <a:lumOff val="25000"/>
                  </a:schemeClr>
                </a:solidFill>
              </a:rPr>
              <a:t>10%</a:t>
            </a:r>
            <a:r>
              <a:rPr lang="ja-JP" altLang="en-US" sz="1400" dirty="0" smtClean="0">
                <a:solidFill>
                  <a:schemeClr val="tx1">
                    <a:lumMod val="75000"/>
                    <a:lumOff val="25000"/>
                  </a:schemeClr>
                </a:solidFill>
              </a:rPr>
              <a:t>）</a:t>
            </a:r>
          </a:p>
          <a:p>
            <a:r>
              <a:rPr kumimoji="1" lang="ja-JP" altLang="en-US" sz="1400" dirty="0" smtClean="0">
                <a:solidFill>
                  <a:schemeClr val="tx1">
                    <a:lumMod val="75000"/>
                    <a:lumOff val="25000"/>
                  </a:schemeClr>
                </a:solidFill>
              </a:rPr>
              <a:t>・</a:t>
            </a:r>
            <a:r>
              <a:rPr kumimoji="1" lang="en-US" altLang="ja-JP" sz="1400" dirty="0" smtClean="0">
                <a:solidFill>
                  <a:schemeClr val="tx1">
                    <a:lumMod val="75000"/>
                    <a:lumOff val="25000"/>
                  </a:schemeClr>
                </a:solidFill>
              </a:rPr>
              <a:t>50,000</a:t>
            </a:r>
            <a:r>
              <a:rPr kumimoji="1" lang="ja-JP" altLang="en-US" sz="1400" dirty="0" smtClean="0">
                <a:solidFill>
                  <a:schemeClr val="tx1">
                    <a:lumMod val="75000"/>
                    <a:lumOff val="25000"/>
                  </a:schemeClr>
                </a:solidFill>
              </a:rPr>
              <a:t>円　</a:t>
            </a:r>
            <a:r>
              <a:rPr kumimoji="1" lang="en-US" altLang="ja-JP" sz="1400" dirty="0" smtClean="0">
                <a:solidFill>
                  <a:schemeClr val="tx1">
                    <a:lumMod val="75000"/>
                    <a:lumOff val="25000"/>
                  </a:schemeClr>
                </a:solidFill>
              </a:rPr>
              <a:t>SNS5,000</a:t>
            </a:r>
            <a:r>
              <a:rPr kumimoji="1" lang="ja-JP" altLang="en-US" sz="1400" dirty="0" smtClean="0">
                <a:solidFill>
                  <a:schemeClr val="tx1">
                    <a:lumMod val="75000"/>
                    <a:lumOff val="25000"/>
                  </a:schemeClr>
                </a:solidFill>
              </a:rPr>
              <a:t>人枠一括追加</a:t>
            </a:r>
          </a:p>
          <a:p>
            <a:r>
              <a:rPr lang="en-US" altLang="ja-JP" sz="1400" dirty="0" smtClean="0">
                <a:solidFill>
                  <a:schemeClr val="tx1">
                    <a:lumMod val="75000"/>
                    <a:lumOff val="25000"/>
                  </a:schemeClr>
                </a:solidFill>
              </a:rPr>
              <a:t>------------------------</a:t>
            </a:r>
          </a:p>
          <a:p>
            <a:r>
              <a:rPr kumimoji="1" lang="en-US" altLang="ja-JP" sz="1400" dirty="0" smtClean="0">
                <a:solidFill>
                  <a:schemeClr val="tx1">
                    <a:lumMod val="75000"/>
                    <a:lumOff val="25000"/>
                  </a:schemeClr>
                </a:solidFill>
              </a:rPr>
              <a:t>86,000</a:t>
            </a:r>
            <a:r>
              <a:rPr kumimoji="1" lang="ja-JP" altLang="en-US" sz="1400" dirty="0" smtClean="0">
                <a:solidFill>
                  <a:schemeClr val="tx1">
                    <a:lumMod val="75000"/>
                    <a:lumOff val="25000"/>
                  </a:schemeClr>
                </a:solidFill>
              </a:rPr>
              <a:t>円／月</a:t>
            </a: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41109819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06. </a:t>
            </a:r>
            <a:r>
              <a:rPr lang="ja-JP" altLang="en-US" dirty="0" smtClean="0"/>
              <a:t>支部集金</a:t>
            </a:r>
            <a:endParaRPr kumimoji="1" lang="ja-JP" altLang="en-US" dirty="0"/>
          </a:p>
        </p:txBody>
      </p:sp>
      <p:sp>
        <p:nvSpPr>
          <p:cNvPr id="3" name="テキスト プレースホルダー 2"/>
          <p:cNvSpPr>
            <a:spLocks noGrp="1"/>
          </p:cNvSpPr>
          <p:nvPr>
            <p:ph type="body" idx="1"/>
          </p:nvPr>
        </p:nvSpPr>
        <p:spPr/>
        <p:txBody>
          <a:bodyPr/>
          <a:lstStyle/>
          <a:p>
            <a:r>
              <a:rPr lang="ja-JP" altLang="en-US" dirty="0"/>
              <a:t>　</a:t>
            </a:r>
            <a:r>
              <a:rPr kumimoji="1" lang="ja-JP" altLang="en-US" dirty="0" smtClean="0"/>
              <a:t>支部集金機能</a:t>
            </a:r>
            <a:endParaRPr kumimoji="1" lang="ja-JP" altLang="en-US" dirty="0"/>
          </a:p>
        </p:txBody>
      </p:sp>
      <p:sp>
        <p:nvSpPr>
          <p:cNvPr id="4" name="テキスト ボックス 3"/>
          <p:cNvSpPr txBox="1"/>
          <p:nvPr/>
        </p:nvSpPr>
        <p:spPr>
          <a:xfrm>
            <a:off x="414337" y="1350546"/>
            <a:ext cx="9096376" cy="1549142"/>
          </a:xfrm>
          <a:prstGeom prst="rect">
            <a:avLst/>
          </a:prstGeom>
          <a:noFill/>
        </p:spPr>
        <p:txBody>
          <a:bodyPr wrap="square" rtlCol="0">
            <a:spAutoFit/>
          </a:bodyPr>
          <a:lstStyle/>
          <a:p>
            <a:pPr>
              <a:lnSpc>
                <a:spcPct val="150000"/>
              </a:lnSpc>
            </a:pPr>
            <a:r>
              <a:rPr lang="ja-JP" altLang="en-US" sz="1600" dirty="0" smtClean="0">
                <a:solidFill>
                  <a:schemeClr val="tx1">
                    <a:lumMod val="75000"/>
                    <a:lumOff val="25000"/>
                  </a:schemeClr>
                </a:solidFill>
                <a:latin typeface="+mn-ea"/>
                <a:ea typeface="+mn-ea"/>
              </a:rPr>
              <a:t>運営しているコミュニティに地域ごとなどの支部がある場合、支部集金機能を利用できます。</a:t>
            </a:r>
            <a:endParaRPr lang="en-US" altLang="ja-JP" sz="1600" dirty="0" smtClean="0">
              <a:solidFill>
                <a:schemeClr val="tx1">
                  <a:lumMod val="75000"/>
                  <a:lumOff val="25000"/>
                </a:schemeClr>
              </a:solidFill>
              <a:latin typeface="+mn-ea"/>
              <a:ea typeface="+mn-ea"/>
            </a:endParaRPr>
          </a:p>
          <a:p>
            <a:pPr>
              <a:lnSpc>
                <a:spcPct val="150000"/>
              </a:lnSpc>
            </a:pPr>
            <a:r>
              <a:rPr lang="ja-JP" altLang="en-US" sz="1600" dirty="0" smtClean="0">
                <a:solidFill>
                  <a:schemeClr val="tx1">
                    <a:lumMod val="75000"/>
                    <a:lumOff val="25000"/>
                  </a:schemeClr>
                </a:solidFill>
                <a:latin typeface="+mn-ea"/>
                <a:ea typeface="+mn-ea"/>
              </a:rPr>
              <a:t>各地域ごとに独立した集金コースの設定が可能です。</a:t>
            </a:r>
            <a:endParaRPr lang="en-US" altLang="ja-JP" sz="1600" dirty="0" smtClean="0">
              <a:solidFill>
                <a:schemeClr val="tx1">
                  <a:lumMod val="75000"/>
                  <a:lumOff val="25000"/>
                </a:schemeClr>
              </a:solidFill>
              <a:latin typeface="+mn-ea"/>
              <a:ea typeface="+mn-ea"/>
            </a:endParaRPr>
          </a:p>
          <a:p>
            <a:pPr>
              <a:lnSpc>
                <a:spcPct val="150000"/>
              </a:lnSpc>
            </a:pPr>
            <a:r>
              <a:rPr lang="ja-JP" altLang="en-US" sz="1600" dirty="0" smtClean="0">
                <a:solidFill>
                  <a:schemeClr val="tx1">
                    <a:lumMod val="75000"/>
                    <a:lumOff val="25000"/>
                  </a:schemeClr>
                </a:solidFill>
                <a:latin typeface="+mn-ea"/>
                <a:ea typeface="+mn-ea"/>
              </a:rPr>
              <a:t>その際の集金額は本部の会計担当に振り込まれます。</a:t>
            </a:r>
            <a:endParaRPr lang="en-US" altLang="ja-JP" sz="1600" dirty="0" smtClean="0">
              <a:solidFill>
                <a:schemeClr val="tx1">
                  <a:lumMod val="75000"/>
                  <a:lumOff val="25000"/>
                </a:schemeClr>
              </a:solidFill>
              <a:latin typeface="+mn-ea"/>
              <a:ea typeface="+mn-ea"/>
            </a:endParaRPr>
          </a:p>
          <a:p>
            <a:pPr>
              <a:lnSpc>
                <a:spcPct val="150000"/>
              </a:lnSpc>
            </a:pPr>
            <a:r>
              <a:rPr lang="ja-JP" altLang="en-US" sz="1600" dirty="0" smtClean="0">
                <a:solidFill>
                  <a:schemeClr val="tx1">
                    <a:lumMod val="75000"/>
                    <a:lumOff val="25000"/>
                  </a:schemeClr>
                </a:solidFill>
                <a:latin typeface="+mn-ea"/>
                <a:ea typeface="+mn-ea"/>
              </a:rPr>
              <a:t>集金レポートはコミュニティ全体、支部ごとの両方を作成します。</a:t>
            </a:r>
          </a:p>
        </p:txBody>
      </p:sp>
      <p:sp>
        <p:nvSpPr>
          <p:cNvPr id="9" name="正方形/長方形 8"/>
          <p:cNvSpPr/>
          <p:nvPr/>
        </p:nvSpPr>
        <p:spPr>
          <a:xfrm>
            <a:off x="1880556" y="3198922"/>
            <a:ext cx="5566592" cy="1074450"/>
          </a:xfrm>
          <a:prstGeom prst="rect">
            <a:avLst/>
          </a:prstGeom>
          <a:solidFill>
            <a:srgbClr val="75B5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a:t>本部</a:t>
            </a:r>
          </a:p>
        </p:txBody>
      </p:sp>
      <p:sp>
        <p:nvSpPr>
          <p:cNvPr id="10" name="正方形/長方形 9"/>
          <p:cNvSpPr/>
          <p:nvPr/>
        </p:nvSpPr>
        <p:spPr>
          <a:xfrm>
            <a:off x="1880556" y="4434683"/>
            <a:ext cx="1716510" cy="827373"/>
          </a:xfrm>
          <a:prstGeom prst="rect">
            <a:avLst/>
          </a:prstGeom>
          <a:solidFill>
            <a:srgbClr val="75B5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a:t>支部</a:t>
            </a:r>
            <a:r>
              <a:rPr lang="en-US" altLang="ja-JP" dirty="0"/>
              <a:t>A</a:t>
            </a:r>
            <a:endParaRPr lang="ja-JP" altLang="en-US" dirty="0"/>
          </a:p>
        </p:txBody>
      </p:sp>
      <p:sp>
        <p:nvSpPr>
          <p:cNvPr id="11" name="正方形/長方形 10"/>
          <p:cNvSpPr/>
          <p:nvPr/>
        </p:nvSpPr>
        <p:spPr>
          <a:xfrm>
            <a:off x="3836113" y="4434683"/>
            <a:ext cx="1716510" cy="827373"/>
          </a:xfrm>
          <a:prstGeom prst="rect">
            <a:avLst/>
          </a:prstGeom>
          <a:solidFill>
            <a:srgbClr val="75B5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a:t>支部</a:t>
            </a:r>
            <a:r>
              <a:rPr lang="en-US" altLang="ja-JP" dirty="0"/>
              <a:t>B</a:t>
            </a:r>
            <a:endParaRPr lang="ja-JP" altLang="en-US" dirty="0"/>
          </a:p>
        </p:txBody>
      </p:sp>
      <p:sp>
        <p:nvSpPr>
          <p:cNvPr id="12" name="正方形/長方形 11"/>
          <p:cNvSpPr/>
          <p:nvPr/>
        </p:nvSpPr>
        <p:spPr>
          <a:xfrm>
            <a:off x="5730638" y="4434683"/>
            <a:ext cx="1716510" cy="827373"/>
          </a:xfrm>
          <a:prstGeom prst="rect">
            <a:avLst/>
          </a:prstGeom>
          <a:solidFill>
            <a:srgbClr val="75B5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a:t>支部</a:t>
            </a:r>
            <a:r>
              <a:rPr lang="en-US" altLang="ja-JP" dirty="0"/>
              <a:t>C</a:t>
            </a:r>
            <a:endParaRPr lang="ja-JP" altLang="en-US" dirty="0"/>
          </a:p>
        </p:txBody>
      </p:sp>
      <p:sp>
        <p:nvSpPr>
          <p:cNvPr id="13" name="テキスト ボックス 12"/>
          <p:cNvSpPr txBox="1"/>
          <p:nvPr/>
        </p:nvSpPr>
        <p:spPr>
          <a:xfrm>
            <a:off x="1880556" y="5368686"/>
            <a:ext cx="1716510" cy="646331"/>
          </a:xfrm>
          <a:prstGeom prst="rect">
            <a:avLst/>
          </a:prstGeom>
          <a:noFill/>
          <a:ln w="38100" cmpd="sng">
            <a:solidFill>
              <a:srgbClr val="A2C816"/>
            </a:solidFill>
          </a:ln>
        </p:spPr>
        <p:txBody>
          <a:bodyPr wrap="square" rtlCol="0">
            <a:spAutoFit/>
          </a:bodyPr>
          <a:lstStyle/>
          <a:p>
            <a:r>
              <a:rPr kumimoji="1" lang="ja-JP" altLang="en-US" sz="1200" dirty="0" smtClean="0"/>
              <a:t>青年コース：</a:t>
            </a:r>
            <a:r>
              <a:rPr kumimoji="1" lang="en-US" altLang="ja-JP" sz="1200" dirty="0" smtClean="0"/>
              <a:t>3,000</a:t>
            </a:r>
            <a:r>
              <a:rPr kumimoji="1" lang="ja-JP" altLang="en-US" sz="1200" dirty="0" smtClean="0"/>
              <a:t>円</a:t>
            </a:r>
          </a:p>
          <a:p>
            <a:r>
              <a:rPr lang="ja-JP" altLang="en-US" sz="1200" dirty="0" smtClean="0"/>
              <a:t>少年コース：</a:t>
            </a:r>
            <a:r>
              <a:rPr lang="en-US" altLang="ja-JP" sz="1200" dirty="0" smtClean="0"/>
              <a:t>1,000</a:t>
            </a:r>
            <a:r>
              <a:rPr lang="ja-JP" altLang="en-US" sz="1200" dirty="0" smtClean="0"/>
              <a:t>円</a:t>
            </a:r>
          </a:p>
          <a:p>
            <a:r>
              <a:rPr lang="ja-JP" altLang="en-US" sz="1200" dirty="0" smtClean="0"/>
              <a:t>無料コース</a:t>
            </a:r>
            <a:r>
              <a:rPr kumimoji="1" lang="ja-JP" altLang="en-US" sz="1200" dirty="0" smtClean="0"/>
              <a:t>：</a:t>
            </a:r>
            <a:r>
              <a:rPr kumimoji="1" lang="en-US" altLang="ja-JP" sz="1200" dirty="0" smtClean="0"/>
              <a:t>0</a:t>
            </a:r>
            <a:r>
              <a:rPr kumimoji="1" lang="ja-JP" altLang="en-US" sz="1200" dirty="0" smtClean="0"/>
              <a:t>円</a:t>
            </a:r>
            <a:endParaRPr kumimoji="1" lang="ja-JP" altLang="en-US" sz="1200" dirty="0"/>
          </a:p>
        </p:txBody>
      </p:sp>
      <p:sp>
        <p:nvSpPr>
          <p:cNvPr id="16" name="テキスト ボックス 15"/>
          <p:cNvSpPr txBox="1"/>
          <p:nvPr/>
        </p:nvSpPr>
        <p:spPr>
          <a:xfrm>
            <a:off x="3836113" y="5376551"/>
            <a:ext cx="1716510" cy="461665"/>
          </a:xfrm>
          <a:prstGeom prst="rect">
            <a:avLst/>
          </a:prstGeom>
          <a:noFill/>
          <a:ln w="38100" cmpd="sng">
            <a:solidFill>
              <a:srgbClr val="A2C816"/>
            </a:solidFill>
          </a:ln>
        </p:spPr>
        <p:txBody>
          <a:bodyPr wrap="square" rtlCol="0">
            <a:spAutoFit/>
          </a:bodyPr>
          <a:lstStyle/>
          <a:p>
            <a:r>
              <a:rPr lang="ja-JP" altLang="en-US" sz="1200" dirty="0" smtClean="0"/>
              <a:t>青年コース</a:t>
            </a:r>
            <a:r>
              <a:rPr kumimoji="1" lang="ja-JP" altLang="en-US" sz="1200" dirty="0" smtClean="0"/>
              <a:t>：</a:t>
            </a:r>
            <a:r>
              <a:rPr lang="en-US" altLang="ja-JP" sz="1200" dirty="0"/>
              <a:t>4</a:t>
            </a:r>
            <a:r>
              <a:rPr kumimoji="1" lang="en-US" altLang="ja-JP" sz="1200" dirty="0" smtClean="0"/>
              <a:t>,000</a:t>
            </a:r>
            <a:r>
              <a:rPr kumimoji="1" lang="ja-JP" altLang="en-US" sz="1200" dirty="0" smtClean="0"/>
              <a:t>円</a:t>
            </a:r>
          </a:p>
          <a:p>
            <a:r>
              <a:rPr lang="ja-JP" altLang="en-US" sz="1200" dirty="0" smtClean="0"/>
              <a:t>無料コース</a:t>
            </a:r>
            <a:r>
              <a:rPr kumimoji="1" lang="ja-JP" altLang="en-US" sz="1200" dirty="0" smtClean="0"/>
              <a:t>：</a:t>
            </a:r>
            <a:r>
              <a:rPr kumimoji="1" lang="en-US" altLang="ja-JP" sz="1200" dirty="0" smtClean="0"/>
              <a:t>0</a:t>
            </a:r>
            <a:r>
              <a:rPr kumimoji="1" lang="ja-JP" altLang="en-US" sz="1200" dirty="0" smtClean="0"/>
              <a:t>円</a:t>
            </a:r>
            <a:endParaRPr kumimoji="1" lang="ja-JP" altLang="en-US" sz="1200" dirty="0"/>
          </a:p>
        </p:txBody>
      </p:sp>
      <p:sp>
        <p:nvSpPr>
          <p:cNvPr id="17" name="テキスト ボックス 16"/>
          <p:cNvSpPr txBox="1"/>
          <p:nvPr/>
        </p:nvSpPr>
        <p:spPr>
          <a:xfrm>
            <a:off x="5747929" y="5368686"/>
            <a:ext cx="1716510" cy="461665"/>
          </a:xfrm>
          <a:prstGeom prst="rect">
            <a:avLst/>
          </a:prstGeom>
          <a:noFill/>
          <a:ln w="38100" cmpd="sng">
            <a:solidFill>
              <a:srgbClr val="A2C816"/>
            </a:solidFill>
          </a:ln>
        </p:spPr>
        <p:txBody>
          <a:bodyPr wrap="square" rtlCol="0">
            <a:spAutoFit/>
          </a:bodyPr>
          <a:lstStyle/>
          <a:p>
            <a:r>
              <a:rPr lang="ja-JP" altLang="en-US" sz="1200" dirty="0" smtClean="0"/>
              <a:t>少年コース：</a:t>
            </a:r>
            <a:r>
              <a:rPr lang="en-US" altLang="ja-JP" sz="1200" dirty="0" smtClean="0"/>
              <a:t>1,000</a:t>
            </a:r>
            <a:r>
              <a:rPr lang="ja-JP" altLang="en-US" sz="1200" dirty="0" smtClean="0"/>
              <a:t>円</a:t>
            </a:r>
          </a:p>
          <a:p>
            <a:r>
              <a:rPr kumimoji="1" lang="ja-JP" altLang="en-US" sz="1200" dirty="0" smtClean="0"/>
              <a:t>無料コース：</a:t>
            </a:r>
            <a:r>
              <a:rPr kumimoji="1" lang="en-US" altLang="ja-JP" sz="1200" dirty="0" smtClean="0"/>
              <a:t>0</a:t>
            </a:r>
            <a:r>
              <a:rPr kumimoji="1" lang="ja-JP" altLang="en-US" sz="1200" dirty="0" smtClean="0"/>
              <a:t>円</a:t>
            </a:r>
            <a:endParaRPr kumimoji="1" lang="ja-JP" altLang="en-US" sz="1200" dirty="0"/>
          </a:p>
        </p:txBody>
      </p:sp>
      <p:grpSp>
        <p:nvGrpSpPr>
          <p:cNvPr id="19" name="図形グループ 3"/>
          <p:cNvGrpSpPr/>
          <p:nvPr/>
        </p:nvGrpSpPr>
        <p:grpSpPr>
          <a:xfrm>
            <a:off x="2086829" y="6226639"/>
            <a:ext cx="186331" cy="317815"/>
            <a:chOff x="3562350" y="2292350"/>
            <a:chExt cx="1574800" cy="2686050"/>
          </a:xfrm>
          <a:solidFill>
            <a:srgbClr val="75B53C"/>
          </a:solidFill>
        </p:grpSpPr>
        <p:sp>
          <p:nvSpPr>
            <p:cNvPr id="52" name="二等辺三角形 4"/>
            <p:cNvSpPr/>
            <p:nvPr/>
          </p:nvSpPr>
          <p:spPr>
            <a:xfrm>
              <a:off x="3562350" y="3416300"/>
              <a:ext cx="1574800" cy="1562100"/>
            </a:xfrm>
            <a:prstGeom prst="triangle">
              <a:avLst/>
            </a:prstGeom>
            <a:solidFill>
              <a:srgbClr val="AAB36C"/>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3" name="円/楕円 52"/>
            <p:cNvSpPr/>
            <p:nvPr/>
          </p:nvSpPr>
          <p:spPr>
            <a:xfrm>
              <a:off x="3581400" y="2292350"/>
              <a:ext cx="1536700" cy="1536700"/>
            </a:xfrm>
            <a:prstGeom prst="ellipse">
              <a:avLst/>
            </a:prstGeom>
            <a:solidFill>
              <a:srgbClr val="AAB36C"/>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21" name="図形グループ 74"/>
          <p:cNvGrpSpPr/>
          <p:nvPr/>
        </p:nvGrpSpPr>
        <p:grpSpPr>
          <a:xfrm>
            <a:off x="2283020" y="6126002"/>
            <a:ext cx="290030" cy="170740"/>
            <a:chOff x="877525" y="4407197"/>
            <a:chExt cx="519475" cy="305814"/>
          </a:xfrm>
        </p:grpSpPr>
        <p:sp>
          <p:nvSpPr>
            <p:cNvPr id="50" name="角丸四角形 49"/>
            <p:cNvSpPr/>
            <p:nvPr/>
          </p:nvSpPr>
          <p:spPr>
            <a:xfrm>
              <a:off x="877525" y="4407197"/>
              <a:ext cx="519475" cy="305814"/>
            </a:xfrm>
            <a:prstGeom prst="round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dirty="0">
                <a:solidFill>
                  <a:schemeClr val="tx1">
                    <a:lumMod val="75000"/>
                    <a:lumOff val="25000"/>
                  </a:schemeClr>
                </a:solidFill>
              </a:endParaRPr>
            </a:p>
          </p:txBody>
        </p:sp>
        <p:cxnSp>
          <p:nvCxnSpPr>
            <p:cNvPr id="51" name="直線コネクタ 50"/>
            <p:cNvCxnSpPr/>
            <p:nvPr/>
          </p:nvCxnSpPr>
          <p:spPr>
            <a:xfrm>
              <a:off x="877525" y="4488062"/>
              <a:ext cx="519475" cy="384"/>
            </a:xfrm>
            <a:prstGeom prst="line">
              <a:avLst/>
            </a:prstGeom>
            <a:ln w="57150" cmpd="sng">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24" name="図形グループ 85"/>
          <p:cNvGrpSpPr/>
          <p:nvPr/>
        </p:nvGrpSpPr>
        <p:grpSpPr>
          <a:xfrm>
            <a:off x="2612223" y="6226639"/>
            <a:ext cx="186331" cy="317815"/>
            <a:chOff x="3562350" y="2292350"/>
            <a:chExt cx="1574800" cy="2686050"/>
          </a:xfrm>
          <a:solidFill>
            <a:srgbClr val="75B53C"/>
          </a:solidFill>
        </p:grpSpPr>
        <p:sp>
          <p:nvSpPr>
            <p:cNvPr id="44" name="二等辺三角形 43"/>
            <p:cNvSpPr/>
            <p:nvPr/>
          </p:nvSpPr>
          <p:spPr>
            <a:xfrm>
              <a:off x="3562350" y="3416300"/>
              <a:ext cx="1574800" cy="1562100"/>
            </a:xfrm>
            <a:prstGeom prst="triangle">
              <a:avLst/>
            </a:prstGeom>
            <a:solidFill>
              <a:srgbClr val="AAB36C"/>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5" name="円/楕円 44"/>
            <p:cNvSpPr/>
            <p:nvPr/>
          </p:nvSpPr>
          <p:spPr>
            <a:xfrm>
              <a:off x="3581400" y="2292350"/>
              <a:ext cx="1536700" cy="1536700"/>
            </a:xfrm>
            <a:prstGeom prst="ellipse">
              <a:avLst/>
            </a:prstGeom>
            <a:solidFill>
              <a:srgbClr val="AAB36C"/>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25" name="図形グループ 94"/>
          <p:cNvGrpSpPr/>
          <p:nvPr/>
        </p:nvGrpSpPr>
        <p:grpSpPr>
          <a:xfrm>
            <a:off x="2798554" y="6131837"/>
            <a:ext cx="290030" cy="170740"/>
            <a:chOff x="877525" y="4407197"/>
            <a:chExt cx="519475" cy="305814"/>
          </a:xfrm>
        </p:grpSpPr>
        <p:sp>
          <p:nvSpPr>
            <p:cNvPr id="42" name="角丸四角形 41"/>
            <p:cNvSpPr/>
            <p:nvPr/>
          </p:nvSpPr>
          <p:spPr>
            <a:xfrm>
              <a:off x="877525" y="4407197"/>
              <a:ext cx="519475" cy="305814"/>
            </a:xfrm>
            <a:prstGeom prst="round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dirty="0">
                <a:solidFill>
                  <a:schemeClr val="tx1">
                    <a:lumMod val="75000"/>
                    <a:lumOff val="25000"/>
                  </a:schemeClr>
                </a:solidFill>
              </a:endParaRPr>
            </a:p>
          </p:txBody>
        </p:sp>
        <p:cxnSp>
          <p:nvCxnSpPr>
            <p:cNvPr id="43" name="直線コネクタ 42"/>
            <p:cNvCxnSpPr/>
            <p:nvPr/>
          </p:nvCxnSpPr>
          <p:spPr>
            <a:xfrm>
              <a:off x="877525" y="4488062"/>
              <a:ext cx="519475" cy="384"/>
            </a:xfrm>
            <a:prstGeom prst="line">
              <a:avLst/>
            </a:prstGeom>
            <a:ln w="57150" cmpd="sng">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66" name="図形グループ 3"/>
          <p:cNvGrpSpPr/>
          <p:nvPr/>
        </p:nvGrpSpPr>
        <p:grpSpPr>
          <a:xfrm>
            <a:off x="4108140" y="6243047"/>
            <a:ext cx="186331" cy="317815"/>
            <a:chOff x="3562350" y="2292350"/>
            <a:chExt cx="1574800" cy="2686050"/>
          </a:xfrm>
          <a:solidFill>
            <a:srgbClr val="75B53C"/>
          </a:solidFill>
        </p:grpSpPr>
        <p:sp>
          <p:nvSpPr>
            <p:cNvPr id="67" name="二等辺三角形 4"/>
            <p:cNvSpPr/>
            <p:nvPr/>
          </p:nvSpPr>
          <p:spPr>
            <a:xfrm>
              <a:off x="3562350" y="3416300"/>
              <a:ext cx="1574800" cy="1562100"/>
            </a:xfrm>
            <a:prstGeom prst="triangle">
              <a:avLst/>
            </a:prstGeom>
            <a:solidFill>
              <a:srgbClr val="AAB36C"/>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8" name="円/楕円 67"/>
            <p:cNvSpPr/>
            <p:nvPr/>
          </p:nvSpPr>
          <p:spPr>
            <a:xfrm>
              <a:off x="3581400" y="2292350"/>
              <a:ext cx="1536700" cy="1536700"/>
            </a:xfrm>
            <a:prstGeom prst="ellipse">
              <a:avLst/>
            </a:prstGeom>
            <a:solidFill>
              <a:srgbClr val="AAB36C"/>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69" name="図形グループ 74"/>
          <p:cNvGrpSpPr/>
          <p:nvPr/>
        </p:nvGrpSpPr>
        <p:grpSpPr>
          <a:xfrm>
            <a:off x="4304331" y="6142410"/>
            <a:ext cx="290030" cy="170740"/>
            <a:chOff x="877525" y="4407197"/>
            <a:chExt cx="519475" cy="305814"/>
          </a:xfrm>
        </p:grpSpPr>
        <p:sp>
          <p:nvSpPr>
            <p:cNvPr id="70" name="角丸四角形 69"/>
            <p:cNvSpPr/>
            <p:nvPr/>
          </p:nvSpPr>
          <p:spPr>
            <a:xfrm>
              <a:off x="877525" y="4407197"/>
              <a:ext cx="519475" cy="305814"/>
            </a:xfrm>
            <a:prstGeom prst="round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dirty="0">
                <a:solidFill>
                  <a:schemeClr val="tx1">
                    <a:lumMod val="75000"/>
                    <a:lumOff val="25000"/>
                  </a:schemeClr>
                </a:solidFill>
              </a:endParaRPr>
            </a:p>
          </p:txBody>
        </p:sp>
        <p:cxnSp>
          <p:nvCxnSpPr>
            <p:cNvPr id="71" name="直線コネクタ 70"/>
            <p:cNvCxnSpPr/>
            <p:nvPr/>
          </p:nvCxnSpPr>
          <p:spPr>
            <a:xfrm>
              <a:off x="877525" y="4488062"/>
              <a:ext cx="519475" cy="384"/>
            </a:xfrm>
            <a:prstGeom prst="line">
              <a:avLst/>
            </a:prstGeom>
            <a:ln w="57150" cmpd="sng">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72" name="図形グループ 85"/>
          <p:cNvGrpSpPr/>
          <p:nvPr/>
        </p:nvGrpSpPr>
        <p:grpSpPr>
          <a:xfrm>
            <a:off x="4633534" y="6243047"/>
            <a:ext cx="186331" cy="317815"/>
            <a:chOff x="3562350" y="2292350"/>
            <a:chExt cx="1574800" cy="2686050"/>
          </a:xfrm>
          <a:solidFill>
            <a:srgbClr val="75B53C"/>
          </a:solidFill>
        </p:grpSpPr>
        <p:sp>
          <p:nvSpPr>
            <p:cNvPr id="73" name="二等辺三角形 72"/>
            <p:cNvSpPr/>
            <p:nvPr/>
          </p:nvSpPr>
          <p:spPr>
            <a:xfrm>
              <a:off x="3562350" y="3416300"/>
              <a:ext cx="1574800" cy="1562100"/>
            </a:xfrm>
            <a:prstGeom prst="triangle">
              <a:avLst/>
            </a:prstGeom>
            <a:solidFill>
              <a:srgbClr val="AAB36C"/>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4" name="円/楕円 73"/>
            <p:cNvSpPr/>
            <p:nvPr/>
          </p:nvSpPr>
          <p:spPr>
            <a:xfrm>
              <a:off x="3581400" y="2292350"/>
              <a:ext cx="1536700" cy="1536700"/>
            </a:xfrm>
            <a:prstGeom prst="ellipse">
              <a:avLst/>
            </a:prstGeom>
            <a:solidFill>
              <a:srgbClr val="AAB36C"/>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75" name="図形グループ 94"/>
          <p:cNvGrpSpPr/>
          <p:nvPr/>
        </p:nvGrpSpPr>
        <p:grpSpPr>
          <a:xfrm>
            <a:off x="4819865" y="6148245"/>
            <a:ext cx="290030" cy="170740"/>
            <a:chOff x="877525" y="4407197"/>
            <a:chExt cx="519475" cy="305814"/>
          </a:xfrm>
        </p:grpSpPr>
        <p:sp>
          <p:nvSpPr>
            <p:cNvPr id="76" name="角丸四角形 75"/>
            <p:cNvSpPr/>
            <p:nvPr/>
          </p:nvSpPr>
          <p:spPr>
            <a:xfrm>
              <a:off x="877525" y="4407197"/>
              <a:ext cx="519475" cy="305814"/>
            </a:xfrm>
            <a:prstGeom prst="round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dirty="0">
                <a:solidFill>
                  <a:schemeClr val="tx1">
                    <a:lumMod val="75000"/>
                    <a:lumOff val="25000"/>
                  </a:schemeClr>
                </a:solidFill>
              </a:endParaRPr>
            </a:p>
          </p:txBody>
        </p:sp>
        <p:cxnSp>
          <p:nvCxnSpPr>
            <p:cNvPr id="77" name="直線コネクタ 76"/>
            <p:cNvCxnSpPr/>
            <p:nvPr/>
          </p:nvCxnSpPr>
          <p:spPr>
            <a:xfrm>
              <a:off x="877525" y="4488062"/>
              <a:ext cx="519475" cy="384"/>
            </a:xfrm>
            <a:prstGeom prst="line">
              <a:avLst/>
            </a:prstGeom>
            <a:ln w="57150" cmpd="sng">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78" name="図形グループ 3"/>
          <p:cNvGrpSpPr/>
          <p:nvPr/>
        </p:nvGrpSpPr>
        <p:grpSpPr>
          <a:xfrm>
            <a:off x="6201729" y="6210230"/>
            <a:ext cx="186331" cy="317815"/>
            <a:chOff x="3562350" y="2292350"/>
            <a:chExt cx="1574800" cy="2686050"/>
          </a:xfrm>
          <a:solidFill>
            <a:srgbClr val="75B53C"/>
          </a:solidFill>
        </p:grpSpPr>
        <p:sp>
          <p:nvSpPr>
            <p:cNvPr id="79" name="二等辺三角形 4"/>
            <p:cNvSpPr/>
            <p:nvPr/>
          </p:nvSpPr>
          <p:spPr>
            <a:xfrm>
              <a:off x="3562350" y="3416300"/>
              <a:ext cx="1574800" cy="1562100"/>
            </a:xfrm>
            <a:prstGeom prst="triangle">
              <a:avLst/>
            </a:prstGeom>
            <a:solidFill>
              <a:srgbClr val="AAB36C"/>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0" name="円/楕円 79"/>
            <p:cNvSpPr/>
            <p:nvPr/>
          </p:nvSpPr>
          <p:spPr>
            <a:xfrm>
              <a:off x="3581400" y="2292350"/>
              <a:ext cx="1536700" cy="1536700"/>
            </a:xfrm>
            <a:prstGeom prst="ellipse">
              <a:avLst/>
            </a:prstGeom>
            <a:solidFill>
              <a:srgbClr val="AAB36C"/>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81" name="図形グループ 74"/>
          <p:cNvGrpSpPr/>
          <p:nvPr/>
        </p:nvGrpSpPr>
        <p:grpSpPr>
          <a:xfrm>
            <a:off x="6397920" y="6109593"/>
            <a:ext cx="290030" cy="170740"/>
            <a:chOff x="877525" y="4407197"/>
            <a:chExt cx="519475" cy="305814"/>
          </a:xfrm>
        </p:grpSpPr>
        <p:sp>
          <p:nvSpPr>
            <p:cNvPr id="82" name="角丸四角形 81"/>
            <p:cNvSpPr/>
            <p:nvPr/>
          </p:nvSpPr>
          <p:spPr>
            <a:xfrm>
              <a:off x="877525" y="4407197"/>
              <a:ext cx="519475" cy="305814"/>
            </a:xfrm>
            <a:prstGeom prst="round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dirty="0">
                <a:solidFill>
                  <a:schemeClr val="tx1">
                    <a:lumMod val="75000"/>
                    <a:lumOff val="25000"/>
                  </a:schemeClr>
                </a:solidFill>
              </a:endParaRPr>
            </a:p>
          </p:txBody>
        </p:sp>
        <p:cxnSp>
          <p:nvCxnSpPr>
            <p:cNvPr id="83" name="直線コネクタ 82"/>
            <p:cNvCxnSpPr/>
            <p:nvPr/>
          </p:nvCxnSpPr>
          <p:spPr>
            <a:xfrm>
              <a:off x="877525" y="4488062"/>
              <a:ext cx="519475" cy="384"/>
            </a:xfrm>
            <a:prstGeom prst="line">
              <a:avLst/>
            </a:prstGeom>
            <a:ln w="57150" cmpd="sng">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84" name="図形グループ 85"/>
          <p:cNvGrpSpPr/>
          <p:nvPr/>
        </p:nvGrpSpPr>
        <p:grpSpPr>
          <a:xfrm>
            <a:off x="6727123" y="6210230"/>
            <a:ext cx="186331" cy="317815"/>
            <a:chOff x="3562350" y="2292350"/>
            <a:chExt cx="1574800" cy="2686050"/>
          </a:xfrm>
          <a:solidFill>
            <a:srgbClr val="75B53C"/>
          </a:solidFill>
        </p:grpSpPr>
        <p:sp>
          <p:nvSpPr>
            <p:cNvPr id="85" name="二等辺三角形 84"/>
            <p:cNvSpPr/>
            <p:nvPr/>
          </p:nvSpPr>
          <p:spPr>
            <a:xfrm>
              <a:off x="3562350" y="3416300"/>
              <a:ext cx="1574800" cy="1562100"/>
            </a:xfrm>
            <a:prstGeom prst="triangle">
              <a:avLst/>
            </a:prstGeom>
            <a:solidFill>
              <a:srgbClr val="AAB36C"/>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6" name="円/楕円 85"/>
            <p:cNvSpPr/>
            <p:nvPr/>
          </p:nvSpPr>
          <p:spPr>
            <a:xfrm>
              <a:off x="3581400" y="2292350"/>
              <a:ext cx="1536700" cy="1536700"/>
            </a:xfrm>
            <a:prstGeom prst="ellipse">
              <a:avLst/>
            </a:prstGeom>
            <a:solidFill>
              <a:srgbClr val="AAB36C"/>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87" name="図形グループ 94"/>
          <p:cNvGrpSpPr/>
          <p:nvPr/>
        </p:nvGrpSpPr>
        <p:grpSpPr>
          <a:xfrm>
            <a:off x="6913454" y="6115428"/>
            <a:ext cx="290030" cy="170740"/>
            <a:chOff x="877525" y="4407197"/>
            <a:chExt cx="519475" cy="305814"/>
          </a:xfrm>
        </p:grpSpPr>
        <p:sp>
          <p:nvSpPr>
            <p:cNvPr id="88" name="角丸四角形 87"/>
            <p:cNvSpPr/>
            <p:nvPr/>
          </p:nvSpPr>
          <p:spPr>
            <a:xfrm>
              <a:off x="877525" y="4407197"/>
              <a:ext cx="519475" cy="305814"/>
            </a:xfrm>
            <a:prstGeom prst="round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dirty="0">
                <a:solidFill>
                  <a:schemeClr val="tx1">
                    <a:lumMod val="75000"/>
                    <a:lumOff val="25000"/>
                  </a:schemeClr>
                </a:solidFill>
              </a:endParaRPr>
            </a:p>
          </p:txBody>
        </p:sp>
        <p:cxnSp>
          <p:nvCxnSpPr>
            <p:cNvPr id="89" name="直線コネクタ 88"/>
            <p:cNvCxnSpPr/>
            <p:nvPr/>
          </p:nvCxnSpPr>
          <p:spPr>
            <a:xfrm>
              <a:off x="877525" y="4488062"/>
              <a:ext cx="519475" cy="384"/>
            </a:xfrm>
            <a:prstGeom prst="line">
              <a:avLst/>
            </a:prstGeom>
            <a:ln w="57150" cmpd="sng">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6686003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07. </a:t>
            </a:r>
            <a:r>
              <a:rPr lang="ja-JP" altLang="en-US" dirty="0" smtClean="0"/>
              <a:t>会計レポート</a:t>
            </a:r>
            <a:endParaRPr lang="ja-JP" altLang="en-US" dirty="0"/>
          </a:p>
        </p:txBody>
      </p:sp>
      <p:sp>
        <p:nvSpPr>
          <p:cNvPr id="3" name="テキスト プレースホルダ 2"/>
          <p:cNvSpPr>
            <a:spLocks noGrp="1"/>
          </p:cNvSpPr>
          <p:nvPr>
            <p:ph type="body" idx="1"/>
          </p:nvPr>
        </p:nvSpPr>
        <p:spPr/>
        <p:txBody>
          <a:bodyPr/>
          <a:lstStyle/>
          <a:p>
            <a:r>
              <a:rPr lang="ja-JP" altLang="en-US" dirty="0" smtClean="0"/>
              <a:t>　会計レポート</a:t>
            </a:r>
            <a:endParaRPr lang="ja-JP" altLang="en-US" dirty="0"/>
          </a:p>
        </p:txBody>
      </p:sp>
      <p:pic>
        <p:nvPicPr>
          <p:cNvPr id="4" name="図 3" descr="201310011832.png"/>
          <p:cNvPicPr>
            <a:picLocks noChangeAspect="1"/>
          </p:cNvPicPr>
          <p:nvPr/>
        </p:nvPicPr>
        <p:blipFill>
          <a:blip r:embed="rId2">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603169" y="2790328"/>
            <a:ext cx="2590800" cy="2611805"/>
          </a:xfrm>
          <a:prstGeom prst="rect">
            <a:avLst/>
          </a:prstGeom>
        </p:spPr>
      </p:pic>
      <p:sp>
        <p:nvSpPr>
          <p:cNvPr id="5" name="テキスト ボックス 4"/>
          <p:cNvSpPr txBox="1"/>
          <p:nvPr/>
        </p:nvSpPr>
        <p:spPr>
          <a:xfrm>
            <a:off x="414337" y="1350546"/>
            <a:ext cx="9096376" cy="810478"/>
          </a:xfrm>
          <a:prstGeom prst="rect">
            <a:avLst/>
          </a:prstGeom>
          <a:noFill/>
        </p:spPr>
        <p:txBody>
          <a:bodyPr wrap="square" rtlCol="0">
            <a:spAutoFit/>
          </a:bodyPr>
          <a:lstStyle/>
          <a:p>
            <a:pPr>
              <a:lnSpc>
                <a:spcPct val="150000"/>
              </a:lnSpc>
            </a:pPr>
            <a:r>
              <a:rPr lang="ja-JP" altLang="en-US" sz="1600" dirty="0" smtClean="0">
                <a:solidFill>
                  <a:schemeClr val="tx1">
                    <a:lumMod val="75000"/>
                    <a:lumOff val="25000"/>
                  </a:schemeClr>
                </a:solidFill>
                <a:latin typeface="+mn-ea"/>
                <a:ea typeface="+mn-ea"/>
              </a:rPr>
              <a:t>集まった集金額は、毎月自動的にレポート化され、すべての会員に向けて共有されます。会の運営の透明性をアピールできます。</a:t>
            </a:r>
            <a:endParaRPr lang="en-US" altLang="ja-JP" sz="1600" dirty="0" smtClean="0">
              <a:solidFill>
                <a:schemeClr val="tx1">
                  <a:lumMod val="75000"/>
                  <a:lumOff val="25000"/>
                </a:schemeClr>
              </a:solidFill>
              <a:latin typeface="+mn-ea"/>
              <a:ea typeface="+mn-ea"/>
            </a:endParaRPr>
          </a:p>
        </p:txBody>
      </p:sp>
      <p:sp>
        <p:nvSpPr>
          <p:cNvPr id="7" name="右矢印 6"/>
          <p:cNvSpPr/>
          <p:nvPr/>
        </p:nvSpPr>
        <p:spPr>
          <a:xfrm>
            <a:off x="3417950" y="3840370"/>
            <a:ext cx="505725" cy="511721"/>
          </a:xfrm>
          <a:prstGeom prst="rightArrow">
            <a:avLst/>
          </a:prstGeom>
          <a:solidFill>
            <a:srgbClr val="75B53C">
              <a:alpha val="10000"/>
            </a:srgbClr>
          </a:solidFill>
          <a:ln w="38100" cmpd="sng">
            <a:solidFill>
              <a:srgbClr val="75B53C"/>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 name="角丸四角形 7"/>
          <p:cNvSpPr/>
          <p:nvPr/>
        </p:nvSpPr>
        <p:spPr>
          <a:xfrm>
            <a:off x="623819" y="5664201"/>
            <a:ext cx="2590800" cy="573088"/>
          </a:xfrm>
          <a:prstGeom prst="roundRect">
            <a:avLst/>
          </a:prstGeom>
          <a:solidFill>
            <a:srgbClr val="CF6368">
              <a:alpha val="3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solidFill>
                  <a:schemeClr val="tx1">
                    <a:lumMod val="75000"/>
                    <a:lumOff val="25000"/>
                  </a:schemeClr>
                </a:solidFill>
              </a:rPr>
              <a:t>管理画面</a:t>
            </a:r>
            <a:r>
              <a:rPr lang="ja-JP" altLang="en-US" dirty="0" smtClean="0">
                <a:solidFill>
                  <a:schemeClr val="tx1">
                    <a:lumMod val="75000"/>
                    <a:lumOff val="25000"/>
                  </a:schemeClr>
                </a:solidFill>
              </a:rPr>
              <a:t>での支出</a:t>
            </a:r>
            <a:r>
              <a:rPr kumimoji="1" lang="ja-JP" altLang="en-US" dirty="0" smtClean="0">
                <a:solidFill>
                  <a:schemeClr val="tx1">
                    <a:lumMod val="75000"/>
                    <a:lumOff val="25000"/>
                  </a:schemeClr>
                </a:solidFill>
              </a:rPr>
              <a:t>入力</a:t>
            </a:r>
            <a:endParaRPr kumimoji="1" lang="ja-JP" altLang="en-US" dirty="0">
              <a:solidFill>
                <a:schemeClr val="tx1">
                  <a:lumMod val="75000"/>
                  <a:lumOff val="25000"/>
                </a:schemeClr>
              </a:solidFill>
            </a:endParaRPr>
          </a:p>
        </p:txBody>
      </p:sp>
      <p:sp>
        <p:nvSpPr>
          <p:cNvPr id="9" name="メモ 8"/>
          <p:cNvSpPr/>
          <p:nvPr/>
        </p:nvSpPr>
        <p:spPr>
          <a:xfrm rot="16200000">
            <a:off x="3953466" y="3086343"/>
            <a:ext cx="2188071" cy="1897881"/>
          </a:xfrm>
          <a:prstGeom prst="foldedCorner">
            <a:avLst/>
          </a:prstGeom>
          <a:solidFill>
            <a:srgbClr val="69C83F">
              <a:alpha val="5000"/>
            </a:srgbClr>
          </a:solidFill>
          <a:ln w="38100" cmpd="sng">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400" dirty="0">
              <a:solidFill>
                <a:srgbClr val="404040"/>
              </a:solidFill>
            </a:endParaRPr>
          </a:p>
        </p:txBody>
      </p:sp>
      <p:sp>
        <p:nvSpPr>
          <p:cNvPr id="10" name="右矢印 9"/>
          <p:cNvSpPr/>
          <p:nvPr/>
        </p:nvSpPr>
        <p:spPr>
          <a:xfrm>
            <a:off x="6267552" y="3061203"/>
            <a:ext cx="541347" cy="511721"/>
          </a:xfrm>
          <a:prstGeom prst="rightArrow">
            <a:avLst/>
          </a:prstGeom>
          <a:solidFill>
            <a:srgbClr val="75B53C">
              <a:alpha val="10000"/>
            </a:srgbClr>
          </a:solidFill>
          <a:ln w="38100" cmpd="sng">
            <a:solidFill>
              <a:srgbClr val="75B53C"/>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1" name="右矢印 10"/>
          <p:cNvSpPr/>
          <p:nvPr/>
        </p:nvSpPr>
        <p:spPr>
          <a:xfrm>
            <a:off x="6267552" y="4722539"/>
            <a:ext cx="541347" cy="511721"/>
          </a:xfrm>
          <a:prstGeom prst="rightArrow">
            <a:avLst/>
          </a:prstGeom>
          <a:solidFill>
            <a:srgbClr val="75B53C">
              <a:alpha val="10000"/>
            </a:srgbClr>
          </a:solidFill>
          <a:ln w="38100" cmpd="sng">
            <a:solidFill>
              <a:srgbClr val="75B53C"/>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pic>
        <p:nvPicPr>
          <p:cNvPr id="12" name="図 11"/>
          <p:cNvPicPr>
            <a:picLocks noChangeAspect="1"/>
          </p:cNvPicPr>
          <p:nvPr/>
        </p:nvPicPr>
        <p:blipFill>
          <a:blip r:embed="rId3"/>
          <a:stretch>
            <a:fillRect/>
          </a:stretch>
        </p:blipFill>
        <p:spPr>
          <a:xfrm>
            <a:off x="7858253" y="2307727"/>
            <a:ext cx="1582404" cy="1532643"/>
          </a:xfrm>
          <a:prstGeom prst="rect">
            <a:avLst/>
          </a:prstGeom>
        </p:spPr>
      </p:pic>
      <p:grpSp>
        <p:nvGrpSpPr>
          <p:cNvPr id="16" name="図形グループ 15"/>
          <p:cNvGrpSpPr/>
          <p:nvPr/>
        </p:nvGrpSpPr>
        <p:grpSpPr>
          <a:xfrm>
            <a:off x="7088385" y="3012912"/>
            <a:ext cx="604088" cy="380352"/>
            <a:chOff x="7378700" y="4978398"/>
            <a:chExt cx="1714500" cy="1079502"/>
          </a:xfrm>
        </p:grpSpPr>
        <p:sp>
          <p:nvSpPr>
            <p:cNvPr id="14" name="正方形/長方形 13"/>
            <p:cNvSpPr/>
            <p:nvPr/>
          </p:nvSpPr>
          <p:spPr>
            <a:xfrm>
              <a:off x="7378700" y="4978400"/>
              <a:ext cx="1714500" cy="1079500"/>
            </a:xfrm>
            <a:prstGeom prst="rect">
              <a:avLst/>
            </a:prstGeom>
            <a:solidFill>
              <a:srgbClr val="69C83F">
                <a:alpha val="5000"/>
              </a:srgbClr>
            </a:solidFill>
            <a:ln w="38100" cmpd="sng">
              <a:solidFill>
                <a:srgbClr val="AAB36C"/>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5" name="二等辺三角形 14"/>
            <p:cNvSpPr/>
            <p:nvPr/>
          </p:nvSpPr>
          <p:spPr>
            <a:xfrm rot="10800000">
              <a:off x="7378700" y="4978398"/>
              <a:ext cx="1714500" cy="596901"/>
            </a:xfrm>
            <a:prstGeom prst="triangle">
              <a:avLst/>
            </a:prstGeom>
            <a:solidFill>
              <a:srgbClr val="69C83F">
                <a:alpha val="5000"/>
              </a:srgbClr>
            </a:solidFill>
            <a:ln w="38100" cmpd="sng">
              <a:solidFill>
                <a:srgbClr val="AAB36C"/>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sp>
        <p:nvSpPr>
          <p:cNvPr id="17" name="角丸四角形 16"/>
          <p:cNvSpPr/>
          <p:nvPr/>
        </p:nvSpPr>
        <p:spPr>
          <a:xfrm>
            <a:off x="3657600" y="5664201"/>
            <a:ext cx="2590800" cy="573088"/>
          </a:xfrm>
          <a:prstGeom prst="roundRect">
            <a:avLst/>
          </a:prstGeom>
          <a:solidFill>
            <a:srgbClr val="CF6368">
              <a:alpha val="3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solidFill>
                  <a:schemeClr val="tx1">
                    <a:lumMod val="75000"/>
                    <a:lumOff val="25000"/>
                  </a:schemeClr>
                </a:solidFill>
              </a:rPr>
              <a:t>レポート自動作成</a:t>
            </a:r>
            <a:endParaRPr kumimoji="1" lang="ja-JP" altLang="en-US" dirty="0">
              <a:solidFill>
                <a:schemeClr val="tx1">
                  <a:lumMod val="75000"/>
                  <a:lumOff val="25000"/>
                </a:schemeClr>
              </a:solidFill>
            </a:endParaRPr>
          </a:p>
        </p:txBody>
      </p:sp>
      <p:sp>
        <p:nvSpPr>
          <p:cNvPr id="18" name="角丸四角形 17"/>
          <p:cNvSpPr/>
          <p:nvPr/>
        </p:nvSpPr>
        <p:spPr>
          <a:xfrm>
            <a:off x="6919912" y="3840370"/>
            <a:ext cx="2590800" cy="573088"/>
          </a:xfrm>
          <a:prstGeom prst="roundRect">
            <a:avLst/>
          </a:prstGeom>
          <a:solidFill>
            <a:srgbClr val="CF6368">
              <a:alpha val="3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solidFill>
                  <a:schemeClr val="tx1">
                    <a:lumMod val="75000"/>
                    <a:lumOff val="25000"/>
                  </a:schemeClr>
                </a:solidFill>
              </a:rPr>
              <a:t>会員へ共有</a:t>
            </a:r>
            <a:endParaRPr kumimoji="1" lang="ja-JP" altLang="en-US" dirty="0">
              <a:solidFill>
                <a:schemeClr val="tx1">
                  <a:lumMod val="75000"/>
                  <a:lumOff val="25000"/>
                </a:schemeClr>
              </a:solidFill>
            </a:endParaRPr>
          </a:p>
        </p:txBody>
      </p:sp>
      <p:sp>
        <p:nvSpPr>
          <p:cNvPr id="19" name="メモ 18"/>
          <p:cNvSpPr/>
          <p:nvPr/>
        </p:nvSpPr>
        <p:spPr>
          <a:xfrm rot="16200000">
            <a:off x="6946055" y="4598916"/>
            <a:ext cx="935455" cy="888942"/>
          </a:xfrm>
          <a:prstGeom prst="foldedCorner">
            <a:avLst/>
          </a:prstGeom>
          <a:solidFill>
            <a:srgbClr val="69C83F">
              <a:alpha val="5000"/>
            </a:srgbClr>
          </a:solidFill>
          <a:ln w="38100" cmpd="sng">
            <a:solidFill>
              <a:srgbClr val="AAB36C"/>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400" dirty="0">
              <a:solidFill>
                <a:srgbClr val="404040"/>
              </a:solidFill>
            </a:endParaRPr>
          </a:p>
        </p:txBody>
      </p:sp>
      <p:sp>
        <p:nvSpPr>
          <p:cNvPr id="20" name="テキスト ボックス 19"/>
          <p:cNvSpPr txBox="1"/>
          <p:nvPr/>
        </p:nvSpPr>
        <p:spPr>
          <a:xfrm>
            <a:off x="4549520" y="3032951"/>
            <a:ext cx="902811" cy="307777"/>
          </a:xfrm>
          <a:prstGeom prst="rect">
            <a:avLst/>
          </a:prstGeom>
          <a:noFill/>
        </p:spPr>
        <p:txBody>
          <a:bodyPr wrap="none" rtlCol="0">
            <a:spAutoFit/>
          </a:bodyPr>
          <a:lstStyle/>
          <a:p>
            <a:r>
              <a:rPr kumimoji="1" lang="ja-JP" altLang="en-US" sz="1400" dirty="0" smtClean="0">
                <a:solidFill>
                  <a:schemeClr val="tx1">
                    <a:lumMod val="75000"/>
                    <a:lumOff val="25000"/>
                  </a:schemeClr>
                </a:solidFill>
                <a:latin typeface="+mn-ea"/>
                <a:ea typeface="+mn-ea"/>
              </a:rPr>
              <a:t>レポート</a:t>
            </a:r>
            <a:endParaRPr kumimoji="1" lang="ja-JP" altLang="en-US" sz="1400" dirty="0">
              <a:solidFill>
                <a:schemeClr val="tx1">
                  <a:lumMod val="75000"/>
                  <a:lumOff val="25000"/>
                </a:schemeClr>
              </a:solidFill>
              <a:latin typeface="+mn-ea"/>
              <a:ea typeface="+mn-ea"/>
            </a:endParaRPr>
          </a:p>
        </p:txBody>
      </p:sp>
      <p:sp>
        <p:nvSpPr>
          <p:cNvPr id="21" name="テキスト ボックス 20"/>
          <p:cNvSpPr txBox="1"/>
          <p:nvPr/>
        </p:nvSpPr>
        <p:spPr>
          <a:xfrm>
            <a:off x="7141913" y="4889499"/>
            <a:ext cx="543739" cy="307777"/>
          </a:xfrm>
          <a:prstGeom prst="rect">
            <a:avLst/>
          </a:prstGeom>
          <a:noFill/>
        </p:spPr>
        <p:txBody>
          <a:bodyPr wrap="none" rtlCol="0">
            <a:spAutoFit/>
          </a:bodyPr>
          <a:lstStyle/>
          <a:p>
            <a:r>
              <a:rPr kumimoji="1" lang="en-US" altLang="ja-JP" sz="1400" dirty="0" smtClean="0">
                <a:latin typeface="+mn-ea"/>
                <a:ea typeface="+mn-ea"/>
              </a:rPr>
              <a:t>CSV</a:t>
            </a:r>
            <a:endParaRPr kumimoji="1" lang="ja-JP" altLang="en-US" sz="1400" dirty="0">
              <a:latin typeface="+mn-ea"/>
              <a:ea typeface="+mn-ea"/>
            </a:endParaRPr>
          </a:p>
        </p:txBody>
      </p:sp>
      <p:sp>
        <p:nvSpPr>
          <p:cNvPr id="22" name="角丸四角形 21"/>
          <p:cNvSpPr/>
          <p:nvPr/>
        </p:nvSpPr>
        <p:spPr>
          <a:xfrm>
            <a:off x="6919912" y="5664200"/>
            <a:ext cx="2590800" cy="573088"/>
          </a:xfrm>
          <a:prstGeom prst="roundRect">
            <a:avLst/>
          </a:prstGeom>
          <a:solidFill>
            <a:srgbClr val="CF6368">
              <a:alpha val="3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solidFill>
                  <a:schemeClr val="tx1">
                    <a:lumMod val="75000"/>
                    <a:lumOff val="25000"/>
                  </a:schemeClr>
                </a:solidFill>
              </a:rPr>
              <a:t>エクセルで利用</a:t>
            </a:r>
            <a:endParaRPr kumimoji="1" lang="ja-JP" altLang="en-US" dirty="0">
              <a:solidFill>
                <a:schemeClr val="tx1">
                  <a:lumMod val="75000"/>
                  <a:lumOff val="25000"/>
                </a:schemeClr>
              </a:solidFill>
            </a:endParaRPr>
          </a:p>
        </p:txBody>
      </p:sp>
      <p:grpSp>
        <p:nvGrpSpPr>
          <p:cNvPr id="29" name="図形グループ 28"/>
          <p:cNvGrpSpPr/>
          <p:nvPr/>
        </p:nvGrpSpPr>
        <p:grpSpPr>
          <a:xfrm>
            <a:off x="8102071" y="4575659"/>
            <a:ext cx="1075381" cy="964547"/>
            <a:chOff x="8279871" y="4575659"/>
            <a:chExt cx="1075381" cy="964547"/>
          </a:xfrm>
        </p:grpSpPr>
        <p:grpSp>
          <p:nvGrpSpPr>
            <p:cNvPr id="27" name="図形グループ 26"/>
            <p:cNvGrpSpPr/>
            <p:nvPr/>
          </p:nvGrpSpPr>
          <p:grpSpPr>
            <a:xfrm>
              <a:off x="8367023" y="4575659"/>
              <a:ext cx="901076" cy="726173"/>
              <a:chOff x="8365276" y="4575659"/>
              <a:chExt cx="901076" cy="726173"/>
            </a:xfrm>
          </p:grpSpPr>
          <p:sp>
            <p:nvSpPr>
              <p:cNvPr id="23" name="正方形/長方形 22"/>
              <p:cNvSpPr/>
              <p:nvPr/>
            </p:nvSpPr>
            <p:spPr>
              <a:xfrm>
                <a:off x="8365276" y="4575659"/>
                <a:ext cx="901076" cy="726173"/>
              </a:xfrm>
              <a:prstGeom prst="rect">
                <a:avLst/>
              </a:prstGeom>
              <a:solidFill>
                <a:srgbClr val="69C83F">
                  <a:alpha val="5000"/>
                </a:srgbClr>
              </a:solidFill>
              <a:ln w="38100" cmpd="sng">
                <a:solidFill>
                  <a:srgbClr val="516E9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4" name="正方形/長方形 23"/>
              <p:cNvSpPr/>
              <p:nvPr/>
            </p:nvSpPr>
            <p:spPr>
              <a:xfrm>
                <a:off x="8474928" y="4664027"/>
                <a:ext cx="681772" cy="549437"/>
              </a:xfrm>
              <a:prstGeom prst="rect">
                <a:avLst/>
              </a:prstGeom>
              <a:solidFill>
                <a:srgbClr val="516E96"/>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sp>
          <p:nvSpPr>
            <p:cNvPr id="26" name="台形 25"/>
            <p:cNvSpPr/>
            <p:nvPr/>
          </p:nvSpPr>
          <p:spPr>
            <a:xfrm>
              <a:off x="8279871" y="5376733"/>
              <a:ext cx="1075381" cy="163473"/>
            </a:xfrm>
            <a:prstGeom prst="trapezoid">
              <a:avLst/>
            </a:prstGeom>
            <a:solidFill>
              <a:srgbClr val="69C83F">
                <a:alpha val="5000"/>
              </a:srgbClr>
            </a:solidFill>
            <a:ln w="38100" cmpd="sng">
              <a:solidFill>
                <a:srgbClr val="516E9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8" name="正方形/長方形 27"/>
            <p:cNvSpPr/>
            <p:nvPr/>
          </p:nvSpPr>
          <p:spPr>
            <a:xfrm>
              <a:off x="8724900" y="5301832"/>
              <a:ext cx="165100" cy="74901"/>
            </a:xfrm>
            <a:prstGeom prst="rect">
              <a:avLst/>
            </a:prstGeom>
            <a:solidFill>
              <a:srgbClr val="69C83F">
                <a:alpha val="5000"/>
              </a:srgbClr>
            </a:solidFill>
            <a:ln w="38100" cmpd="sng">
              <a:solidFill>
                <a:srgbClr val="516E9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pic>
        <p:nvPicPr>
          <p:cNvPr id="30" name="図 29" descr="201310011832.png"/>
          <p:cNvPicPr>
            <a:picLocks noChangeAspect="1"/>
          </p:cNvPicPr>
          <p:nvPr/>
        </p:nvPicPr>
        <p:blipFill rotWithShape="1">
          <a:blip r:embed="rId2">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l="4887" t="20091" r="6194" b="4913"/>
          <a:stretch/>
        </p:blipFill>
        <p:spPr>
          <a:xfrm>
            <a:off x="4179589" y="3530050"/>
            <a:ext cx="1744578" cy="1483337"/>
          </a:xfrm>
          <a:prstGeom prst="rect">
            <a:avLst/>
          </a:prstGeom>
        </p:spPr>
      </p:pic>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9361518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08. </a:t>
            </a:r>
            <a:r>
              <a:rPr lang="ja-JP" altLang="en-US" dirty="0" smtClean="0"/>
              <a:t>称号機能</a:t>
            </a:r>
            <a:endParaRPr lang="ja-JP" altLang="en-US" dirty="0"/>
          </a:p>
        </p:txBody>
      </p:sp>
      <p:sp>
        <p:nvSpPr>
          <p:cNvPr id="3" name="テキスト プレースホルダ 2"/>
          <p:cNvSpPr>
            <a:spLocks noGrp="1"/>
          </p:cNvSpPr>
          <p:nvPr>
            <p:ph type="body" idx="1"/>
          </p:nvPr>
        </p:nvSpPr>
        <p:spPr/>
        <p:txBody>
          <a:bodyPr/>
          <a:lstStyle/>
          <a:p>
            <a:r>
              <a:rPr lang="ja-JP" altLang="en-US" dirty="0" smtClean="0"/>
              <a:t>　</a:t>
            </a:r>
            <a:r>
              <a:rPr lang="ja-JP" altLang="en-US" dirty="0" smtClean="0"/>
              <a:t>称号機能</a:t>
            </a:r>
            <a:endParaRPr lang="ja-JP" altLang="en-US" dirty="0"/>
          </a:p>
        </p:txBody>
      </p:sp>
      <p:sp>
        <p:nvSpPr>
          <p:cNvPr id="5" name="テキスト ボックス 4"/>
          <p:cNvSpPr txBox="1"/>
          <p:nvPr/>
        </p:nvSpPr>
        <p:spPr>
          <a:xfrm>
            <a:off x="414337" y="1350546"/>
            <a:ext cx="9096376" cy="1549142"/>
          </a:xfrm>
          <a:prstGeom prst="rect">
            <a:avLst/>
          </a:prstGeom>
          <a:noFill/>
        </p:spPr>
        <p:txBody>
          <a:bodyPr wrap="square" rtlCol="0">
            <a:spAutoFit/>
          </a:bodyPr>
          <a:lstStyle/>
          <a:p>
            <a:pPr>
              <a:lnSpc>
                <a:spcPct val="150000"/>
              </a:lnSpc>
            </a:pPr>
            <a:r>
              <a:rPr lang="ja-JP" altLang="en-US" sz="1600" dirty="0" smtClean="0">
                <a:solidFill>
                  <a:schemeClr val="tx1">
                    <a:lumMod val="75000"/>
                    <a:lumOff val="25000"/>
                  </a:schemeClr>
                </a:solidFill>
                <a:latin typeface="+mn-ea"/>
                <a:ea typeface="+mn-ea"/>
              </a:rPr>
              <a:t>会員</a:t>
            </a:r>
            <a:r>
              <a:rPr lang="ja-JP" altLang="en-US" sz="1600" dirty="0" smtClean="0">
                <a:solidFill>
                  <a:schemeClr val="tx1">
                    <a:lumMod val="75000"/>
                    <a:lumOff val="25000"/>
                  </a:schemeClr>
                </a:solidFill>
                <a:latin typeface="+mn-ea"/>
                <a:ea typeface="+mn-ea"/>
              </a:rPr>
              <a:t>に称号を付与することができます。</a:t>
            </a:r>
            <a:r>
              <a:rPr lang="en-US" altLang="ja-JP" sz="1600" dirty="0" smtClean="0">
                <a:solidFill>
                  <a:schemeClr val="tx1">
                    <a:lumMod val="75000"/>
                    <a:lumOff val="25000"/>
                  </a:schemeClr>
                </a:solidFill>
                <a:latin typeface="+mn-ea"/>
                <a:ea typeface="+mn-ea"/>
              </a:rPr>
              <a:t>SNS</a:t>
            </a:r>
            <a:r>
              <a:rPr lang="ja-JP" altLang="en-US" sz="1600" dirty="0" smtClean="0">
                <a:solidFill>
                  <a:schemeClr val="tx1">
                    <a:lumMod val="75000"/>
                    <a:lumOff val="25000"/>
                  </a:schemeClr>
                </a:solidFill>
                <a:latin typeface="+mn-ea"/>
                <a:ea typeface="+mn-ea"/>
              </a:rPr>
              <a:t>内プロフィールに称号画像を表示したり、ニックネームの後ろに称号を表示することができます。</a:t>
            </a:r>
            <a:endParaRPr lang="en-US" altLang="ja-JP" sz="1600" dirty="0" smtClean="0">
              <a:solidFill>
                <a:schemeClr val="tx1">
                  <a:lumMod val="75000"/>
                  <a:lumOff val="25000"/>
                </a:schemeClr>
              </a:solidFill>
              <a:latin typeface="+mn-ea"/>
              <a:ea typeface="+mn-ea"/>
            </a:endParaRPr>
          </a:p>
          <a:p>
            <a:pPr>
              <a:lnSpc>
                <a:spcPct val="150000"/>
              </a:lnSpc>
            </a:pPr>
            <a:r>
              <a:rPr lang="ja-JP" altLang="en-US" sz="1600" dirty="0" smtClean="0">
                <a:solidFill>
                  <a:schemeClr val="tx1">
                    <a:lumMod val="75000"/>
                    <a:lumOff val="25000"/>
                  </a:schemeClr>
                </a:solidFill>
                <a:latin typeface="+mn-ea"/>
                <a:ea typeface="+mn-ea"/>
              </a:rPr>
              <a:t>称号の付与は管理画面にて行ないます。一人の会員に対して複数の称号を付与することができ、会員はどの称号を表示するかを選択することができます。</a:t>
            </a:r>
            <a:endParaRPr lang="ja-JP" altLang="en-US" sz="1600" dirty="0" smtClean="0">
              <a:solidFill>
                <a:schemeClr val="tx1">
                  <a:lumMod val="75000"/>
                  <a:lumOff val="25000"/>
                </a:schemeClr>
              </a:solidFill>
              <a:latin typeface="+mn-ea"/>
              <a:ea typeface="+mn-ea"/>
            </a:endParaRPr>
          </a:p>
        </p:txBody>
      </p:sp>
      <p:pic>
        <p:nvPicPr>
          <p:cNvPr id="33" name="図 32" descr="スクリーンショット 2014-02-28 13.45.33.png"/>
          <p:cNvPicPr>
            <a:picLocks noChangeAspect="1"/>
          </p:cNvPicPr>
          <p:nvPr/>
        </p:nvPicPr>
        <p:blipFill>
          <a:blip r:embed="rId2"/>
          <a:stretch>
            <a:fillRect/>
          </a:stretch>
        </p:blipFill>
        <p:spPr>
          <a:xfrm>
            <a:off x="3044536" y="4007427"/>
            <a:ext cx="2870200" cy="2514600"/>
          </a:xfrm>
          <a:prstGeom prst="rect">
            <a:avLst/>
          </a:prstGeom>
        </p:spPr>
      </p:pic>
      <p:sp>
        <p:nvSpPr>
          <p:cNvPr id="35" name="角丸四角形 34"/>
          <p:cNvSpPr/>
          <p:nvPr/>
        </p:nvSpPr>
        <p:spPr>
          <a:xfrm>
            <a:off x="3271476" y="3637601"/>
            <a:ext cx="2328072" cy="531283"/>
          </a:xfrm>
          <a:prstGeom prst="roundRect">
            <a:avLst/>
          </a:prstGeom>
          <a:solidFill>
            <a:srgbClr val="CF6368">
              <a:alpha val="7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600" dirty="0" smtClean="0">
                <a:solidFill>
                  <a:schemeClr val="bg1"/>
                </a:solidFill>
                <a:latin typeface="+mn-ea"/>
              </a:rPr>
              <a:t>プレミアムメンバー</a:t>
            </a:r>
            <a:endParaRPr kumimoji="1" lang="ja-JP" altLang="en-US" sz="1600" dirty="0">
              <a:solidFill>
                <a:schemeClr val="bg1"/>
              </a:solidFill>
              <a:latin typeface="+mn-ea"/>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9361518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パースペクティブ">
      <a:dk1>
        <a:sysClr val="windowText" lastClr="000000"/>
      </a:dk1>
      <a:lt1>
        <a:sysClr val="window" lastClr="FFFFFF"/>
      </a:lt1>
      <a:dk2>
        <a:srgbClr val="333333"/>
      </a:dk2>
      <a:lt2>
        <a:srgbClr val="BBC0AC"/>
      </a:lt2>
      <a:accent1>
        <a:srgbClr val="A2C816"/>
      </a:accent1>
      <a:accent2>
        <a:srgbClr val="E07602"/>
      </a:accent2>
      <a:accent3>
        <a:srgbClr val="E4C402"/>
      </a:accent3>
      <a:accent4>
        <a:srgbClr val="7DC1EF"/>
      </a:accent4>
      <a:accent5>
        <a:srgbClr val="21449B"/>
      </a:accent5>
      <a:accent6>
        <a:srgbClr val="A2B170"/>
      </a:accent6>
      <a:hlink>
        <a:srgbClr val="8DA440"/>
      </a:hlink>
      <a:folHlink>
        <a:srgbClr val="4C4F3F"/>
      </a:folHlink>
    </a:clrScheme>
    <a:fontScheme name="インスピレーション">
      <a:majorFont>
        <a:latin typeface="News Gothic MT"/>
        <a:ea typeface=""/>
        <a:cs typeface=""/>
        <a:font script="Jpan" typeface="メイリオ"/>
      </a:majorFont>
      <a:minorFont>
        <a:latin typeface="News Gothic MT"/>
        <a:ea typeface=""/>
        <a:cs typeface=""/>
        <a:font script="Jpan" typeface="メイリオ"/>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21000</TotalTime>
  <Words>1401</Words>
  <Application>Microsoft Macintosh PowerPoint</Application>
  <PresentationFormat>A4 210x297 mm</PresentationFormat>
  <Paragraphs>167</Paragraphs>
  <Slides>14</Slides>
  <Notes>0</Notes>
  <HiddenSlides>0</HiddenSlides>
  <MMClips>0</MMClips>
  <ScaleCrop>false</ScaleCrop>
  <HeadingPairs>
    <vt:vector size="4" baseType="variant">
      <vt:variant>
        <vt:lpstr>デザイン テンプレート</vt:lpstr>
      </vt:variant>
      <vt:variant>
        <vt:i4>1</vt:i4>
      </vt:variant>
      <vt:variant>
        <vt:lpstr>スライド タイトル</vt:lpstr>
      </vt:variant>
      <vt:variant>
        <vt:i4>14</vt:i4>
      </vt:variant>
    </vt:vector>
  </HeadingPairs>
  <TitlesOfParts>
    <vt:vector size="15" baseType="lpstr">
      <vt:lpstr>Office テーマ</vt:lpstr>
      <vt:lpstr>ちょきんばこ機能</vt:lpstr>
      <vt:lpstr>01. 概要</vt:lpstr>
      <vt:lpstr>02. 集金にまつわる問題</vt:lpstr>
      <vt:lpstr>03. サービス利用料</vt:lpstr>
      <vt:lpstr>04. 集金コース</vt:lpstr>
      <vt:lpstr>05. 集金例</vt:lpstr>
      <vt:lpstr>06. 支部集金</vt:lpstr>
      <vt:lpstr>07. 会計レポート</vt:lpstr>
      <vt:lpstr>08. 称号機能</vt:lpstr>
      <vt:lpstr>09. よくあるご質問</vt:lpstr>
      <vt:lpstr>09. よくあるご質問</vt:lpstr>
      <vt:lpstr>10. セキュリティ・プライバシー</vt:lpstr>
      <vt:lpstr>11. SNS機能</vt:lpstr>
      <vt:lpstr>スライド 14</vt:lpstr>
    </vt:vector>
  </TitlesOfParts>
  <Company>手嶋屋</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永石 幸恵</dc:creator>
  <cp:lastModifiedBy>Nishizoe Kaoru</cp:lastModifiedBy>
  <cp:revision>197</cp:revision>
  <cp:lastPrinted>2014-01-15T04:09:48Z</cp:lastPrinted>
  <dcterms:created xsi:type="dcterms:W3CDTF">2014-02-28T04:19:24Z</dcterms:created>
  <dcterms:modified xsi:type="dcterms:W3CDTF">2014-02-28T05:09:56Z</dcterms:modified>
</cp:coreProperties>
</file>