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handoutMasterIdLst>
    <p:handoutMasterId r:id="rId137"/>
  </p:handoutMasterIdLst>
  <p:sldIdLst>
    <p:sldId id="390" r:id="rId2"/>
    <p:sldId id="274" r:id="rId3"/>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3" r:id="rId20"/>
    <p:sldId id="272" r:id="rId21"/>
    <p:sldId id="275" r:id="rId22"/>
    <p:sldId id="276" r:id="rId23"/>
    <p:sldId id="277" r:id="rId24"/>
    <p:sldId id="278" r:id="rId25"/>
    <p:sldId id="279" r:id="rId26"/>
    <p:sldId id="280" r:id="rId27"/>
    <p:sldId id="281" r:id="rId28"/>
    <p:sldId id="282"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296" r:id="rId67"/>
    <p:sldId id="294" r:id="rId68"/>
    <p:sldId id="295" r:id="rId69"/>
    <p:sldId id="297" r:id="rId70"/>
    <p:sldId id="384" r:id="rId71"/>
    <p:sldId id="298" r:id="rId72"/>
    <p:sldId id="302" r:id="rId73"/>
    <p:sldId id="303" r:id="rId74"/>
    <p:sldId id="304" r:id="rId75"/>
    <p:sldId id="305" r:id="rId76"/>
    <p:sldId id="299" r:id="rId77"/>
    <p:sldId id="300" r:id="rId78"/>
    <p:sldId id="301" r:id="rId79"/>
    <p:sldId id="306" r:id="rId80"/>
    <p:sldId id="307" r:id="rId81"/>
    <p:sldId id="308" r:id="rId82"/>
    <p:sldId id="309" r:id="rId83"/>
    <p:sldId id="310" r:id="rId84"/>
    <p:sldId id="311" r:id="rId85"/>
    <p:sldId id="312" r:id="rId86"/>
    <p:sldId id="313" r:id="rId87"/>
    <p:sldId id="314" r:id="rId88"/>
    <p:sldId id="315" r:id="rId89"/>
    <p:sldId id="385" r:id="rId90"/>
    <p:sldId id="386" r:id="rId91"/>
    <p:sldId id="387" r:id="rId92"/>
    <p:sldId id="353"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283" r:id="rId123"/>
    <p:sldId id="284" r:id="rId124"/>
    <p:sldId id="285" r:id="rId125"/>
    <p:sldId id="286" r:id="rId126"/>
    <p:sldId id="288" r:id="rId127"/>
    <p:sldId id="287" r:id="rId128"/>
    <p:sldId id="289" r:id="rId129"/>
    <p:sldId id="290" r:id="rId130"/>
    <p:sldId id="291" r:id="rId131"/>
    <p:sldId id="292" r:id="rId132"/>
    <p:sldId id="293" r:id="rId133"/>
    <p:sldId id="388" r:id="rId134"/>
    <p:sldId id="389"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595" autoAdjust="0"/>
  </p:normalViewPr>
  <p:slideViewPr>
    <p:cSldViewPr>
      <p:cViewPr varScale="1">
        <p:scale>
          <a:sx n="47" d="100"/>
          <a:sy n="47" d="100"/>
        </p:scale>
        <p:origin x="-1176" y="-90"/>
      </p:cViewPr>
      <p:guideLst>
        <p:guide orient="horz" pos="2160"/>
        <p:guide pos="2880"/>
      </p:guideLst>
    </p:cSldViewPr>
  </p:slideViewPr>
  <p:outlineViewPr>
    <p:cViewPr>
      <p:scale>
        <a:sx n="33" d="100"/>
        <a:sy n="33" d="100"/>
      </p:scale>
      <p:origin x="0" y="35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226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E0FF3A-5143-4D09-9624-11858CE735E0}" type="datetimeFigureOut">
              <a:rPr lang="en-US" smtClean="0"/>
              <a:pPr/>
              <a:t>10/21/2019</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9FC703-AD80-4692-88CB-872A93C378A6}" type="slidenum">
              <a:rPr lang="en-IN" smtClean="0"/>
              <a:pPr/>
              <a:t>‹#›</a:t>
            </a:fld>
            <a:endParaRPr lang="en-I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5349D-D525-4267-B4D1-AF3276FB4E49}" type="datetimeFigureOut">
              <a:rPr lang="en-US" smtClean="0"/>
              <a:pPr/>
              <a:t>10/21/2019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E12DC-7BB7-4272-B380-12B5BB5F04F9}"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00E12DC-7BB7-4272-B380-12B5BB5F04F9}" type="slidenum">
              <a:rPr lang="en-IN" smtClean="0"/>
              <a:pPr/>
              <a:t>6</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The priority of simultaneous interrupts can be established either by software method or hardware.</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The software method which gives priority to simultaneous interrupt is:</a:t>
            </a:r>
          </a:p>
          <a:p>
            <a:r>
              <a:rPr lang="en-IN" sz="1200" b="0" i="0" kern="1200" dirty="0" smtClean="0">
                <a:solidFill>
                  <a:schemeClr val="tx1"/>
                </a:solidFill>
                <a:latin typeface="+mn-lt"/>
                <a:ea typeface="+mn-ea"/>
                <a:cs typeface="+mn-cs"/>
              </a:rPr>
              <a:t>Polling</a:t>
            </a:r>
          </a:p>
          <a:p>
            <a:r>
              <a:rPr lang="en-IN" sz="1200" b="0" i="0" kern="1200" dirty="0" smtClean="0">
                <a:solidFill>
                  <a:schemeClr val="tx1"/>
                </a:solidFill>
                <a:latin typeface="+mn-lt"/>
                <a:ea typeface="+mn-ea"/>
                <a:cs typeface="+mn-cs"/>
              </a:rPr>
              <a:t>And the hardware method which gives priority to simultaneous interrupt is:</a:t>
            </a:r>
          </a:p>
          <a:p>
            <a:r>
              <a:rPr lang="en-IN" sz="1200" b="0" i="0" kern="1200" dirty="0" smtClean="0">
                <a:solidFill>
                  <a:schemeClr val="tx1"/>
                </a:solidFill>
                <a:latin typeface="+mn-lt"/>
                <a:ea typeface="+mn-ea"/>
                <a:cs typeface="+mn-cs"/>
              </a:rPr>
              <a:t>Daisy-Chaining Priority</a:t>
            </a:r>
          </a:p>
          <a:p>
            <a:r>
              <a:rPr lang="en-IN" dirty="0" smtClean="0"/>
              <a:t/>
            </a:r>
            <a:br>
              <a:rPr lang="en-IN" dirty="0" smtClean="0"/>
            </a:br>
            <a:endParaRPr lang="en-IN" dirty="0"/>
          </a:p>
        </p:txBody>
      </p:sp>
      <p:sp>
        <p:nvSpPr>
          <p:cNvPr id="4" name="Slide Number Placeholder 3"/>
          <p:cNvSpPr>
            <a:spLocks noGrp="1"/>
          </p:cNvSpPr>
          <p:nvPr>
            <p:ph type="sldNum" sz="quarter" idx="10"/>
          </p:nvPr>
        </p:nvSpPr>
        <p:spPr/>
        <p:txBody>
          <a:bodyPr/>
          <a:lstStyle/>
          <a:p>
            <a:fld id="{200E12DC-7BB7-4272-B380-12B5BB5F04F9}" type="slidenum">
              <a:rPr lang="en-IN" smtClean="0"/>
              <a:pPr/>
              <a:t>42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00E12DC-7BB7-4272-B380-12B5BB5F04F9}" type="slidenum">
              <a:rPr lang="en-IN" smtClean="0"/>
              <a:pPr/>
              <a:t>82</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00E12DC-7BB7-4272-B380-12B5BB5F04F9}" type="slidenum">
              <a:rPr lang="en-IN" smtClean="0"/>
              <a:pPr/>
              <a:t>91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B7958-E4A0-458F-BB15-9934BDAD945C}" type="datetimeFigureOut">
              <a:rPr lang="en-US" smtClean="0"/>
              <a:pPr/>
              <a:t>10/21/2019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00E3D2-2DE2-405A-B739-CCBE734D8CB3}"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B7958-E4A0-458F-BB15-9934BDAD945C}" type="datetimeFigureOut">
              <a:rPr lang="en-US" smtClean="0"/>
              <a:pPr/>
              <a:t>10/21/2019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E3D2-2DE2-405A-B739-CCBE734D8CB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2357430"/>
            <a:ext cx="7715304" cy="1938992"/>
          </a:xfrm>
          <a:prstGeom prst="rect">
            <a:avLst/>
          </a:prstGeom>
          <a:noFill/>
        </p:spPr>
        <p:txBody>
          <a:bodyPr wrap="square" rtlCol="0">
            <a:spAutoFit/>
            <a:scene3d>
              <a:camera prst="orthographicFront"/>
              <a:lightRig rig="flat" dir="tl">
                <a:rot lat="0" lon="0" rev="6600000"/>
              </a:lightRig>
            </a:scene3d>
            <a:sp3d extrusionH="25400" contourW="8890">
              <a:bevelT w="38100" h="31750" prst="relaxedInset"/>
              <a:contourClr>
                <a:schemeClr val="accent2">
                  <a:shade val="75000"/>
                </a:schemeClr>
              </a:contourClr>
            </a:sp3d>
          </a:bodyPr>
          <a:lstStyle/>
          <a:p>
            <a:r>
              <a:rPr lang="en-US" sz="6000" b="1" dirty="0" smtClean="0">
                <a:ln w="11430">
                  <a:solidFill>
                    <a:sysClr val="windowText" lastClr="000000"/>
                  </a:solidFill>
                </a:ln>
                <a:solidFill>
                  <a:sysClr val="windowText" lastClr="000000"/>
                </a:solidFill>
                <a:effectLst>
                  <a:outerShdw blurRad="50800" dist="38100" dir="2700000" algn="tl" rotWithShape="0">
                    <a:prstClr val="black">
                      <a:alpha val="40000"/>
                    </a:prstClr>
                  </a:outerShdw>
                </a:effectLst>
                <a:latin typeface="Aharoni" pitchFamily="2" charset="-79"/>
                <a:cs typeface="Aharoni" pitchFamily="2" charset="-79"/>
              </a:rPr>
              <a:t>DIGITAL COMPUTER </a:t>
            </a:r>
          </a:p>
          <a:p>
            <a:r>
              <a:rPr lang="en-US" sz="6000" b="1" dirty="0" smtClean="0">
                <a:ln w="11430">
                  <a:solidFill>
                    <a:sysClr val="windowText" lastClr="000000"/>
                  </a:solidFill>
                </a:ln>
                <a:solidFill>
                  <a:sysClr val="windowText" lastClr="000000"/>
                </a:solidFill>
                <a:effectLst>
                  <a:outerShdw blurRad="50800" dist="38100" dir="2700000" algn="tl" rotWithShape="0">
                    <a:prstClr val="black">
                      <a:alpha val="40000"/>
                    </a:prstClr>
                  </a:outerShdw>
                </a:effectLst>
                <a:latin typeface="Aharoni" pitchFamily="2" charset="-79"/>
                <a:cs typeface="Aharoni" pitchFamily="2" charset="-79"/>
              </a:rPr>
              <a:t>  ORGANIZATION</a:t>
            </a:r>
            <a:endParaRPr lang="en-IN" sz="6000" b="1" dirty="0">
              <a:ln w="11430">
                <a:solidFill>
                  <a:sysClr val="windowText" lastClr="000000"/>
                </a:solidFill>
              </a:ln>
              <a:solidFill>
                <a:sysClr val="windowText" lastClr="000000"/>
              </a:solidFill>
              <a:effectLst>
                <a:outerShdw blurRad="50800" dist="38100" dir="2700000" algn="tl" rotWithShape="0">
                  <a:prstClr val="black">
                    <a:alpha val="40000"/>
                  </a:prstClr>
                </a:outerShdw>
              </a:effectLst>
              <a:latin typeface="Aharoni" pitchFamily="2" charset="-79"/>
              <a:cs typeface="Aharoni" pitchFamily="2" charset="-79"/>
            </a:endParaRPr>
          </a:p>
        </p:txBody>
      </p:sp>
      <p:sp>
        <p:nvSpPr>
          <p:cNvPr id="3" name="TextBox 2"/>
          <p:cNvSpPr txBox="1"/>
          <p:nvPr/>
        </p:nvSpPr>
        <p:spPr>
          <a:xfrm>
            <a:off x="6143636" y="5572140"/>
            <a:ext cx="5572164" cy="1200329"/>
          </a:xfrm>
          <a:prstGeom prst="rect">
            <a:avLst/>
          </a:prstGeom>
          <a:noFill/>
        </p:spPr>
        <p:txBody>
          <a:bodyPr wrap="square" rtlCol="0">
            <a:spAutoFit/>
          </a:bodyPr>
          <a:lstStyle/>
          <a:p>
            <a:r>
              <a:rPr lang="en-US" sz="2400" dirty="0" smtClean="0">
                <a:latin typeface="Andalus" pitchFamily="18" charset="-78"/>
                <a:cs typeface="Andalus" pitchFamily="18" charset="-78"/>
              </a:rPr>
              <a:t> </a:t>
            </a:r>
            <a:r>
              <a:rPr lang="en-US" sz="2400" dirty="0" smtClean="0">
                <a:latin typeface="Andalus" pitchFamily="18" charset="-78"/>
                <a:cs typeface="Andalus" pitchFamily="18" charset="-78"/>
              </a:rPr>
              <a:t>-Nishma Godha</a:t>
            </a:r>
          </a:p>
          <a:p>
            <a:r>
              <a:rPr lang="en-US" sz="2400" dirty="0" smtClean="0">
                <a:latin typeface="Andalus" pitchFamily="18" charset="-78"/>
                <a:cs typeface="Andalus" pitchFamily="18" charset="-78"/>
              </a:rPr>
              <a:t> </a:t>
            </a:r>
            <a:r>
              <a:rPr lang="en-US" sz="2400" dirty="0" smtClean="0">
                <a:latin typeface="Andalus" pitchFamily="18" charset="-78"/>
                <a:cs typeface="Andalus" pitchFamily="18" charset="-78"/>
              </a:rPr>
              <a:t>  IIPS , MCA IIIsem </a:t>
            </a:r>
          </a:p>
          <a:p>
            <a:r>
              <a:rPr lang="en-US" sz="2400" dirty="0" smtClean="0">
                <a:latin typeface="Andalus" pitchFamily="18" charset="-78"/>
                <a:cs typeface="Andalus" pitchFamily="18" charset="-78"/>
              </a:rPr>
              <a:t>   IC-2k18-47</a:t>
            </a:r>
            <a:endParaRPr lang="en-IN" sz="2400" dirty="0">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72560" cy="6124754"/>
          </a:xfrm>
          <a:prstGeom prst="rect">
            <a:avLst/>
          </a:prstGeom>
        </p:spPr>
        <p:txBody>
          <a:bodyPr wrap="square">
            <a:spAutoFit/>
          </a:bodyPr>
          <a:lstStyle/>
          <a:p>
            <a:r>
              <a:rPr lang="en-IN" sz="2800" dirty="0" smtClean="0">
                <a:latin typeface="Andalus" pitchFamily="18" charset="-78"/>
                <a:cs typeface="Andalus" pitchFamily="18" charset="-78"/>
              </a:rPr>
              <a:t>■ </a:t>
            </a:r>
            <a:r>
              <a:rPr lang="en-IN" sz="2800" u="sng" dirty="0" smtClean="0">
                <a:latin typeface="Andalus" pitchFamily="18" charset="-78"/>
                <a:cs typeface="Andalus" pitchFamily="18" charset="-78"/>
              </a:rPr>
              <a:t>Data movement </a:t>
            </a:r>
            <a:r>
              <a:rPr lang="en-IN" sz="2800" b="1" dirty="0" smtClean="0">
                <a:latin typeface="Andalus" pitchFamily="18" charset="-78"/>
                <a:cs typeface="Andalus" pitchFamily="18" charset="-78"/>
              </a:rPr>
              <a:t>-</a:t>
            </a:r>
            <a:r>
              <a:rPr lang="en-IN" sz="2800" dirty="0" smtClean="0">
                <a:latin typeface="Andalus" pitchFamily="18" charset="-78"/>
                <a:cs typeface="Andalus" pitchFamily="18" charset="-78"/>
              </a:rPr>
              <a:t> The computer’s operating environment consists of devices that serve as either sources or destinations of data. When data are received from or delivered to a device that is directly connected to the computer, the process is known as input– output (I/O), and the device is referred to as a peripheral. When data are moved over longer distances, to or from a remote device, the process is known as data communications.</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 </a:t>
            </a:r>
            <a:r>
              <a:rPr lang="en-IN" sz="2800" u="sng" dirty="0" smtClean="0">
                <a:latin typeface="Andalus" pitchFamily="18" charset="-78"/>
                <a:cs typeface="Andalus" pitchFamily="18" charset="-78"/>
              </a:rPr>
              <a:t>Control</a:t>
            </a:r>
            <a:r>
              <a:rPr lang="en-IN" sz="2800" dirty="0" smtClean="0">
                <a:latin typeface="Andalus" pitchFamily="18" charset="-78"/>
                <a:cs typeface="Andalus" pitchFamily="18" charset="-78"/>
              </a:rPr>
              <a:t> </a:t>
            </a:r>
            <a:r>
              <a:rPr lang="en-IN" sz="2800" b="1" dirty="0" smtClean="0">
                <a:latin typeface="Andalus" pitchFamily="18" charset="-78"/>
                <a:cs typeface="Andalus" pitchFamily="18" charset="-78"/>
              </a:rPr>
              <a:t>-</a:t>
            </a:r>
            <a:r>
              <a:rPr lang="en-IN" sz="2800" dirty="0" smtClean="0">
                <a:latin typeface="Andalus" pitchFamily="18" charset="-78"/>
                <a:cs typeface="Andalus" pitchFamily="18" charset="-78"/>
              </a:rPr>
              <a:t> Within the computer, a control unit manages the computer’s resources and orchestrates the performance of its functional parts in response to instructions.</a:t>
            </a:r>
            <a:endParaRPr lang="en-IN" sz="2800" dirty="0">
              <a:latin typeface="Andalus" pitchFamily="18" charset="-78"/>
              <a:cs typeface="Andalus" pitchFamily="18" charset="-78"/>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haroni" pitchFamily="2" charset="-79"/>
                <a:cs typeface="Aharoni" pitchFamily="2" charset="-79"/>
              </a:rPr>
              <a:t>Single Accumulator based CPU Organisation</a:t>
            </a:r>
            <a:endParaRPr lang="en-IN" dirty="0">
              <a:latin typeface="Aharoni" pitchFamily="2" charset="-79"/>
              <a:cs typeface="Aharoni" pitchFamily="2" charset="-79"/>
            </a:endParaRPr>
          </a:p>
        </p:txBody>
      </p:sp>
      <p:sp>
        <p:nvSpPr>
          <p:cNvPr id="3" name="Content Placeholder 2"/>
          <p:cNvSpPr>
            <a:spLocks noGrp="1"/>
          </p:cNvSpPr>
          <p:nvPr>
            <p:ph idx="1"/>
          </p:nvPr>
        </p:nvSpPr>
        <p:spPr/>
        <p:txBody>
          <a:bodyPr/>
          <a:lstStyle/>
          <a:p>
            <a:pPr marL="0">
              <a:buNone/>
            </a:pPr>
            <a:r>
              <a:rPr lang="en-IN" dirty="0">
                <a:latin typeface="Andalus" pitchFamily="18" charset="-78"/>
                <a:cs typeface="Andalus" pitchFamily="18" charset="-78"/>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dirty="0">
                <a:latin typeface="Andalus" pitchFamily="18" charset="-78"/>
                <a:cs typeface="Andalus" pitchFamily="18" charset="-78"/>
              </a:rPr>
              <a:t>One address field</a:t>
            </a:r>
            <a:r>
              <a:rPr lang="en-IN" dirty="0">
                <a:latin typeface="Andalus" pitchFamily="18" charset="-78"/>
                <a:cs typeface="Andalus" pitchFamily="18" charset="-78"/>
              </a:rPr>
              <a:t>. Due to this the CPU is known as </a:t>
            </a:r>
            <a:r>
              <a:rPr lang="en-IN" b="1" dirty="0">
                <a:latin typeface="Andalus" pitchFamily="18" charset="-78"/>
                <a:cs typeface="Andalus" pitchFamily="18" charset="-78"/>
              </a:rPr>
              <a:t>One Address Machine</a:t>
            </a:r>
            <a:r>
              <a:rPr lang="en-IN" dirty="0">
                <a:latin typeface="Andalus" pitchFamily="18" charset="-78"/>
                <a:cs typeface="Andalus" pitchFamily="18" charset="-78"/>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571480"/>
            <a:ext cx="8229600" cy="4525963"/>
          </a:xfrm>
        </p:spPr>
        <p:txBody>
          <a:bodyPr>
            <a:noAutofit/>
          </a:bodyPr>
          <a:lstStyle/>
          <a:p>
            <a:pPr marL="0" fontAlgn="base">
              <a:buNone/>
            </a:pPr>
            <a:r>
              <a:rPr lang="en-IN" sz="3000" dirty="0">
                <a:latin typeface="Andalus" pitchFamily="18" charset="-78"/>
                <a:cs typeface="Andalus" pitchFamily="18" charset="-78"/>
              </a:rPr>
              <a:t>The main points about Single Accumulator based CPU Organisation are</a:t>
            </a:r>
            <a:r>
              <a:rPr lang="en-IN" sz="3000" dirty="0" smtClean="0">
                <a:latin typeface="Andalus" pitchFamily="18" charset="-78"/>
                <a:cs typeface="Andalus" pitchFamily="18" charset="-78"/>
              </a:rPr>
              <a:t>:</a:t>
            </a:r>
          </a:p>
          <a:p>
            <a:pPr marL="0" fontAlgn="base">
              <a:buNone/>
            </a:pPr>
            <a:endParaRPr lang="en-IN" sz="3000" dirty="0">
              <a:latin typeface="Andalus" pitchFamily="18" charset="-78"/>
              <a:cs typeface="Andalus" pitchFamily="18" charset="-78"/>
            </a:endParaRPr>
          </a:p>
          <a:p>
            <a:pPr marL="171450" indent="-514350" fontAlgn="base">
              <a:buFont typeface="+mj-lt"/>
              <a:buAutoNum type="arabicPeriod"/>
            </a:pPr>
            <a:r>
              <a:rPr lang="en-IN" sz="3000" dirty="0">
                <a:latin typeface="Andalus" pitchFamily="18" charset="-78"/>
                <a:cs typeface="Andalus" pitchFamily="18" charset="-78"/>
              </a:rPr>
              <a:t>In this CPU Organization, the first ALU operand is always stored into the Accumulator and the second operand is present either in Registers or in the Memory.</a:t>
            </a:r>
          </a:p>
          <a:p>
            <a:pPr marL="171450" indent="-514350" fontAlgn="base">
              <a:buFont typeface="+mj-lt"/>
              <a:buAutoNum type="arabicPeriod"/>
            </a:pPr>
            <a:r>
              <a:rPr lang="en-IN" sz="3000" dirty="0">
                <a:latin typeface="Andalus" pitchFamily="18" charset="-78"/>
                <a:cs typeface="Andalus" pitchFamily="18" charset="-78"/>
              </a:rPr>
              <a:t>Accumulator is the default address thus after data manipulation the results are stored into the accumulator.</a:t>
            </a:r>
          </a:p>
          <a:p>
            <a:pPr marL="171450" indent="-514350" fontAlgn="base">
              <a:buFont typeface="+mj-lt"/>
              <a:buAutoNum type="arabicPeriod"/>
            </a:pPr>
            <a:r>
              <a:rPr lang="en-IN" sz="3000" dirty="0">
                <a:latin typeface="Andalus" pitchFamily="18" charset="-78"/>
                <a:cs typeface="Andalus" pitchFamily="18" charset="-78"/>
              </a:rPr>
              <a:t>One address instruction is used in this type of organization.</a:t>
            </a:r>
          </a:p>
          <a:p>
            <a:pPr>
              <a:buNone/>
            </a:pPr>
            <a:endParaRPr lang="en-IN" sz="3000" dirty="0">
              <a:latin typeface="Andalus" pitchFamily="18" charset="-78"/>
              <a:cs typeface="Andalus" pitchFamily="18" charset="-78"/>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71414"/>
            <a:ext cx="9186898" cy="1143000"/>
          </a:xfrm>
        </p:spPr>
        <p:txBody>
          <a:bodyPr>
            <a:noAutofit/>
          </a:bodyPr>
          <a:lstStyle/>
          <a:p>
            <a:r>
              <a:rPr lang="en-IN" sz="3600" dirty="0" smtClean="0">
                <a:latin typeface="Aharoni" pitchFamily="2" charset="-79"/>
                <a:cs typeface="Aharoni" pitchFamily="2" charset="-79"/>
              </a:rPr>
              <a:t>Types of Operations in Single Accumulator based CPU Organisation</a:t>
            </a:r>
            <a:endParaRPr lang="en-IN" sz="3600" dirty="0">
              <a:latin typeface="Aharoni" pitchFamily="2" charset="-79"/>
              <a:cs typeface="Aharoni" pitchFamily="2" charset="-79"/>
            </a:endParaRPr>
          </a:p>
        </p:txBody>
      </p:sp>
      <p:sp>
        <p:nvSpPr>
          <p:cNvPr id="3" name="Content Placeholder 2"/>
          <p:cNvSpPr>
            <a:spLocks noGrp="1"/>
          </p:cNvSpPr>
          <p:nvPr>
            <p:ph idx="1"/>
          </p:nvPr>
        </p:nvSpPr>
        <p:spPr>
          <a:xfrm>
            <a:off x="271490" y="1600200"/>
            <a:ext cx="8229600" cy="4525963"/>
          </a:xfrm>
        </p:spPr>
        <p:txBody>
          <a:bodyPr>
            <a:normAutofit fontScale="85000" lnSpcReduction="10000"/>
          </a:bodyPr>
          <a:lstStyle/>
          <a:p>
            <a:pPr fontAlgn="base">
              <a:buNone/>
            </a:pPr>
            <a:r>
              <a:rPr lang="en-IN" dirty="0" smtClean="0">
                <a:latin typeface="Andalus" pitchFamily="18" charset="-78"/>
                <a:cs typeface="Andalus" pitchFamily="18" charset="-78"/>
              </a:rPr>
              <a:t>    Mainly </a:t>
            </a:r>
            <a:r>
              <a:rPr lang="en-IN" dirty="0">
                <a:latin typeface="Andalus" pitchFamily="18" charset="-78"/>
                <a:cs typeface="Andalus" pitchFamily="18" charset="-78"/>
              </a:rPr>
              <a:t>two types of operation are performed </a:t>
            </a:r>
            <a:r>
              <a:rPr lang="en-IN" dirty="0" smtClean="0">
                <a:latin typeface="Andalus" pitchFamily="18" charset="-78"/>
                <a:cs typeface="Andalus" pitchFamily="18" charset="-78"/>
              </a:rPr>
              <a:t>in single </a:t>
            </a:r>
            <a:r>
              <a:rPr lang="en-IN" dirty="0">
                <a:latin typeface="Andalus" pitchFamily="18" charset="-78"/>
                <a:cs typeface="Andalus" pitchFamily="18" charset="-78"/>
              </a:rPr>
              <a:t>accumulator based CPU organization</a:t>
            </a:r>
            <a:r>
              <a:rPr lang="en-IN" dirty="0" smtClean="0">
                <a:latin typeface="Andalus" pitchFamily="18" charset="-78"/>
                <a:cs typeface="Andalus" pitchFamily="18" charset="-78"/>
              </a:rPr>
              <a:t>:</a:t>
            </a:r>
          </a:p>
          <a:p>
            <a:pPr fontAlgn="base">
              <a:buNone/>
            </a:pPr>
            <a:endParaRPr lang="en-IN" dirty="0">
              <a:latin typeface="Andalus" pitchFamily="18" charset="-78"/>
              <a:cs typeface="Andalus" pitchFamily="18" charset="-78"/>
            </a:endParaRPr>
          </a:p>
          <a:p>
            <a:pPr fontAlgn="base"/>
            <a:r>
              <a:rPr lang="en-IN" b="1" dirty="0" smtClean="0">
                <a:latin typeface="Andalus" pitchFamily="18" charset="-78"/>
                <a:cs typeface="Andalus" pitchFamily="18" charset="-78"/>
              </a:rPr>
              <a:t>Data </a:t>
            </a:r>
            <a:r>
              <a:rPr lang="en-IN" b="1" dirty="0">
                <a:latin typeface="Andalus" pitchFamily="18" charset="-78"/>
                <a:cs typeface="Andalus" pitchFamily="18" charset="-78"/>
              </a:rPr>
              <a:t>transfer operation –</a:t>
            </a:r>
            <a:r>
              <a:rPr lang="en-IN" dirty="0">
                <a:latin typeface="Andalus" pitchFamily="18" charset="-78"/>
                <a:cs typeface="Andalus" pitchFamily="18" charset="-78"/>
              </a:rPr>
              <a:t/>
            </a:r>
            <a:br>
              <a:rPr lang="en-IN" dirty="0">
                <a:latin typeface="Andalus" pitchFamily="18" charset="-78"/>
                <a:cs typeface="Andalus" pitchFamily="18" charset="-78"/>
              </a:rPr>
            </a:br>
            <a:r>
              <a:rPr lang="en-IN" dirty="0">
                <a:latin typeface="Andalus" pitchFamily="18" charset="-78"/>
                <a:cs typeface="Andalus" pitchFamily="18" charset="-78"/>
              </a:rPr>
              <a:t>In this type of operation, the data is transferred from a source to a destination</a:t>
            </a:r>
            <a:r>
              <a:rPr lang="en-IN" dirty="0" smtClean="0">
                <a:latin typeface="Andalus" pitchFamily="18" charset="-78"/>
                <a:cs typeface="Andalus" pitchFamily="18" charset="-78"/>
              </a:rPr>
              <a:t>.</a:t>
            </a:r>
          </a:p>
          <a:p>
            <a:pPr lvl="1" fontAlgn="base">
              <a:buNone/>
            </a:pPr>
            <a:r>
              <a:rPr lang="en-IN" dirty="0" smtClean="0">
                <a:latin typeface="Andalus" pitchFamily="18" charset="-78"/>
                <a:cs typeface="Andalus" pitchFamily="18" charset="-78"/>
              </a:rPr>
              <a:t>For </a:t>
            </a:r>
            <a:r>
              <a:rPr lang="en-IN" dirty="0">
                <a:latin typeface="Andalus" pitchFamily="18" charset="-78"/>
                <a:cs typeface="Andalus" pitchFamily="18" charset="-78"/>
              </a:rPr>
              <a:t>ex: LOAD X, STORE </a:t>
            </a:r>
            <a:r>
              <a:rPr lang="en-IN" dirty="0" smtClean="0">
                <a:latin typeface="Andalus" pitchFamily="18" charset="-78"/>
                <a:cs typeface="Andalus" pitchFamily="18" charset="-78"/>
              </a:rPr>
              <a:t>Y</a:t>
            </a:r>
          </a:p>
          <a:p>
            <a:pPr lvl="1" fontAlgn="base">
              <a:buNone/>
            </a:pPr>
            <a:r>
              <a:rPr lang="en-IN" dirty="0" smtClean="0">
                <a:latin typeface="Andalus" pitchFamily="18" charset="-78"/>
                <a:cs typeface="Andalus" pitchFamily="18" charset="-78"/>
              </a:rPr>
              <a:t> </a:t>
            </a:r>
            <a:r>
              <a:rPr lang="en-IN" dirty="0">
                <a:latin typeface="Andalus" pitchFamily="18" charset="-78"/>
                <a:cs typeface="Andalus" pitchFamily="18" charset="-78"/>
              </a:rPr>
              <a:t>Here LOAD is memory read operation that is data is transfer from memory to accumulator and STORE is </a:t>
            </a:r>
            <a:r>
              <a:rPr lang="en-IN" dirty="0" smtClean="0">
                <a:latin typeface="Andalus" pitchFamily="18" charset="-78"/>
                <a:cs typeface="Andalus" pitchFamily="18" charset="-78"/>
              </a:rPr>
              <a:t>memory</a:t>
            </a:r>
          </a:p>
          <a:p>
            <a:pPr lvl="1" fontAlgn="base">
              <a:buNone/>
            </a:pPr>
            <a:r>
              <a:rPr lang="en-IN" dirty="0" smtClean="0">
                <a:latin typeface="Andalus" pitchFamily="18" charset="-78"/>
                <a:cs typeface="Andalus" pitchFamily="18" charset="-78"/>
              </a:rPr>
              <a:t>write </a:t>
            </a:r>
            <a:r>
              <a:rPr lang="en-IN" dirty="0">
                <a:latin typeface="Andalus" pitchFamily="18" charset="-78"/>
                <a:cs typeface="Andalus" pitchFamily="18" charset="-78"/>
              </a:rPr>
              <a:t>operation that is data is transfer from accumulator to memory.</a:t>
            </a:r>
          </a:p>
          <a:p>
            <a:pPr>
              <a:buNone/>
            </a:pPr>
            <a:endParaRPr lang="en-IN" dirty="0">
              <a:latin typeface="Andalus" pitchFamily="18" charset="-78"/>
              <a:cs typeface="Andalus" pitchFamily="18" charset="-78"/>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30945"/>
            <a:ext cx="8001056" cy="6555641"/>
          </a:xfrm>
          <a:prstGeom prst="rect">
            <a:avLst/>
          </a:prstGeom>
        </p:spPr>
        <p:txBody>
          <a:bodyPr wrap="square">
            <a:spAutoFit/>
          </a:bodyPr>
          <a:lstStyle/>
          <a:p>
            <a:pPr fontAlgn="base"/>
            <a:r>
              <a:rPr lang="en-IN" sz="2800" b="1" dirty="0" smtClean="0">
                <a:latin typeface="Andalus" pitchFamily="18" charset="-78"/>
                <a:cs typeface="Andalus" pitchFamily="18" charset="-78"/>
              </a:rPr>
              <a:t>ALU operation –</a:t>
            </a:r>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r>
              <a:rPr lang="en-IN" sz="2800" dirty="0" smtClean="0">
                <a:latin typeface="Andalus" pitchFamily="18" charset="-78"/>
                <a:cs typeface="Andalus" pitchFamily="18" charset="-78"/>
              </a:rPr>
              <a:t>In this type of operation, arithmetic operations are performed on the data. </a:t>
            </a:r>
          </a:p>
          <a:p>
            <a:pPr fontAlgn="base">
              <a:buNone/>
            </a:pPr>
            <a:r>
              <a:rPr lang="en-IN" sz="2800" dirty="0" smtClean="0">
                <a:latin typeface="Andalus" pitchFamily="18" charset="-78"/>
                <a:cs typeface="Andalus" pitchFamily="18" charset="-78"/>
              </a:rPr>
              <a:t>	For ex: MULT X </a:t>
            </a:r>
          </a:p>
          <a:p>
            <a:pPr fontAlgn="base">
              <a:buNone/>
            </a:pPr>
            <a:r>
              <a:rPr lang="en-IN" sz="2800" dirty="0" smtClean="0">
                <a:latin typeface="Andalus" pitchFamily="18" charset="-78"/>
                <a:cs typeface="Andalus" pitchFamily="18" charset="-78"/>
              </a:rPr>
              <a:t>	where X is the address of the operand. The MULT instruction in this example performs the operation,</a:t>
            </a:r>
          </a:p>
          <a:p>
            <a:pPr fontAlgn="base">
              <a:buNone/>
            </a:pPr>
            <a:r>
              <a:rPr lang="en-IN" sz="2800" dirty="0" smtClean="0">
                <a:latin typeface="Andalus" pitchFamily="18" charset="-78"/>
                <a:cs typeface="Andalus" pitchFamily="18" charset="-78"/>
              </a:rPr>
              <a:t>	AC &lt;-- AC * M[X] </a:t>
            </a:r>
          </a:p>
          <a:p>
            <a:pPr fontAlgn="base">
              <a:buNone/>
            </a:pPr>
            <a:r>
              <a:rPr lang="en-IN" sz="2800" dirty="0" smtClean="0">
                <a:latin typeface="Andalus" pitchFamily="18" charset="-78"/>
                <a:cs typeface="Andalus" pitchFamily="18" charset="-78"/>
              </a:rPr>
              <a:t>	AC is the Accumulator and M[X] is the memory word located at location X.</a:t>
            </a:r>
          </a:p>
          <a:p>
            <a:pPr fontAlgn="base">
              <a:buNone/>
            </a:pPr>
            <a:r>
              <a:rPr lang="en-IN" sz="2800" dirty="0" smtClean="0">
                <a:latin typeface="Andalus" pitchFamily="18" charset="-78"/>
                <a:cs typeface="Andalus" pitchFamily="18" charset="-78"/>
              </a:rPr>
              <a:t>	This type of CPU organization is first used in </a:t>
            </a:r>
            <a:r>
              <a:rPr lang="en-IN" sz="2800" b="1" dirty="0" smtClean="0">
                <a:latin typeface="Andalus" pitchFamily="18" charset="-78"/>
                <a:cs typeface="Andalus" pitchFamily="18" charset="-78"/>
              </a:rPr>
              <a:t>PDP-8 processor </a:t>
            </a:r>
            <a:r>
              <a:rPr lang="en-IN" sz="2800" dirty="0" smtClean="0">
                <a:latin typeface="Andalus" pitchFamily="18" charset="-78"/>
                <a:cs typeface="Andalus" pitchFamily="18" charset="-78"/>
              </a:rPr>
              <a:t>and is used for process control and laboratory applications. It has been totally replaced by the introduction of the new general register based CPU.</a:t>
            </a:r>
            <a:endParaRPr lang="en-IN" sz="2800" dirty="0">
              <a:latin typeface="Andalus" pitchFamily="18" charset="-78"/>
              <a:cs typeface="Andalus" pitchFamily="18" charset="-78"/>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lstStyle/>
          <a:p>
            <a:r>
              <a:rPr lang="en-IN" b="1" dirty="0" smtClean="0"/>
              <a:t>Advantages and Disadvantages</a:t>
            </a:r>
            <a:endParaRPr lang="en-IN" b="1" dirty="0"/>
          </a:p>
        </p:txBody>
      </p:sp>
      <p:sp>
        <p:nvSpPr>
          <p:cNvPr id="3" name="Content Placeholder 2"/>
          <p:cNvSpPr>
            <a:spLocks noGrp="1"/>
          </p:cNvSpPr>
          <p:nvPr>
            <p:ph idx="1"/>
          </p:nvPr>
        </p:nvSpPr>
        <p:spPr>
          <a:xfrm>
            <a:off x="457200" y="857232"/>
            <a:ext cx="8229600" cy="4525963"/>
          </a:xfrm>
        </p:spPr>
        <p:txBody>
          <a:bodyPr>
            <a:noAutofit/>
          </a:bodyPr>
          <a:lstStyle/>
          <a:p>
            <a:pPr marL="0" fontAlgn="base">
              <a:buNone/>
            </a:pPr>
            <a:r>
              <a:rPr lang="en-IN" sz="2700" b="1" dirty="0">
                <a:latin typeface="Andalus" pitchFamily="18" charset="-78"/>
                <a:cs typeface="Andalus" pitchFamily="18" charset="-78"/>
              </a:rPr>
              <a:t>Advantages –</a:t>
            </a:r>
            <a:endParaRPr lang="en-IN" sz="2700" dirty="0">
              <a:latin typeface="Andalus" pitchFamily="18" charset="-78"/>
              <a:cs typeface="Andalus" pitchFamily="18" charset="-78"/>
            </a:endParaRPr>
          </a:p>
          <a:p>
            <a:pPr marL="171450" indent="-514350" fontAlgn="base">
              <a:buFont typeface="+mj-lt"/>
              <a:buAutoNum type="arabicPeriod"/>
            </a:pPr>
            <a:r>
              <a:rPr lang="en-IN" sz="2700" dirty="0">
                <a:latin typeface="Andalus" pitchFamily="18" charset="-78"/>
                <a:cs typeface="Andalus" pitchFamily="18" charset="-78"/>
              </a:rPr>
              <a:t>One of the operands is always held by the accumulator register. This results in short instructions and less memory space.</a:t>
            </a:r>
          </a:p>
          <a:p>
            <a:pPr marL="171450" indent="-514350" fontAlgn="base">
              <a:buFont typeface="+mj-lt"/>
              <a:buAutoNum type="arabicPeriod"/>
            </a:pPr>
            <a:r>
              <a:rPr lang="en-IN" sz="2700" dirty="0">
                <a:latin typeface="Andalus" pitchFamily="18" charset="-78"/>
                <a:cs typeface="Andalus" pitchFamily="18" charset="-78"/>
              </a:rPr>
              <a:t>Instruction cycle takes less time because it saves time in instruction fetching from memory</a:t>
            </a:r>
            <a:r>
              <a:rPr lang="en-IN" sz="2700" dirty="0" smtClean="0">
                <a:latin typeface="Andalus" pitchFamily="18" charset="-78"/>
                <a:cs typeface="Andalus" pitchFamily="18" charset="-78"/>
              </a:rPr>
              <a:t>.</a:t>
            </a:r>
          </a:p>
          <a:p>
            <a:pPr marL="171450" indent="-514350" fontAlgn="base">
              <a:buFont typeface="+mj-lt"/>
              <a:buAutoNum type="arabicPeriod"/>
            </a:pPr>
            <a:endParaRPr lang="en-US" sz="2700" dirty="0" smtClean="0">
              <a:latin typeface="Andalus" pitchFamily="18" charset="-78"/>
              <a:cs typeface="Andalus" pitchFamily="18" charset="-78"/>
            </a:endParaRPr>
          </a:p>
          <a:p>
            <a:pPr marL="0" fontAlgn="base">
              <a:buNone/>
            </a:pPr>
            <a:r>
              <a:rPr lang="en-IN" sz="2700" b="1" dirty="0" smtClean="0">
                <a:latin typeface="Andalus" pitchFamily="18" charset="-78"/>
                <a:cs typeface="Andalus" pitchFamily="18" charset="-78"/>
              </a:rPr>
              <a:t>Disadvantages </a:t>
            </a:r>
            <a:r>
              <a:rPr lang="en-IN" sz="2700" b="1" dirty="0">
                <a:latin typeface="Andalus" pitchFamily="18" charset="-78"/>
                <a:cs typeface="Andalus" pitchFamily="18" charset="-78"/>
              </a:rPr>
              <a:t>–</a:t>
            </a:r>
            <a:endParaRPr lang="en-IN" sz="2700" dirty="0">
              <a:latin typeface="Andalus" pitchFamily="18" charset="-78"/>
              <a:cs typeface="Andalus" pitchFamily="18" charset="-78"/>
            </a:endParaRPr>
          </a:p>
          <a:p>
            <a:pPr marL="171450" indent="-514350" fontAlgn="base">
              <a:buFont typeface="+mj-lt"/>
              <a:buAutoNum type="arabicPeriod"/>
            </a:pPr>
            <a:r>
              <a:rPr lang="en-IN" sz="2700" dirty="0">
                <a:latin typeface="Andalus" pitchFamily="18" charset="-78"/>
                <a:cs typeface="Andalus" pitchFamily="18" charset="-78"/>
              </a:rPr>
              <a:t>When complex expressions are computed, program size increases due to the usage of many short instructions to execute it. Thus memory size increases.</a:t>
            </a:r>
          </a:p>
          <a:p>
            <a:pPr marL="171450" indent="-514350" fontAlgn="base">
              <a:buFont typeface="+mj-lt"/>
              <a:buAutoNum type="arabicPeriod"/>
            </a:pPr>
            <a:r>
              <a:rPr lang="en-IN" sz="2700" dirty="0">
                <a:latin typeface="Andalus" pitchFamily="18" charset="-78"/>
                <a:cs typeface="Andalus" pitchFamily="18" charset="-78"/>
              </a:rPr>
              <a:t>As the number of instructions increases for a program, the execution time increases.</a:t>
            </a:r>
          </a:p>
          <a:p>
            <a:pPr>
              <a:buNone/>
            </a:pPr>
            <a:r>
              <a:rPr lang="en-IN" sz="2700" dirty="0" smtClean="0">
                <a:latin typeface="Andalus" pitchFamily="18" charset="-78"/>
                <a:cs typeface="Andalus" pitchFamily="18" charset="-78"/>
              </a:rPr>
              <a:t/>
            </a:r>
            <a:br>
              <a:rPr lang="en-IN" sz="2700" dirty="0" smtClean="0">
                <a:latin typeface="Andalus" pitchFamily="18" charset="-78"/>
                <a:cs typeface="Andalus" pitchFamily="18" charset="-78"/>
              </a:rPr>
            </a:br>
            <a:endParaRPr lang="en-IN" sz="2700" dirty="0">
              <a:latin typeface="Andalus" pitchFamily="18" charset="-78"/>
              <a:cs typeface="Andalus" pitchFamily="18" charset="-78"/>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68"/>
            <a:ext cx="8229600" cy="1143000"/>
          </a:xfrm>
        </p:spPr>
        <p:txBody>
          <a:bodyPr>
            <a:normAutofit/>
          </a:bodyPr>
          <a:lstStyle/>
          <a:p>
            <a:r>
              <a:rPr lang="en-IN" sz="4200" b="1" dirty="0" smtClean="0"/>
              <a:t>INSTRUCTION FORMATS</a:t>
            </a:r>
            <a:endParaRPr lang="en-IN" sz="4200" b="1" dirty="0"/>
          </a:p>
        </p:txBody>
      </p:sp>
      <p:sp>
        <p:nvSpPr>
          <p:cNvPr id="3" name="Content Placeholder 2"/>
          <p:cNvSpPr>
            <a:spLocks noGrp="1"/>
          </p:cNvSpPr>
          <p:nvPr>
            <p:ph idx="1"/>
          </p:nvPr>
        </p:nvSpPr>
        <p:spPr>
          <a:xfrm>
            <a:off x="214282" y="500042"/>
            <a:ext cx="8929718" cy="4525963"/>
          </a:xfrm>
        </p:spPr>
        <p:txBody>
          <a:bodyPr>
            <a:noAutofit/>
          </a:bodyPr>
          <a:lstStyle/>
          <a:p>
            <a:pPr marL="0" fontAlgn="base">
              <a:buNone/>
            </a:pPr>
            <a:r>
              <a:rPr lang="en-IN" sz="2000" dirty="0">
                <a:latin typeface="Andalus" pitchFamily="18" charset="-78"/>
                <a:cs typeface="Andalus" pitchFamily="18" charset="-78"/>
              </a:rPr>
              <a:t>Computer perform task on the basis of instruction provided. A instruction in computer comprises of groups called fields. These field contains different information as for computers every thing is in 0 and 1 so each field has different significance on the basis of which a CPU decide what so perform. The most common fields are:</a:t>
            </a:r>
          </a:p>
          <a:p>
            <a:pPr marL="0" fontAlgn="base"/>
            <a:r>
              <a:rPr lang="en-IN" sz="2000" dirty="0">
                <a:latin typeface="Andalus" pitchFamily="18" charset="-78"/>
                <a:cs typeface="Andalus" pitchFamily="18" charset="-78"/>
              </a:rPr>
              <a:t>Operation field which specifies the operation to be performed like addition.</a:t>
            </a:r>
          </a:p>
          <a:p>
            <a:pPr marL="0" fontAlgn="base"/>
            <a:r>
              <a:rPr lang="en-IN" sz="2000" dirty="0">
                <a:latin typeface="Andalus" pitchFamily="18" charset="-78"/>
                <a:cs typeface="Andalus" pitchFamily="18" charset="-78"/>
              </a:rPr>
              <a:t>Address field which contain the location of operand, i.e., register or memory location.</a:t>
            </a:r>
          </a:p>
          <a:p>
            <a:pPr marL="0" fontAlgn="base"/>
            <a:r>
              <a:rPr lang="en-IN" sz="2000" dirty="0">
                <a:latin typeface="Andalus" pitchFamily="18" charset="-78"/>
                <a:cs typeface="Andalus" pitchFamily="18" charset="-78"/>
              </a:rPr>
              <a:t>Mode field which specifies how operand is to be founded.</a:t>
            </a:r>
          </a:p>
          <a:p>
            <a:pPr marL="0" fontAlgn="base">
              <a:buNone/>
            </a:pPr>
            <a:r>
              <a:rPr lang="en-IN" sz="2000" dirty="0">
                <a:latin typeface="Andalus" pitchFamily="18" charset="-78"/>
                <a:cs typeface="Andalus" pitchFamily="18" charset="-78"/>
              </a:rPr>
              <a:t>A instruction is of various length depending upon the number of addresses it contain. Generally CPU organization are of three types on the basis of number of address fields:</a:t>
            </a:r>
          </a:p>
          <a:p>
            <a:pPr marL="171450" indent="-514350" fontAlgn="base">
              <a:buFont typeface="+mj-lt"/>
              <a:buAutoNum type="arabicPeriod"/>
            </a:pPr>
            <a:r>
              <a:rPr lang="en-IN" sz="2000" dirty="0">
                <a:latin typeface="Andalus" pitchFamily="18" charset="-78"/>
                <a:cs typeface="Andalus" pitchFamily="18" charset="-78"/>
              </a:rPr>
              <a:t>Single Accumulator organization</a:t>
            </a:r>
          </a:p>
          <a:p>
            <a:pPr marL="171450" indent="-514350" fontAlgn="base">
              <a:buFont typeface="+mj-lt"/>
              <a:buAutoNum type="arabicPeriod"/>
            </a:pPr>
            <a:r>
              <a:rPr lang="en-IN" sz="2000" dirty="0">
                <a:latin typeface="Andalus" pitchFamily="18" charset="-78"/>
                <a:cs typeface="Andalus" pitchFamily="18" charset="-78"/>
              </a:rPr>
              <a:t>General register organization</a:t>
            </a:r>
          </a:p>
          <a:p>
            <a:pPr marL="171450" indent="-514350" fontAlgn="base">
              <a:buFont typeface="+mj-lt"/>
              <a:buAutoNum type="arabicPeriod"/>
            </a:pPr>
            <a:r>
              <a:rPr lang="en-IN" sz="2000" dirty="0">
                <a:latin typeface="Andalus" pitchFamily="18" charset="-78"/>
                <a:cs typeface="Andalus" pitchFamily="18" charset="-78"/>
              </a:rPr>
              <a:t>Stack organization</a:t>
            </a:r>
          </a:p>
          <a:p>
            <a:pPr marL="0" fontAlgn="base">
              <a:buNone/>
            </a:pPr>
            <a:r>
              <a:rPr lang="en-IN" sz="2000" dirty="0">
                <a:latin typeface="Andalus" pitchFamily="18" charset="-78"/>
                <a:cs typeface="Andalus" pitchFamily="18" charset="-78"/>
              </a:rPr>
              <a:t>In first organization operation is done involving a special register called accumulator. In second on multiple registers are used for the computation purpose. In third organization the work on stack basis operation due to which it does not contain any address field.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b="1" dirty="0" smtClean="0">
                <a:latin typeface="Aharoni" pitchFamily="2" charset="-79"/>
                <a:cs typeface="Aharoni" pitchFamily="2" charset="-79"/>
              </a:rPr>
              <a:t>1.ZERO ADDRESS INSTRUCTION SET</a:t>
            </a:r>
            <a:endParaRPr lang="en-IN" sz="3800" b="1" dirty="0">
              <a:latin typeface="Aharoni" pitchFamily="2" charset="-79"/>
              <a:cs typeface="Aharoni" pitchFamily="2" charset="-79"/>
            </a:endParaRPr>
          </a:p>
        </p:txBody>
      </p:sp>
      <p:sp>
        <p:nvSpPr>
          <p:cNvPr id="3" name="Content Placeholder 2"/>
          <p:cNvSpPr>
            <a:spLocks noGrp="1"/>
          </p:cNvSpPr>
          <p:nvPr>
            <p:ph idx="1"/>
          </p:nvPr>
        </p:nvSpPr>
        <p:spPr/>
        <p:txBody>
          <a:bodyPr/>
          <a:lstStyle/>
          <a:p>
            <a:pPr>
              <a:buNone/>
            </a:pPr>
            <a:r>
              <a:rPr lang="en-IN" dirty="0" smtClean="0">
                <a:latin typeface="Andalus" pitchFamily="18" charset="-78"/>
                <a:cs typeface="Andalus" pitchFamily="18" charset="-78"/>
              </a:rPr>
              <a:t>We </a:t>
            </a:r>
            <a:r>
              <a:rPr lang="en-IN" dirty="0">
                <a:latin typeface="Andalus" pitchFamily="18" charset="-78"/>
                <a:cs typeface="Andalus" pitchFamily="18" charset="-78"/>
              </a:rPr>
              <a:t>will use X = (A+B)*(C+D) expression </a:t>
            </a:r>
            <a:r>
              <a:rPr lang="en-IN" dirty="0" smtClean="0">
                <a:latin typeface="Andalus" pitchFamily="18" charset="-78"/>
                <a:cs typeface="Andalus" pitchFamily="18" charset="-78"/>
              </a:rPr>
              <a:t>to</a:t>
            </a:r>
          </a:p>
          <a:p>
            <a:pPr>
              <a:buNone/>
            </a:pPr>
            <a:r>
              <a:rPr lang="en-IN" dirty="0" smtClean="0">
                <a:latin typeface="Andalus" pitchFamily="18" charset="-78"/>
                <a:cs typeface="Andalus" pitchFamily="18" charset="-78"/>
              </a:rPr>
              <a:t>showcase </a:t>
            </a:r>
            <a:r>
              <a:rPr lang="en-IN" dirty="0">
                <a:latin typeface="Andalus" pitchFamily="18" charset="-78"/>
                <a:cs typeface="Andalus" pitchFamily="18" charset="-78"/>
              </a:rPr>
              <a:t>the procedure</a:t>
            </a:r>
            <a:r>
              <a:rPr lang="en-IN" dirty="0" smtClean="0">
                <a:latin typeface="Andalus" pitchFamily="18" charset="-78"/>
                <a:cs typeface="Andalus" pitchFamily="18" charset="-78"/>
              </a:rPr>
              <a:t>.</a:t>
            </a:r>
          </a:p>
          <a:p>
            <a:pPr>
              <a:buNone/>
            </a:pPr>
            <a:endParaRPr lang="en-IN" dirty="0">
              <a:latin typeface="Andalus" pitchFamily="18" charset="-78"/>
              <a:cs typeface="Andalus" pitchFamily="18" charset="-78"/>
            </a:endParaRPr>
          </a:p>
        </p:txBody>
      </p:sp>
      <p:pic>
        <p:nvPicPr>
          <p:cNvPr id="4" name="Picture 3" descr="Untitled-drawing4-1.jpg"/>
          <p:cNvPicPr>
            <a:picLocks noChangeAspect="1"/>
          </p:cNvPicPr>
          <p:nvPr/>
        </p:nvPicPr>
        <p:blipFill>
          <a:blip r:embed="rId2"/>
          <a:stretch>
            <a:fillRect/>
          </a:stretch>
        </p:blipFill>
        <p:spPr>
          <a:xfrm>
            <a:off x="928662" y="3071810"/>
            <a:ext cx="6557977" cy="3119443"/>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lstStyle/>
          <a:p>
            <a:r>
              <a:rPr lang="en-IN" dirty="0" smtClean="0">
                <a:latin typeface="Aharoni" pitchFamily="2" charset="-79"/>
                <a:cs typeface="Aharoni" pitchFamily="2" charset="-79"/>
              </a:rPr>
              <a:t>Procedure Mechanism</a:t>
            </a:r>
            <a:endParaRPr lang="en-IN" dirty="0">
              <a:latin typeface="Aharoni" pitchFamily="2" charset="-79"/>
              <a:cs typeface="Aharoni" pitchFamily="2" charset="-79"/>
            </a:endParaRPr>
          </a:p>
        </p:txBody>
      </p:sp>
      <p:sp>
        <p:nvSpPr>
          <p:cNvPr id="3" name="Content Placeholder 2"/>
          <p:cNvSpPr>
            <a:spLocks noGrp="1"/>
          </p:cNvSpPr>
          <p:nvPr>
            <p:ph idx="1"/>
          </p:nvPr>
        </p:nvSpPr>
        <p:spPr>
          <a:xfrm>
            <a:off x="285720" y="785794"/>
            <a:ext cx="8686800" cy="4525963"/>
          </a:xfrm>
        </p:spPr>
        <p:txBody>
          <a:bodyPr>
            <a:noAutofit/>
          </a:bodyPr>
          <a:lstStyle/>
          <a:p>
            <a:pPr marL="0" fontAlgn="base">
              <a:buNone/>
            </a:pPr>
            <a:r>
              <a:rPr lang="en-IN" sz="2200" dirty="0">
                <a:latin typeface="Andalus" pitchFamily="18" charset="-78"/>
                <a:cs typeface="Andalus" pitchFamily="18" charset="-78"/>
              </a:rPr>
              <a:t>A stack based computer do not use address field in instruction.To evaluate a expression first it is converted to revere Polish Notation i.e. Post fix Notation.</a:t>
            </a:r>
          </a:p>
          <a:p>
            <a:pPr marL="0" fontAlgn="base">
              <a:buNone/>
            </a:pPr>
            <a:r>
              <a:rPr lang="en-IN" sz="2200" dirty="0" smtClean="0">
                <a:latin typeface="Andalus" pitchFamily="18" charset="-78"/>
                <a:cs typeface="Andalus" pitchFamily="18" charset="-78"/>
              </a:rPr>
              <a:t>Expression</a:t>
            </a:r>
            <a:r>
              <a:rPr lang="en-IN" sz="2200" dirty="0">
                <a:latin typeface="Andalus" pitchFamily="18" charset="-78"/>
                <a:cs typeface="Andalus" pitchFamily="18" charset="-78"/>
              </a:rPr>
              <a:t>: X = (A+B)*(C+D) </a:t>
            </a:r>
            <a:endParaRPr lang="en-IN" sz="2200" dirty="0" smtClean="0">
              <a:latin typeface="Andalus" pitchFamily="18" charset="-78"/>
              <a:cs typeface="Andalus" pitchFamily="18" charset="-78"/>
            </a:endParaRPr>
          </a:p>
          <a:p>
            <a:pPr marL="0" fontAlgn="base">
              <a:buNone/>
            </a:pPr>
            <a:r>
              <a:rPr lang="en-IN" sz="2200" dirty="0" smtClean="0">
                <a:latin typeface="Andalus" pitchFamily="18" charset="-78"/>
                <a:cs typeface="Andalus" pitchFamily="18" charset="-78"/>
              </a:rPr>
              <a:t>Postfixed </a:t>
            </a:r>
            <a:r>
              <a:rPr lang="en-IN" sz="2200" dirty="0">
                <a:latin typeface="Andalus" pitchFamily="18" charset="-78"/>
                <a:cs typeface="Andalus" pitchFamily="18" charset="-78"/>
              </a:rPr>
              <a:t>: X = AB+CD+* </a:t>
            </a:r>
            <a:endParaRPr lang="en-IN" sz="2200" dirty="0" smtClean="0">
              <a:latin typeface="Andalus" pitchFamily="18" charset="-78"/>
              <a:cs typeface="Andalus" pitchFamily="18" charset="-78"/>
            </a:endParaRPr>
          </a:p>
          <a:p>
            <a:pPr marL="0" fontAlgn="base">
              <a:buNone/>
            </a:pPr>
            <a:r>
              <a:rPr lang="en-IN" sz="2200" dirty="0" smtClean="0">
                <a:latin typeface="Andalus" pitchFamily="18" charset="-78"/>
                <a:cs typeface="Andalus" pitchFamily="18" charset="-78"/>
              </a:rPr>
              <a:t>TOP </a:t>
            </a:r>
            <a:r>
              <a:rPr lang="en-IN" sz="2200" dirty="0">
                <a:latin typeface="Andalus" pitchFamily="18" charset="-78"/>
                <a:cs typeface="Andalus" pitchFamily="18" charset="-78"/>
              </a:rPr>
              <a:t>means top of stack </a:t>
            </a:r>
            <a:endParaRPr lang="en-IN" sz="2200" dirty="0" smtClean="0">
              <a:latin typeface="Andalus" pitchFamily="18" charset="-78"/>
              <a:cs typeface="Andalus" pitchFamily="18" charset="-78"/>
            </a:endParaRPr>
          </a:p>
          <a:p>
            <a:pPr marL="0" fontAlgn="base">
              <a:buNone/>
            </a:pPr>
            <a:r>
              <a:rPr lang="en-IN" sz="2200" dirty="0" smtClean="0">
                <a:latin typeface="Andalus" pitchFamily="18" charset="-78"/>
                <a:cs typeface="Andalus" pitchFamily="18" charset="-78"/>
              </a:rPr>
              <a:t>M[X</a:t>
            </a:r>
            <a:r>
              <a:rPr lang="en-IN" sz="2200" dirty="0">
                <a:latin typeface="Andalus" pitchFamily="18" charset="-78"/>
                <a:cs typeface="Andalus" pitchFamily="18" charset="-78"/>
              </a:rPr>
              <a:t>] is any memory </a:t>
            </a:r>
            <a:r>
              <a:rPr lang="en-IN" sz="2200" dirty="0" smtClean="0">
                <a:latin typeface="Andalus" pitchFamily="18" charset="-78"/>
                <a:cs typeface="Andalus" pitchFamily="18" charset="-78"/>
              </a:rPr>
              <a:t>location</a:t>
            </a:r>
          </a:p>
          <a:p>
            <a:pPr marL="0" fontAlgn="base">
              <a:buNone/>
            </a:pPr>
            <a:r>
              <a:rPr lang="en-IN" sz="2200" dirty="0" smtClean="0">
                <a:latin typeface="Andalus" pitchFamily="18" charset="-78"/>
                <a:cs typeface="Andalus" pitchFamily="18" charset="-78"/>
              </a:rPr>
              <a:t>PUSH		A	TOP </a:t>
            </a:r>
            <a:r>
              <a:rPr lang="en-IN" sz="2200" dirty="0">
                <a:latin typeface="Andalus" pitchFamily="18" charset="-78"/>
                <a:cs typeface="Andalus" pitchFamily="18" charset="-78"/>
              </a:rPr>
              <a:t>= </a:t>
            </a:r>
            <a:r>
              <a:rPr lang="en-IN" sz="2200" dirty="0" smtClean="0">
                <a:latin typeface="Andalus" pitchFamily="18" charset="-78"/>
                <a:cs typeface="Andalus" pitchFamily="18" charset="-78"/>
              </a:rPr>
              <a:t>A</a:t>
            </a:r>
          </a:p>
          <a:p>
            <a:pPr marL="0" fontAlgn="base">
              <a:buNone/>
            </a:pPr>
            <a:r>
              <a:rPr lang="en-IN" sz="2200" dirty="0" smtClean="0">
                <a:latin typeface="Andalus" pitchFamily="18" charset="-78"/>
                <a:cs typeface="Andalus" pitchFamily="18" charset="-78"/>
              </a:rPr>
              <a:t>PUSH		B	TOP </a:t>
            </a:r>
            <a:r>
              <a:rPr lang="en-IN" sz="2200" dirty="0">
                <a:latin typeface="Andalus" pitchFamily="18" charset="-78"/>
                <a:cs typeface="Andalus" pitchFamily="18" charset="-78"/>
              </a:rPr>
              <a:t>= </a:t>
            </a:r>
            <a:r>
              <a:rPr lang="en-IN" sz="2200" dirty="0" smtClean="0">
                <a:latin typeface="Andalus" pitchFamily="18" charset="-78"/>
                <a:cs typeface="Andalus" pitchFamily="18" charset="-78"/>
              </a:rPr>
              <a:t>B</a:t>
            </a:r>
          </a:p>
          <a:p>
            <a:pPr marL="0" fontAlgn="base">
              <a:buNone/>
            </a:pPr>
            <a:r>
              <a:rPr lang="en-IN" sz="2200" dirty="0" smtClean="0">
                <a:latin typeface="Andalus" pitchFamily="18" charset="-78"/>
                <a:cs typeface="Andalus" pitchFamily="18" charset="-78"/>
              </a:rPr>
              <a:t>ADD			TOP </a:t>
            </a:r>
            <a:r>
              <a:rPr lang="en-IN" sz="2200" dirty="0">
                <a:latin typeface="Andalus" pitchFamily="18" charset="-78"/>
                <a:cs typeface="Andalus" pitchFamily="18" charset="-78"/>
              </a:rPr>
              <a:t>= </a:t>
            </a:r>
            <a:r>
              <a:rPr lang="en-IN" sz="2200" dirty="0" smtClean="0">
                <a:latin typeface="Andalus" pitchFamily="18" charset="-78"/>
                <a:cs typeface="Andalus" pitchFamily="18" charset="-78"/>
              </a:rPr>
              <a:t>A+B</a:t>
            </a:r>
          </a:p>
          <a:p>
            <a:pPr marL="0" fontAlgn="base">
              <a:buNone/>
            </a:pPr>
            <a:r>
              <a:rPr lang="en-IN" sz="2200" dirty="0" smtClean="0">
                <a:latin typeface="Andalus" pitchFamily="18" charset="-78"/>
                <a:cs typeface="Andalus" pitchFamily="18" charset="-78"/>
              </a:rPr>
              <a:t>PUSH		C	TOP </a:t>
            </a:r>
            <a:r>
              <a:rPr lang="en-IN" sz="2200" dirty="0">
                <a:latin typeface="Andalus" pitchFamily="18" charset="-78"/>
                <a:cs typeface="Andalus" pitchFamily="18" charset="-78"/>
              </a:rPr>
              <a:t>= </a:t>
            </a:r>
            <a:r>
              <a:rPr lang="en-IN" sz="2200" dirty="0" smtClean="0">
                <a:latin typeface="Andalus" pitchFamily="18" charset="-78"/>
                <a:cs typeface="Andalus" pitchFamily="18" charset="-78"/>
              </a:rPr>
              <a:t>C</a:t>
            </a:r>
          </a:p>
          <a:p>
            <a:pPr marL="0" fontAlgn="base">
              <a:buNone/>
            </a:pPr>
            <a:r>
              <a:rPr lang="en-IN" sz="2200" dirty="0" smtClean="0">
                <a:latin typeface="Andalus" pitchFamily="18" charset="-78"/>
                <a:cs typeface="Andalus" pitchFamily="18" charset="-78"/>
              </a:rPr>
              <a:t>PUSH		D	TOP </a:t>
            </a:r>
            <a:r>
              <a:rPr lang="en-IN" sz="2200" dirty="0">
                <a:latin typeface="Andalus" pitchFamily="18" charset="-78"/>
                <a:cs typeface="Andalus" pitchFamily="18" charset="-78"/>
              </a:rPr>
              <a:t>= </a:t>
            </a:r>
            <a:r>
              <a:rPr lang="en-IN" sz="2200" dirty="0" smtClean="0">
                <a:latin typeface="Andalus" pitchFamily="18" charset="-78"/>
                <a:cs typeface="Andalus" pitchFamily="18" charset="-78"/>
              </a:rPr>
              <a:t>D</a:t>
            </a:r>
          </a:p>
          <a:p>
            <a:pPr marL="0" fontAlgn="base">
              <a:buNone/>
            </a:pPr>
            <a:r>
              <a:rPr lang="en-IN" sz="2200" dirty="0" smtClean="0">
                <a:latin typeface="Andalus" pitchFamily="18" charset="-78"/>
                <a:cs typeface="Andalus" pitchFamily="18" charset="-78"/>
              </a:rPr>
              <a:t>ADD			TOP </a:t>
            </a:r>
            <a:r>
              <a:rPr lang="en-IN" sz="2200" dirty="0">
                <a:latin typeface="Andalus" pitchFamily="18" charset="-78"/>
                <a:cs typeface="Andalus" pitchFamily="18" charset="-78"/>
              </a:rPr>
              <a:t>= </a:t>
            </a:r>
            <a:r>
              <a:rPr lang="en-IN" sz="2200" dirty="0" smtClean="0">
                <a:latin typeface="Andalus" pitchFamily="18" charset="-78"/>
                <a:cs typeface="Andalus" pitchFamily="18" charset="-78"/>
              </a:rPr>
              <a:t>C+D</a:t>
            </a:r>
          </a:p>
          <a:p>
            <a:pPr marL="0" fontAlgn="base">
              <a:buNone/>
            </a:pPr>
            <a:r>
              <a:rPr lang="en-IN" sz="2200" dirty="0" smtClean="0">
                <a:latin typeface="Andalus" pitchFamily="18" charset="-78"/>
                <a:cs typeface="Andalus" pitchFamily="18" charset="-78"/>
              </a:rPr>
              <a:t>MUL			TOP </a:t>
            </a:r>
            <a:r>
              <a:rPr lang="en-IN" sz="2200" dirty="0">
                <a:latin typeface="Andalus" pitchFamily="18" charset="-78"/>
                <a:cs typeface="Andalus" pitchFamily="18" charset="-78"/>
              </a:rPr>
              <a:t>= (C+D)*(A+B</a:t>
            </a:r>
            <a:r>
              <a:rPr lang="en-IN" sz="2200" dirty="0" smtClean="0">
                <a:latin typeface="Andalus" pitchFamily="18" charset="-78"/>
                <a:cs typeface="Andalus" pitchFamily="18" charset="-78"/>
              </a:rPr>
              <a:t>)</a:t>
            </a:r>
          </a:p>
          <a:p>
            <a:pPr marL="0" fontAlgn="base">
              <a:buNone/>
            </a:pPr>
            <a:r>
              <a:rPr lang="en-IN" sz="2200" dirty="0" smtClean="0">
                <a:latin typeface="Andalus" pitchFamily="18" charset="-78"/>
                <a:cs typeface="Andalus" pitchFamily="18" charset="-78"/>
              </a:rPr>
              <a:t>POP		X	M[X</a:t>
            </a:r>
            <a:r>
              <a:rPr lang="en-IN" sz="2200" dirty="0">
                <a:latin typeface="Andalus" pitchFamily="18" charset="-78"/>
                <a:cs typeface="Andalus" pitchFamily="18" charset="-78"/>
              </a:rPr>
              <a:t>] = TOP</a:t>
            </a:r>
          </a:p>
          <a:p>
            <a:pPr>
              <a:buNone/>
            </a:pPr>
            <a:r>
              <a:rPr lang="en-IN" sz="2200" dirty="0" smtClean="0">
                <a:latin typeface="Andalus" pitchFamily="18" charset="-78"/>
                <a:cs typeface="Andalus" pitchFamily="18" charset="-78"/>
              </a:rPr>
              <a:t/>
            </a:r>
            <a:br>
              <a:rPr lang="en-IN" sz="2200" dirty="0" smtClean="0">
                <a:latin typeface="Andalus" pitchFamily="18" charset="-78"/>
                <a:cs typeface="Andalus" pitchFamily="18" charset="-78"/>
              </a:rPr>
            </a:br>
            <a:endParaRPr lang="en-IN" sz="2200" dirty="0">
              <a:latin typeface="Andalus" pitchFamily="18" charset="-78"/>
              <a:cs typeface="Andalus" pitchFamily="18" charset="-78"/>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smtClean="0">
                <a:latin typeface="Aharoni" pitchFamily="2" charset="-79"/>
                <a:cs typeface="Aharoni" pitchFamily="2" charset="-79"/>
              </a:rPr>
              <a:t>2.ONE ADDRESS INSTRUCTIONS SET</a:t>
            </a:r>
            <a:endParaRPr lang="en-IN" sz="3800" dirty="0">
              <a:latin typeface="Aharoni" pitchFamily="2" charset="-79"/>
              <a:cs typeface="Aharoni" pitchFamily="2" charset="-79"/>
            </a:endParaRPr>
          </a:p>
        </p:txBody>
      </p:sp>
      <p:sp>
        <p:nvSpPr>
          <p:cNvPr id="3" name="Content Placeholder 2"/>
          <p:cNvSpPr>
            <a:spLocks noGrp="1"/>
          </p:cNvSpPr>
          <p:nvPr>
            <p:ph idx="1"/>
          </p:nvPr>
        </p:nvSpPr>
        <p:spPr/>
        <p:txBody>
          <a:bodyPr/>
          <a:lstStyle/>
          <a:p>
            <a:r>
              <a:rPr lang="en-IN" b="1" dirty="0">
                <a:latin typeface="Andalus" pitchFamily="18" charset="-78"/>
                <a:cs typeface="Andalus" pitchFamily="18" charset="-78"/>
              </a:rPr>
              <a:t>One Address Instructions –</a:t>
            </a:r>
            <a:r>
              <a:rPr lang="en-IN" dirty="0" smtClean="0">
                <a:latin typeface="Andalus" pitchFamily="18" charset="-78"/>
                <a:cs typeface="Andalus" pitchFamily="18" charset="-78"/>
              </a:rPr>
              <a:t/>
            </a:r>
            <a:br>
              <a:rPr lang="en-IN" dirty="0" smtClean="0">
                <a:latin typeface="Andalus" pitchFamily="18" charset="-78"/>
                <a:cs typeface="Andalus" pitchFamily="18" charset="-78"/>
              </a:rPr>
            </a:br>
            <a:r>
              <a:rPr lang="en-IN" dirty="0">
                <a:latin typeface="Andalus" pitchFamily="18" charset="-78"/>
                <a:cs typeface="Andalus" pitchFamily="18" charset="-78"/>
              </a:rPr>
              <a:t>This use a implied ACCUMULATOR register for data manipulation.One operand is in accumulator and other is in register or memory location.Implied means that the CPU already know that one operand is in accumulator so there is no need to specify it.</a:t>
            </a:r>
          </a:p>
        </p:txBody>
      </p:sp>
      <p:pic>
        <p:nvPicPr>
          <p:cNvPr id="4" name="Picture 3" descr="Untitled-drawing2.png"/>
          <p:cNvPicPr>
            <a:picLocks noChangeAspect="1"/>
          </p:cNvPicPr>
          <p:nvPr/>
        </p:nvPicPr>
        <p:blipFill>
          <a:blip r:embed="rId2"/>
          <a:stretch>
            <a:fillRect/>
          </a:stretch>
        </p:blipFill>
        <p:spPr>
          <a:xfrm>
            <a:off x="142844" y="4929198"/>
            <a:ext cx="8724900" cy="1457325"/>
          </a:xfrm>
          <a:prstGeom prst="rect">
            <a:avLst/>
          </a:prstGeo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242" y="571480"/>
            <a:ext cx="8229600" cy="4525963"/>
          </a:xfrm>
        </p:spPr>
        <p:txBody>
          <a:bodyPr>
            <a:noAutofit/>
          </a:bodyPr>
          <a:lstStyle/>
          <a:p>
            <a:r>
              <a:rPr lang="en-IN" sz="2600" dirty="0" smtClean="0">
                <a:latin typeface="Andalus" pitchFamily="18" charset="-78"/>
                <a:cs typeface="Andalus" pitchFamily="18" charset="-78"/>
              </a:rPr>
              <a:t>Expression: X = (A+B)*(C+D) </a:t>
            </a:r>
          </a:p>
          <a:p>
            <a:r>
              <a:rPr lang="en-IN" sz="2600" dirty="0" smtClean="0">
                <a:latin typeface="Andalus" pitchFamily="18" charset="-78"/>
                <a:cs typeface="Andalus" pitchFamily="18" charset="-78"/>
              </a:rPr>
              <a:t>AC is accumulator </a:t>
            </a:r>
          </a:p>
          <a:p>
            <a:r>
              <a:rPr lang="en-IN" sz="2600" dirty="0" smtClean="0">
                <a:latin typeface="Andalus" pitchFamily="18" charset="-78"/>
                <a:cs typeface="Andalus" pitchFamily="18" charset="-78"/>
              </a:rPr>
              <a:t>M[] is any memory location </a:t>
            </a:r>
          </a:p>
          <a:p>
            <a:r>
              <a:rPr lang="en-IN" sz="2600" dirty="0" smtClean="0">
                <a:latin typeface="Andalus" pitchFamily="18" charset="-78"/>
                <a:cs typeface="Andalus" pitchFamily="18" charset="-78"/>
              </a:rPr>
              <a:t>M[T] is temporary location</a:t>
            </a:r>
          </a:p>
          <a:p>
            <a:endParaRPr lang="en-IN" sz="2600" b="0" dirty="0" smtClean="0">
              <a:latin typeface="Andalus" pitchFamily="18" charset="-78"/>
              <a:cs typeface="Andalus" pitchFamily="18" charset="-78"/>
            </a:endParaRPr>
          </a:p>
          <a:p>
            <a:r>
              <a:rPr lang="en-IN" sz="2600" b="0" dirty="0" smtClean="0">
                <a:latin typeface="Andalus" pitchFamily="18" charset="-78"/>
                <a:cs typeface="Andalus" pitchFamily="18" charset="-78"/>
              </a:rPr>
              <a:t>LOAD	A	AC = M[A]</a:t>
            </a:r>
          </a:p>
          <a:p>
            <a:r>
              <a:rPr lang="en-IN" sz="2600" b="0" dirty="0" smtClean="0">
                <a:latin typeface="Andalus" pitchFamily="18" charset="-78"/>
                <a:cs typeface="Andalus" pitchFamily="18" charset="-78"/>
              </a:rPr>
              <a:t>ADD	B	AC = AC + M[B]</a:t>
            </a:r>
          </a:p>
          <a:p>
            <a:r>
              <a:rPr lang="en-IN" sz="2600" b="0" dirty="0" smtClean="0">
                <a:latin typeface="Andalus" pitchFamily="18" charset="-78"/>
                <a:cs typeface="Andalus" pitchFamily="18" charset="-78"/>
              </a:rPr>
              <a:t>STORE	T	M[T] = AC</a:t>
            </a:r>
          </a:p>
          <a:p>
            <a:r>
              <a:rPr lang="en-IN" sz="2600" b="0" dirty="0" smtClean="0">
                <a:latin typeface="Andalus" pitchFamily="18" charset="-78"/>
                <a:cs typeface="Andalus" pitchFamily="18" charset="-78"/>
              </a:rPr>
              <a:t>LOAD	C	AC = M[C]</a:t>
            </a:r>
          </a:p>
          <a:p>
            <a:r>
              <a:rPr lang="en-IN" sz="2600" b="0" dirty="0" smtClean="0">
                <a:latin typeface="Andalus" pitchFamily="18" charset="-78"/>
                <a:cs typeface="Andalus" pitchFamily="18" charset="-78"/>
              </a:rPr>
              <a:t>ADD	D	AC = AC + M[D]</a:t>
            </a:r>
          </a:p>
          <a:p>
            <a:r>
              <a:rPr lang="en-IN" sz="2600" b="0" dirty="0" smtClean="0">
                <a:latin typeface="Andalus" pitchFamily="18" charset="-78"/>
                <a:cs typeface="Andalus" pitchFamily="18" charset="-78"/>
              </a:rPr>
              <a:t>MUL	T	AC = AC * M[T]	</a:t>
            </a:r>
          </a:p>
          <a:p>
            <a:r>
              <a:rPr lang="en-IN" sz="2600" b="0" dirty="0" smtClean="0">
                <a:latin typeface="Andalus" pitchFamily="18" charset="-78"/>
                <a:cs typeface="Andalus" pitchFamily="18" charset="-78"/>
              </a:rPr>
              <a:t>STORE	X	M[X] = AC</a:t>
            </a:r>
            <a:endParaRPr lang="en-IN" sz="2600" dirty="0">
              <a:latin typeface="Andalus" pitchFamily="18" charset="-78"/>
              <a:cs typeface="Andalus" pitchFamily="18" charset="-7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72560" cy="6217087"/>
          </a:xfrm>
          <a:prstGeom prst="rect">
            <a:avLst/>
          </a:prstGeom>
        </p:spPr>
        <p:txBody>
          <a:bodyPr wrap="square">
            <a:spAutoFit/>
          </a:bodyPr>
          <a:lstStyle/>
          <a:p>
            <a:r>
              <a:rPr lang="en-IN" sz="3000" b="1" dirty="0" smtClean="0">
                <a:latin typeface="Andalus" pitchFamily="18" charset="-78"/>
                <a:cs typeface="Andalus" pitchFamily="18" charset="-78"/>
              </a:rPr>
              <a:t>Structure :</a:t>
            </a:r>
            <a:r>
              <a:rPr lang="en-IN" sz="3000" dirty="0" smtClean="0">
                <a:latin typeface="Andalus" pitchFamily="18" charset="-78"/>
                <a:cs typeface="Andalus" pitchFamily="18" charset="-78"/>
              </a:rPr>
              <a:t> </a:t>
            </a:r>
            <a:r>
              <a:rPr lang="en-IN" sz="2800" dirty="0" smtClean="0">
                <a:latin typeface="Andalus" pitchFamily="18" charset="-78"/>
                <a:cs typeface="Andalus" pitchFamily="18" charset="-78"/>
              </a:rPr>
              <a:t>We now look in a general way at the internal structure of a computer. We begin with a traditional computer with a single processor that employs a micro-programmed control unit, then examine a typical multi-core structure.</a:t>
            </a:r>
          </a:p>
          <a:p>
            <a:endParaRPr lang="en-US" sz="2800" dirty="0" smtClean="0">
              <a:latin typeface="Andalus" pitchFamily="18" charset="-78"/>
              <a:cs typeface="Andalus" pitchFamily="18" charset="-78"/>
            </a:endParaRPr>
          </a:p>
          <a:p>
            <a:pPr marL="514350" indent="-514350">
              <a:buFont typeface="+mj-lt"/>
              <a:buAutoNum type="arabicPeriod"/>
            </a:pPr>
            <a:r>
              <a:rPr lang="en-IN" sz="3200" u="sng" dirty="0" smtClean="0">
                <a:latin typeface="Andalus" pitchFamily="18" charset="-78"/>
                <a:cs typeface="Andalus" pitchFamily="18" charset="-78"/>
              </a:rPr>
              <a:t>Simple single-processor computer </a:t>
            </a:r>
            <a:r>
              <a:rPr lang="en-IN" sz="2900" dirty="0" smtClean="0">
                <a:latin typeface="Andalus" pitchFamily="18" charset="-78"/>
                <a:cs typeface="Andalus" pitchFamily="18" charset="-78"/>
              </a:rPr>
              <a:t>: </a:t>
            </a:r>
            <a:r>
              <a:rPr lang="en-IN" sz="2800" dirty="0" smtClean="0">
                <a:latin typeface="Andalus" pitchFamily="18" charset="-78"/>
                <a:cs typeface="Andalus" pitchFamily="18" charset="-78"/>
              </a:rPr>
              <a:t>There are four main structural components:</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 Central processing unit (CPU): Controls the operation    of the computer and performs its data processing functions; often simply referred to as processor. </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 Main memory: Stores data.</a:t>
            </a:r>
            <a:endParaRPr lang="en-IN" sz="2800" dirty="0">
              <a:latin typeface="Andalus" pitchFamily="18" charset="-78"/>
              <a:cs typeface="Andalus" pitchFamily="18" charset="-78"/>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smtClean="0">
                <a:latin typeface="Aharoni" pitchFamily="2" charset="-79"/>
                <a:cs typeface="Aharoni" pitchFamily="2" charset="-79"/>
              </a:rPr>
              <a:t>3.TWO ADDRESS INSTRUCTION SET</a:t>
            </a:r>
            <a:endParaRPr lang="en-IN" sz="3800"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a:buNone/>
            </a:pPr>
            <a:r>
              <a:rPr lang="en-IN" sz="2600" b="1" dirty="0" smtClean="0">
                <a:latin typeface="Andalus" pitchFamily="18" charset="-78"/>
                <a:cs typeface="Andalus" pitchFamily="18" charset="-78"/>
              </a:rPr>
              <a:t>     Two </a:t>
            </a:r>
            <a:r>
              <a:rPr lang="en-IN" sz="2600" b="1" dirty="0">
                <a:latin typeface="Andalus" pitchFamily="18" charset="-78"/>
                <a:cs typeface="Andalus" pitchFamily="18" charset="-78"/>
              </a:rPr>
              <a:t>Address Instructions </a:t>
            </a:r>
            <a:r>
              <a:rPr lang="en-IN" sz="2600" b="1" dirty="0" smtClean="0">
                <a:latin typeface="Andalus" pitchFamily="18" charset="-78"/>
                <a:cs typeface="Andalus" pitchFamily="18" charset="-78"/>
              </a:rPr>
              <a:t>–</a:t>
            </a:r>
          </a:p>
          <a:p>
            <a:r>
              <a:rPr lang="en-IN" sz="2600" dirty="0" smtClean="0">
                <a:latin typeface="Andalus" pitchFamily="18" charset="-78"/>
                <a:cs typeface="Andalus" pitchFamily="18" charset="-78"/>
              </a:rPr>
              <a:t>This </a:t>
            </a:r>
            <a:r>
              <a:rPr lang="en-IN" sz="2600" dirty="0">
                <a:latin typeface="Andalus" pitchFamily="18" charset="-78"/>
                <a:cs typeface="Andalus" pitchFamily="18" charset="-78"/>
              </a:rPr>
              <a:t>is common in commercial computers</a:t>
            </a:r>
            <a:r>
              <a:rPr lang="en-IN" sz="2600" dirty="0" smtClean="0">
                <a:latin typeface="Andalus" pitchFamily="18" charset="-78"/>
                <a:cs typeface="Andalus" pitchFamily="18" charset="-78"/>
              </a:rPr>
              <a:t>. Here </a:t>
            </a:r>
            <a:r>
              <a:rPr lang="en-IN" sz="2600" dirty="0">
                <a:latin typeface="Andalus" pitchFamily="18" charset="-78"/>
                <a:cs typeface="Andalus" pitchFamily="18" charset="-78"/>
              </a:rPr>
              <a:t>two address can be specified in the instruction</a:t>
            </a:r>
            <a:r>
              <a:rPr lang="en-IN" sz="2600" dirty="0" smtClean="0">
                <a:latin typeface="Andalus" pitchFamily="18" charset="-78"/>
                <a:cs typeface="Andalus" pitchFamily="18" charset="-78"/>
              </a:rPr>
              <a:t>. Unlike </a:t>
            </a:r>
            <a:r>
              <a:rPr lang="en-IN" sz="2600" dirty="0">
                <a:latin typeface="Andalus" pitchFamily="18" charset="-78"/>
                <a:cs typeface="Andalus" pitchFamily="18" charset="-78"/>
              </a:rPr>
              <a:t>earlier in one address instruction the result was stored in accumulator here result cab be stored at different location rather than just accumulator, but require more number of bit to represent address</a:t>
            </a:r>
            <a:r>
              <a:rPr lang="en-IN" sz="2600" dirty="0" smtClean="0">
                <a:latin typeface="Andalus" pitchFamily="18" charset="-78"/>
                <a:cs typeface="Andalus" pitchFamily="18" charset="-78"/>
              </a:rPr>
              <a:t>.</a:t>
            </a:r>
          </a:p>
          <a:p>
            <a:r>
              <a:rPr lang="en-IN" sz="2600" dirty="0" smtClean="0">
                <a:latin typeface="Andalus" pitchFamily="18" charset="-78"/>
                <a:cs typeface="Andalus" pitchFamily="18" charset="-78"/>
              </a:rPr>
              <a:t>Here destination address can also contain operand.</a:t>
            </a:r>
            <a:endParaRPr lang="en-IN" sz="2600" dirty="0">
              <a:latin typeface="Andalus" pitchFamily="18" charset="-78"/>
              <a:cs typeface="Andalus" pitchFamily="18" charset="-78"/>
            </a:endParaRPr>
          </a:p>
        </p:txBody>
      </p:sp>
      <p:pic>
        <p:nvPicPr>
          <p:cNvPr id="4" name="Picture 3" descr="Untitled-drawing6-1.png"/>
          <p:cNvPicPr>
            <a:picLocks noChangeAspect="1"/>
          </p:cNvPicPr>
          <p:nvPr/>
        </p:nvPicPr>
        <p:blipFill>
          <a:blip r:embed="rId2"/>
          <a:stretch>
            <a:fillRect/>
          </a:stretch>
        </p:blipFill>
        <p:spPr>
          <a:xfrm>
            <a:off x="776322" y="4714884"/>
            <a:ext cx="8724900" cy="1457325"/>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14356"/>
            <a:ext cx="8229600" cy="4525963"/>
          </a:xfrm>
        </p:spPr>
        <p:txBody>
          <a:bodyPr>
            <a:noAutofit/>
          </a:bodyPr>
          <a:lstStyle/>
          <a:p>
            <a:r>
              <a:rPr lang="pt-BR" sz="2800" dirty="0" smtClean="0">
                <a:latin typeface="Andalus" pitchFamily="18" charset="-78"/>
                <a:cs typeface="Andalus" pitchFamily="18" charset="-78"/>
              </a:rPr>
              <a:t>Expression: X = (A+B)*(C+D)</a:t>
            </a:r>
          </a:p>
          <a:p>
            <a:r>
              <a:rPr lang="pt-BR" sz="2800" dirty="0" smtClean="0">
                <a:latin typeface="Andalus" pitchFamily="18" charset="-78"/>
                <a:cs typeface="Andalus" pitchFamily="18" charset="-78"/>
              </a:rPr>
              <a:t> R1, R2 are registers </a:t>
            </a:r>
          </a:p>
          <a:p>
            <a:r>
              <a:rPr lang="pt-BR" sz="2800" dirty="0" smtClean="0">
                <a:latin typeface="Andalus" pitchFamily="18" charset="-78"/>
                <a:cs typeface="Andalus" pitchFamily="18" charset="-78"/>
              </a:rPr>
              <a:t>M[] is any memory location</a:t>
            </a:r>
          </a:p>
          <a:p>
            <a:endParaRPr lang="pt-BR" sz="2800" dirty="0">
              <a:latin typeface="Andalus" pitchFamily="18" charset="-78"/>
              <a:cs typeface="Andalus" pitchFamily="18" charset="-78"/>
            </a:endParaRPr>
          </a:p>
          <a:p>
            <a:endParaRPr lang="pt-BR" sz="2800" dirty="0" smtClean="0">
              <a:latin typeface="Andalus" pitchFamily="18" charset="-78"/>
              <a:cs typeface="Andalus" pitchFamily="18" charset="-78"/>
            </a:endParaRPr>
          </a:p>
          <a:p>
            <a:r>
              <a:rPr lang="pt-BR" sz="2800" b="0" dirty="0" smtClean="0">
                <a:latin typeface="Andalus" pitchFamily="18" charset="-78"/>
                <a:cs typeface="Andalus" pitchFamily="18" charset="-78"/>
              </a:rPr>
              <a:t>MOV	R1, A		R1 = M[A]</a:t>
            </a:r>
          </a:p>
          <a:p>
            <a:r>
              <a:rPr lang="pt-BR" sz="2800" b="0" dirty="0" smtClean="0">
                <a:latin typeface="Andalus" pitchFamily="18" charset="-78"/>
                <a:cs typeface="Andalus" pitchFamily="18" charset="-78"/>
              </a:rPr>
              <a:t>ADD	R1, B		R1 = R1 + M[B]</a:t>
            </a:r>
          </a:p>
          <a:p>
            <a:r>
              <a:rPr lang="pt-BR" sz="2800" b="0" dirty="0" smtClean="0">
                <a:latin typeface="Andalus" pitchFamily="18" charset="-78"/>
                <a:cs typeface="Andalus" pitchFamily="18" charset="-78"/>
              </a:rPr>
              <a:t>MOV	R2, C		R2 = C</a:t>
            </a:r>
          </a:p>
          <a:p>
            <a:r>
              <a:rPr lang="pt-BR" sz="2800" b="0" dirty="0" smtClean="0">
                <a:latin typeface="Andalus" pitchFamily="18" charset="-78"/>
                <a:cs typeface="Andalus" pitchFamily="18" charset="-78"/>
              </a:rPr>
              <a:t>ADD	R2, D		R2 = R2 + D</a:t>
            </a:r>
          </a:p>
          <a:p>
            <a:r>
              <a:rPr lang="pt-BR" sz="2800" b="0" dirty="0" smtClean="0">
                <a:latin typeface="Andalus" pitchFamily="18" charset="-78"/>
                <a:cs typeface="Andalus" pitchFamily="18" charset="-78"/>
              </a:rPr>
              <a:t>MUL	R1, R2	R1 = R1 * R2	</a:t>
            </a:r>
          </a:p>
          <a:p>
            <a:r>
              <a:rPr lang="pt-BR" sz="2800" b="0" dirty="0" smtClean="0">
                <a:latin typeface="Andalus" pitchFamily="18" charset="-78"/>
                <a:cs typeface="Andalus" pitchFamily="18" charset="-78"/>
              </a:rPr>
              <a:t>MOV	X, R1		M[X] = R1</a:t>
            </a:r>
            <a:endParaRPr lang="en-IN" sz="2800" dirty="0">
              <a:latin typeface="Andalus" pitchFamily="18" charset="-78"/>
              <a:cs typeface="Andalus" pitchFamily="18" charset="-78"/>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800" dirty="0" smtClean="0">
                <a:latin typeface="Aharoni" pitchFamily="2" charset="-79"/>
                <a:cs typeface="Aharoni" pitchFamily="2" charset="-79"/>
              </a:rPr>
              <a:t>4.THREE ADDRESS INSTRUCTION SET</a:t>
            </a:r>
            <a:endParaRPr lang="en-IN" sz="3800"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a:buNone/>
            </a:pPr>
            <a:r>
              <a:rPr lang="en-IN" sz="2600" b="1" dirty="0" smtClean="0">
                <a:latin typeface="Andalus" pitchFamily="18" charset="-78"/>
                <a:cs typeface="Andalus" pitchFamily="18" charset="-78"/>
              </a:rPr>
              <a:t>     Three </a:t>
            </a:r>
            <a:r>
              <a:rPr lang="en-IN" sz="2600" b="1" dirty="0">
                <a:latin typeface="Andalus" pitchFamily="18" charset="-78"/>
                <a:cs typeface="Andalus" pitchFamily="18" charset="-78"/>
              </a:rPr>
              <a:t>Address Instructions –</a:t>
            </a: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a:latin typeface="Andalus" pitchFamily="18" charset="-78"/>
                <a:cs typeface="Andalus" pitchFamily="18" charset="-78"/>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endParaRPr lang="en-IN" sz="2600" dirty="0">
              <a:latin typeface="Andalus" pitchFamily="18" charset="-78"/>
              <a:cs typeface="Andalus" pitchFamily="18" charset="-78"/>
            </a:endParaRPr>
          </a:p>
        </p:txBody>
      </p:sp>
      <p:pic>
        <p:nvPicPr>
          <p:cNvPr id="4" name="Picture 3" descr="Untitled-drawing5.png"/>
          <p:cNvPicPr>
            <a:picLocks noChangeAspect="1"/>
          </p:cNvPicPr>
          <p:nvPr/>
        </p:nvPicPr>
        <p:blipFill>
          <a:blip r:embed="rId2"/>
          <a:stretch>
            <a:fillRect/>
          </a:stretch>
        </p:blipFill>
        <p:spPr>
          <a:xfrm>
            <a:off x="276256" y="5400699"/>
            <a:ext cx="8724900" cy="1457325"/>
          </a:xfrm>
          <a:prstGeom prst="rect">
            <a:avLst/>
          </a:prstGeom>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142984"/>
            <a:ext cx="8229600" cy="4525963"/>
          </a:xfrm>
        </p:spPr>
        <p:txBody>
          <a:bodyPr>
            <a:normAutofit lnSpcReduction="10000"/>
          </a:bodyPr>
          <a:lstStyle/>
          <a:p>
            <a:r>
              <a:rPr lang="en-IN" dirty="0" smtClean="0">
                <a:latin typeface="Andalus" pitchFamily="18" charset="-78"/>
                <a:cs typeface="Andalus" pitchFamily="18" charset="-78"/>
              </a:rPr>
              <a:t>Expression: X = (A+B)*(C+D) </a:t>
            </a:r>
          </a:p>
          <a:p>
            <a:r>
              <a:rPr lang="en-IN" dirty="0" smtClean="0">
                <a:latin typeface="Andalus" pitchFamily="18" charset="-78"/>
                <a:cs typeface="Andalus" pitchFamily="18" charset="-78"/>
              </a:rPr>
              <a:t>R1, R2 are registers </a:t>
            </a:r>
          </a:p>
          <a:p>
            <a:r>
              <a:rPr lang="en-IN" dirty="0" smtClean="0">
                <a:latin typeface="Andalus" pitchFamily="18" charset="-78"/>
                <a:cs typeface="Andalus" pitchFamily="18" charset="-78"/>
              </a:rPr>
              <a:t>M[] is any memory location</a:t>
            </a:r>
          </a:p>
          <a:p>
            <a:endParaRPr lang="en-IN" dirty="0">
              <a:latin typeface="Andalus" pitchFamily="18" charset="-78"/>
              <a:cs typeface="Andalus" pitchFamily="18" charset="-78"/>
            </a:endParaRPr>
          </a:p>
          <a:p>
            <a:endParaRPr lang="en-IN" dirty="0" smtClean="0">
              <a:latin typeface="Andalus" pitchFamily="18" charset="-78"/>
              <a:cs typeface="Andalus" pitchFamily="18" charset="-78"/>
            </a:endParaRPr>
          </a:p>
          <a:p>
            <a:r>
              <a:rPr lang="en-IN" b="0" dirty="0" smtClean="0">
                <a:latin typeface="Andalus" pitchFamily="18" charset="-78"/>
                <a:cs typeface="Andalus" pitchFamily="18" charset="-78"/>
              </a:rPr>
              <a:t>ADD	R1, A, B	R1 = M[A] + M[B]</a:t>
            </a:r>
          </a:p>
          <a:p>
            <a:r>
              <a:rPr lang="en-IN" b="0" dirty="0" smtClean="0">
                <a:latin typeface="Andalus" pitchFamily="18" charset="-78"/>
                <a:cs typeface="Andalus" pitchFamily="18" charset="-78"/>
              </a:rPr>
              <a:t>ADD	R2, C, D	R2 = M[C] + M[D]</a:t>
            </a:r>
          </a:p>
          <a:p>
            <a:r>
              <a:rPr lang="en-IN" b="0" dirty="0" smtClean="0">
                <a:latin typeface="Andalus" pitchFamily="18" charset="-78"/>
                <a:cs typeface="Andalus" pitchFamily="18" charset="-78"/>
              </a:rPr>
              <a:t>MUL	X, R1, R2	M[X] = R1 * R2</a:t>
            </a:r>
            <a:endParaRPr lang="en-IN" dirty="0">
              <a:latin typeface="Andalus" pitchFamily="18" charset="-78"/>
              <a:cs typeface="Andalus" pitchFamily="18" charset="-78"/>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haroni" pitchFamily="2" charset="-79"/>
                <a:cs typeface="Aharoni" pitchFamily="2" charset="-79"/>
              </a:rPr>
              <a:t>ADDRESSING MODES</a:t>
            </a:r>
            <a:endParaRPr lang="en-IN" dirty="0">
              <a:latin typeface="Aharoni" pitchFamily="2" charset="-79"/>
              <a:cs typeface="Aharoni" pitchFamily="2" charset="-79"/>
            </a:endParaRPr>
          </a:p>
        </p:txBody>
      </p:sp>
      <p:sp>
        <p:nvSpPr>
          <p:cNvPr id="3" name="Content Placeholder 2"/>
          <p:cNvSpPr>
            <a:spLocks noGrp="1"/>
          </p:cNvSpPr>
          <p:nvPr>
            <p:ph idx="1"/>
          </p:nvPr>
        </p:nvSpPr>
        <p:spPr>
          <a:xfrm>
            <a:off x="457200" y="1600200"/>
            <a:ext cx="7972452" cy="4525963"/>
          </a:xfrm>
        </p:spPr>
        <p:txBody>
          <a:bodyPr>
            <a:noAutofit/>
          </a:bodyPr>
          <a:lstStyle/>
          <a:p>
            <a:pPr>
              <a:buNone/>
            </a:pPr>
            <a:r>
              <a:rPr lang="en-IN" sz="3600" b="1" dirty="0" smtClean="0">
                <a:latin typeface="Andalus" pitchFamily="18" charset="-78"/>
                <a:cs typeface="Andalus" pitchFamily="18" charset="-78"/>
              </a:rPr>
              <a:t>    Addressing </a:t>
            </a:r>
            <a:r>
              <a:rPr lang="en-IN" sz="3600" b="1" dirty="0">
                <a:latin typeface="Andalus" pitchFamily="18" charset="-78"/>
                <a:cs typeface="Andalus" pitchFamily="18" charset="-78"/>
              </a:rPr>
              <a:t>Modes</a:t>
            </a:r>
            <a:r>
              <a:rPr lang="en-IN" sz="3600" dirty="0">
                <a:latin typeface="Andalus" pitchFamily="18" charset="-78"/>
                <a:cs typeface="Andalus" pitchFamily="18" charset="-78"/>
              </a:rPr>
              <a:t>– </a:t>
            </a:r>
            <a:endParaRPr lang="en-IN" sz="3600" dirty="0" smtClean="0">
              <a:latin typeface="Andalus" pitchFamily="18" charset="-78"/>
              <a:cs typeface="Andalus" pitchFamily="18" charset="-78"/>
            </a:endParaRPr>
          </a:p>
          <a:p>
            <a:pPr>
              <a:buNone/>
            </a:pPr>
            <a:r>
              <a:rPr lang="en-IN" sz="3600" dirty="0" smtClean="0">
                <a:latin typeface="Andalus" pitchFamily="18" charset="-78"/>
                <a:cs typeface="Andalus" pitchFamily="18" charset="-78"/>
              </a:rPr>
              <a:t>    The </a:t>
            </a:r>
            <a:r>
              <a:rPr lang="en-IN" sz="3600" dirty="0">
                <a:latin typeface="Andalus" pitchFamily="18" charset="-78"/>
                <a:cs typeface="Andalus" pitchFamily="18" charset="-78"/>
              </a:rPr>
              <a:t>term addressing modes refers to the way in which the operand of an instruction is specified. The addressing mode specifies a rule for interpreting or modifying the address field of the instruction before the operand is actually executed.</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haroni" pitchFamily="2" charset="-79"/>
                <a:cs typeface="Aharoni" pitchFamily="2" charset="-79"/>
              </a:rPr>
              <a:t>TYPES OF ADDRESSING MODES</a:t>
            </a:r>
            <a:endParaRPr lang="en-IN" sz="4000" dirty="0">
              <a:latin typeface="Aharoni" pitchFamily="2" charset="-79"/>
              <a:cs typeface="Aharoni" pitchFamily="2" charset="-79"/>
            </a:endParaRPr>
          </a:p>
        </p:txBody>
      </p:sp>
      <p:sp>
        <p:nvSpPr>
          <p:cNvPr id="3" name="Content Placeholder 2"/>
          <p:cNvSpPr>
            <a:spLocks noGrp="1"/>
          </p:cNvSpPr>
          <p:nvPr>
            <p:ph idx="1"/>
          </p:nvPr>
        </p:nvSpPr>
        <p:spPr>
          <a:xfrm>
            <a:off x="457200" y="1357298"/>
            <a:ext cx="8229600" cy="4525963"/>
          </a:xfrm>
        </p:spPr>
        <p:txBody>
          <a:bodyPr>
            <a:noAutofit/>
          </a:bodyPr>
          <a:lstStyle/>
          <a:p>
            <a:pPr marL="514350" indent="-514350" fontAlgn="base">
              <a:buFont typeface="+mj-lt"/>
              <a:buAutoNum type="arabicPeriod"/>
            </a:pPr>
            <a:r>
              <a:rPr lang="en-IN" sz="2400" dirty="0">
                <a:latin typeface="Andalus" pitchFamily="18" charset="-78"/>
                <a:cs typeface="Andalus" pitchFamily="18" charset="-78"/>
              </a:rPr>
              <a:t>Implied / Implicit Addressing Mode</a:t>
            </a:r>
          </a:p>
          <a:p>
            <a:pPr marL="514350" indent="-514350" fontAlgn="base">
              <a:buFont typeface="+mj-lt"/>
              <a:buAutoNum type="arabicPeriod"/>
            </a:pPr>
            <a:r>
              <a:rPr lang="en-IN" sz="2400" dirty="0">
                <a:latin typeface="Andalus" pitchFamily="18" charset="-78"/>
                <a:cs typeface="Andalus" pitchFamily="18" charset="-78"/>
              </a:rPr>
              <a:t>Stack Addressing Mode</a:t>
            </a:r>
          </a:p>
          <a:p>
            <a:pPr marL="514350" indent="-514350" fontAlgn="base">
              <a:buFont typeface="+mj-lt"/>
              <a:buAutoNum type="arabicPeriod"/>
            </a:pPr>
            <a:r>
              <a:rPr lang="en-IN" sz="2400" dirty="0">
                <a:latin typeface="Andalus" pitchFamily="18" charset="-78"/>
                <a:cs typeface="Andalus" pitchFamily="18" charset="-78"/>
              </a:rPr>
              <a:t>Immediate Addressing Mode</a:t>
            </a:r>
          </a:p>
          <a:p>
            <a:pPr marL="514350" indent="-514350" fontAlgn="base">
              <a:buFont typeface="+mj-lt"/>
              <a:buAutoNum type="arabicPeriod"/>
            </a:pPr>
            <a:r>
              <a:rPr lang="en-IN" sz="2400" dirty="0">
                <a:latin typeface="Andalus" pitchFamily="18" charset="-78"/>
                <a:cs typeface="Andalus" pitchFamily="18" charset="-78"/>
              </a:rPr>
              <a:t>Direct Addressing Mode</a:t>
            </a:r>
          </a:p>
          <a:p>
            <a:pPr marL="514350" indent="-514350" fontAlgn="base">
              <a:buFont typeface="+mj-lt"/>
              <a:buAutoNum type="arabicPeriod"/>
            </a:pPr>
            <a:r>
              <a:rPr lang="en-IN" sz="2400" dirty="0">
                <a:latin typeface="Andalus" pitchFamily="18" charset="-78"/>
                <a:cs typeface="Andalus" pitchFamily="18" charset="-78"/>
              </a:rPr>
              <a:t>Indirect Addressing Mode</a:t>
            </a:r>
          </a:p>
          <a:p>
            <a:pPr marL="514350" indent="-514350" fontAlgn="base">
              <a:buFont typeface="+mj-lt"/>
              <a:buAutoNum type="arabicPeriod"/>
            </a:pPr>
            <a:r>
              <a:rPr lang="en-IN" sz="2400" dirty="0">
                <a:latin typeface="Andalus" pitchFamily="18" charset="-78"/>
                <a:cs typeface="Andalus" pitchFamily="18" charset="-78"/>
              </a:rPr>
              <a:t>Register Direct Addressing Mode</a:t>
            </a:r>
          </a:p>
          <a:p>
            <a:pPr marL="514350" indent="-514350" fontAlgn="base">
              <a:buFont typeface="+mj-lt"/>
              <a:buAutoNum type="arabicPeriod"/>
            </a:pPr>
            <a:r>
              <a:rPr lang="en-IN" sz="2400" dirty="0">
                <a:latin typeface="Andalus" pitchFamily="18" charset="-78"/>
                <a:cs typeface="Andalus" pitchFamily="18" charset="-78"/>
              </a:rPr>
              <a:t>Register Indirect Addressing Mode</a:t>
            </a:r>
          </a:p>
          <a:p>
            <a:pPr marL="514350" indent="-514350" fontAlgn="base">
              <a:buFont typeface="+mj-lt"/>
              <a:buAutoNum type="arabicPeriod"/>
            </a:pPr>
            <a:r>
              <a:rPr lang="en-IN" sz="2400" dirty="0">
                <a:latin typeface="Andalus" pitchFamily="18" charset="-78"/>
                <a:cs typeface="Andalus" pitchFamily="18" charset="-78"/>
              </a:rPr>
              <a:t>Relative Addressing Mode</a:t>
            </a:r>
          </a:p>
          <a:p>
            <a:pPr marL="514350" indent="-514350" fontAlgn="base">
              <a:buFont typeface="+mj-lt"/>
              <a:buAutoNum type="arabicPeriod"/>
            </a:pPr>
            <a:r>
              <a:rPr lang="en-IN" sz="2400" dirty="0">
                <a:latin typeface="Andalus" pitchFamily="18" charset="-78"/>
                <a:cs typeface="Andalus" pitchFamily="18" charset="-78"/>
              </a:rPr>
              <a:t>Indexed Addressing Mode</a:t>
            </a:r>
          </a:p>
          <a:p>
            <a:pPr marL="514350" indent="-514350" fontAlgn="base">
              <a:buFont typeface="+mj-lt"/>
              <a:buAutoNum type="arabicPeriod"/>
            </a:pPr>
            <a:r>
              <a:rPr lang="en-IN" sz="2400" dirty="0">
                <a:latin typeface="Andalus" pitchFamily="18" charset="-78"/>
                <a:cs typeface="Andalus" pitchFamily="18" charset="-78"/>
              </a:rPr>
              <a:t>Base Register Addressing Mode</a:t>
            </a:r>
          </a:p>
          <a:p>
            <a:pPr marL="514350" indent="-514350" fontAlgn="base">
              <a:buFont typeface="+mj-lt"/>
              <a:buAutoNum type="arabicPeriod"/>
            </a:pPr>
            <a:r>
              <a:rPr lang="en-IN" sz="2400" dirty="0">
                <a:latin typeface="Andalus" pitchFamily="18" charset="-78"/>
                <a:cs typeface="Andalus" pitchFamily="18" charset="-78"/>
              </a:rPr>
              <a:t>Auto-Increment Addressing Mode</a:t>
            </a:r>
          </a:p>
          <a:p>
            <a:pPr marL="514350" indent="-514350" fontAlgn="base">
              <a:buFont typeface="+mj-lt"/>
              <a:buAutoNum type="arabicPeriod"/>
            </a:pPr>
            <a:r>
              <a:rPr lang="en-IN" sz="2400" dirty="0">
                <a:latin typeface="Andalus" pitchFamily="18" charset="-78"/>
                <a:cs typeface="Andalus" pitchFamily="18" charset="-78"/>
              </a:rPr>
              <a:t>Auto-Decrement Addressing Mode</a:t>
            </a:r>
          </a:p>
          <a:p>
            <a:pPr fontAlgn="base">
              <a:buNone/>
            </a:pPr>
            <a:endParaRPr lang="en-IN" sz="2400" dirty="0">
              <a:latin typeface="Andalus" pitchFamily="18" charset="-78"/>
              <a:cs typeface="Andalus" pitchFamily="18" charset="-78"/>
            </a:endParaRPr>
          </a:p>
          <a:p>
            <a:endParaRPr lang="en-IN" sz="24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normAutofit/>
          </a:bodyPr>
          <a:lstStyle/>
          <a:p>
            <a:r>
              <a:rPr lang="en-IN" sz="3800" dirty="0" smtClean="0">
                <a:latin typeface="Aharoni" pitchFamily="2" charset="-79"/>
                <a:cs typeface="Aharoni" pitchFamily="2" charset="-79"/>
              </a:rPr>
              <a:t>1.IMPLIED ADDRESSING MODE</a:t>
            </a:r>
            <a:endParaRPr lang="en-IN" sz="3800" dirty="0">
              <a:latin typeface="Aharoni" pitchFamily="2" charset="-79"/>
              <a:cs typeface="Aharoni" pitchFamily="2" charset="-79"/>
            </a:endParaRPr>
          </a:p>
        </p:txBody>
      </p:sp>
      <p:sp>
        <p:nvSpPr>
          <p:cNvPr id="3" name="Content Placeholder 2"/>
          <p:cNvSpPr>
            <a:spLocks noGrp="1"/>
          </p:cNvSpPr>
          <p:nvPr>
            <p:ph idx="1"/>
          </p:nvPr>
        </p:nvSpPr>
        <p:spPr>
          <a:xfrm>
            <a:off x="457200" y="1117615"/>
            <a:ext cx="8686800" cy="4525963"/>
          </a:xfrm>
        </p:spPr>
        <p:txBody>
          <a:bodyPr>
            <a:noAutofit/>
          </a:bodyPr>
          <a:lstStyle/>
          <a:p>
            <a:pPr marL="0" fontAlgn="base">
              <a:buNone/>
            </a:pPr>
            <a:r>
              <a:rPr lang="en-IN" sz="2600" b="1" u="sng" dirty="0">
                <a:latin typeface="Andalus" pitchFamily="18" charset="-78"/>
                <a:cs typeface="Andalus" pitchFamily="18" charset="-78"/>
              </a:rPr>
              <a:t> Implied Addressing </a:t>
            </a:r>
            <a:r>
              <a:rPr lang="en-IN" sz="2600" b="1" u="sng" dirty="0" smtClean="0">
                <a:latin typeface="Andalus" pitchFamily="18" charset="-78"/>
                <a:cs typeface="Andalus" pitchFamily="18" charset="-78"/>
              </a:rPr>
              <a:t>Mode-</a:t>
            </a:r>
            <a:endParaRPr lang="en-IN" sz="2600" dirty="0">
              <a:latin typeface="Andalus" pitchFamily="18" charset="-78"/>
              <a:cs typeface="Andalus" pitchFamily="18" charset="-78"/>
            </a:endParaRPr>
          </a:p>
          <a:p>
            <a:pPr marL="0" fontAlgn="base">
              <a:buNone/>
            </a:pPr>
            <a:r>
              <a:rPr lang="en-IN" sz="2600" dirty="0">
                <a:latin typeface="Andalus" pitchFamily="18" charset="-78"/>
                <a:cs typeface="Andalus" pitchFamily="18" charset="-78"/>
              </a:rPr>
              <a:t>In this addressing mode,</a:t>
            </a:r>
          </a:p>
          <a:p>
            <a:pPr marL="0" fontAlgn="base"/>
            <a:r>
              <a:rPr lang="en-IN" sz="2600" dirty="0">
                <a:latin typeface="Andalus" pitchFamily="18" charset="-78"/>
                <a:cs typeface="Andalus" pitchFamily="18" charset="-78"/>
              </a:rPr>
              <a:t>The definition of the instruction itself specify the operands implicitly.</a:t>
            </a:r>
          </a:p>
          <a:p>
            <a:pPr marL="0" fontAlgn="base"/>
            <a:r>
              <a:rPr lang="en-IN" sz="2600" dirty="0">
                <a:latin typeface="Andalus" pitchFamily="18" charset="-78"/>
                <a:cs typeface="Andalus" pitchFamily="18" charset="-78"/>
              </a:rPr>
              <a:t>It is also called as implicit addressing mode.</a:t>
            </a:r>
          </a:p>
          <a:p>
            <a:pPr marL="0" fontAlgn="base">
              <a:buNone/>
            </a:pPr>
            <a:r>
              <a:rPr lang="en-IN" sz="2600" dirty="0">
                <a:latin typeface="Andalus" pitchFamily="18" charset="-78"/>
                <a:cs typeface="Andalus" pitchFamily="18" charset="-78"/>
              </a:rPr>
              <a:t> </a:t>
            </a:r>
          </a:p>
          <a:p>
            <a:pPr marL="0" fontAlgn="base">
              <a:buNone/>
            </a:pPr>
            <a:r>
              <a:rPr lang="en-IN" sz="2600" b="1" u="sng" dirty="0" smtClean="0">
                <a:latin typeface="Andalus" pitchFamily="18" charset="-78"/>
                <a:cs typeface="Andalus" pitchFamily="18" charset="-78"/>
              </a:rPr>
              <a:t>Examples-</a:t>
            </a:r>
            <a:r>
              <a:rPr lang="en-IN" sz="2600" dirty="0">
                <a:latin typeface="Andalus" pitchFamily="18" charset="-78"/>
                <a:cs typeface="Andalus" pitchFamily="18" charset="-78"/>
              </a:rPr>
              <a:t> </a:t>
            </a:r>
          </a:p>
          <a:p>
            <a:pPr marL="0" fontAlgn="base"/>
            <a:r>
              <a:rPr lang="en-IN" sz="2600" dirty="0">
                <a:latin typeface="Andalus" pitchFamily="18" charset="-78"/>
                <a:cs typeface="Andalus" pitchFamily="18" charset="-78"/>
              </a:rPr>
              <a:t>The instruction “Complement Accumulator” is an implied mode </a:t>
            </a:r>
            <a:r>
              <a:rPr lang="en-IN" sz="2600" dirty="0" smtClean="0">
                <a:latin typeface="Andalus" pitchFamily="18" charset="-78"/>
                <a:cs typeface="Andalus" pitchFamily="18" charset="-78"/>
              </a:rPr>
              <a:t>instruction</a:t>
            </a:r>
            <a:r>
              <a:rPr lang="en-IN" sz="2600" dirty="0">
                <a:latin typeface="Andalus" pitchFamily="18" charset="-78"/>
                <a:cs typeface="Andalus" pitchFamily="18" charset="-78"/>
              </a:rPr>
              <a:t>.</a:t>
            </a:r>
          </a:p>
          <a:p>
            <a:pPr marL="0" fontAlgn="base"/>
            <a:r>
              <a:rPr lang="en-IN" sz="2600" dirty="0">
                <a:latin typeface="Andalus" pitchFamily="18" charset="-78"/>
                <a:cs typeface="Andalus" pitchFamily="18" charset="-78"/>
              </a:rPr>
              <a:t>In a stack organized computer, Zero Address Instructions are implied mode </a:t>
            </a:r>
            <a:r>
              <a:rPr lang="en-IN" sz="2600" dirty="0" smtClean="0">
                <a:latin typeface="Andalus" pitchFamily="18" charset="-78"/>
                <a:cs typeface="Andalus" pitchFamily="18" charset="-78"/>
              </a:rPr>
              <a:t>instructions.  (</a:t>
            </a:r>
            <a:r>
              <a:rPr lang="en-IN" sz="2600" dirty="0">
                <a:latin typeface="Andalus" pitchFamily="18" charset="-78"/>
                <a:cs typeface="Andalus" pitchFamily="18" charset="-78"/>
              </a:rPr>
              <a:t>since operands are always implied to be present on the </a:t>
            </a:r>
            <a:r>
              <a:rPr lang="en-IN" sz="2600" dirty="0" smtClean="0">
                <a:latin typeface="Andalus" pitchFamily="18" charset="-78"/>
                <a:cs typeface="Andalus" pitchFamily="18" charset="-78"/>
              </a:rPr>
              <a:t>top of </a:t>
            </a:r>
            <a:r>
              <a:rPr lang="en-IN" sz="2600" dirty="0">
                <a:latin typeface="Andalus" pitchFamily="18" charset="-78"/>
                <a:cs typeface="Andalus" pitchFamily="18" charset="-78"/>
              </a:rPr>
              <a:t>the stack)</a:t>
            </a:r>
          </a:p>
          <a:p>
            <a:endParaRPr lang="en-IN" sz="2600" dirty="0">
              <a:latin typeface="Andalus" pitchFamily="18" charset="-78"/>
              <a:cs typeface="Andalus" pitchFamily="18" charset="-78"/>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a:bodyPr>
          <a:lstStyle/>
          <a:p>
            <a:r>
              <a:rPr lang="en-IN" sz="3800" dirty="0" smtClean="0">
                <a:latin typeface="Aharoni" pitchFamily="2" charset="-79"/>
                <a:cs typeface="Aharoni" pitchFamily="2" charset="-79"/>
              </a:rPr>
              <a:t>2.STACK ADDRESSING MODE</a:t>
            </a:r>
            <a:endParaRPr lang="en-IN" sz="3800" dirty="0">
              <a:latin typeface="Aharoni" pitchFamily="2" charset="-79"/>
              <a:cs typeface="Aharoni" pitchFamily="2" charset="-79"/>
            </a:endParaRPr>
          </a:p>
        </p:txBody>
      </p:sp>
      <p:sp>
        <p:nvSpPr>
          <p:cNvPr id="3" name="Content Placeholder 2"/>
          <p:cNvSpPr>
            <a:spLocks noGrp="1"/>
          </p:cNvSpPr>
          <p:nvPr>
            <p:ph idx="1"/>
          </p:nvPr>
        </p:nvSpPr>
        <p:spPr>
          <a:xfrm>
            <a:off x="457200" y="1071546"/>
            <a:ext cx="8229600" cy="4525963"/>
          </a:xfrm>
        </p:spPr>
        <p:txBody>
          <a:bodyPr>
            <a:noAutofit/>
          </a:bodyPr>
          <a:lstStyle/>
          <a:p>
            <a:pPr fontAlgn="base">
              <a:buNone/>
            </a:pPr>
            <a:r>
              <a:rPr lang="en-IN" sz="2800" b="1" u="sng" dirty="0" smtClean="0">
                <a:latin typeface="Andalus" pitchFamily="18" charset="-78"/>
                <a:cs typeface="Andalus" pitchFamily="18" charset="-78"/>
              </a:rPr>
              <a:t> </a:t>
            </a:r>
            <a:r>
              <a:rPr lang="en-IN" sz="2800" b="1" u="sng" dirty="0">
                <a:latin typeface="Andalus" pitchFamily="18" charset="-78"/>
                <a:cs typeface="Andalus" pitchFamily="18" charset="-78"/>
              </a:rPr>
              <a:t>Stack Addressing </a:t>
            </a:r>
            <a:r>
              <a:rPr lang="en-IN" sz="2800" b="1" u="sng" dirty="0" smtClean="0">
                <a:latin typeface="Andalus" pitchFamily="18" charset="-78"/>
                <a:cs typeface="Andalus" pitchFamily="18" charset="-78"/>
              </a:rPr>
              <a:t>Mode-</a:t>
            </a:r>
            <a:r>
              <a:rPr lang="en-IN" sz="2800" dirty="0">
                <a:latin typeface="Andalus" pitchFamily="18" charset="-78"/>
                <a:cs typeface="Andalus" pitchFamily="18" charset="-78"/>
              </a:rPr>
              <a:t> </a:t>
            </a:r>
          </a:p>
          <a:p>
            <a:pPr fontAlgn="base"/>
            <a:r>
              <a:rPr lang="en-IN" sz="2800" dirty="0">
                <a:latin typeface="Andalus" pitchFamily="18" charset="-78"/>
                <a:cs typeface="Andalus" pitchFamily="18" charset="-78"/>
              </a:rPr>
              <a:t>In this addressing mode,</a:t>
            </a:r>
          </a:p>
          <a:p>
            <a:pPr fontAlgn="base"/>
            <a:r>
              <a:rPr lang="en-IN" sz="2800" dirty="0">
                <a:latin typeface="Andalus" pitchFamily="18" charset="-78"/>
                <a:cs typeface="Andalus" pitchFamily="18" charset="-78"/>
              </a:rPr>
              <a:t>The operand is contained at the top of the stack.</a:t>
            </a:r>
          </a:p>
          <a:p>
            <a:pPr fontAlgn="base">
              <a:buNone/>
            </a:pPr>
            <a:r>
              <a:rPr lang="en-IN" sz="2800" dirty="0">
                <a:latin typeface="Andalus" pitchFamily="18" charset="-78"/>
                <a:cs typeface="Andalus" pitchFamily="18" charset="-78"/>
              </a:rPr>
              <a:t> </a:t>
            </a:r>
          </a:p>
          <a:p>
            <a:pPr fontAlgn="base">
              <a:buNone/>
            </a:pPr>
            <a:r>
              <a:rPr lang="en-IN" sz="2800" b="1" u="sng" dirty="0" smtClean="0">
                <a:latin typeface="Andalus" pitchFamily="18" charset="-78"/>
                <a:cs typeface="Andalus" pitchFamily="18" charset="-78"/>
              </a:rPr>
              <a:t>Example-</a:t>
            </a:r>
            <a:r>
              <a:rPr lang="en-IN" sz="2800" dirty="0">
                <a:latin typeface="Andalus" pitchFamily="18" charset="-78"/>
                <a:cs typeface="Andalus" pitchFamily="18" charset="-78"/>
              </a:rPr>
              <a:t> </a:t>
            </a:r>
          </a:p>
          <a:p>
            <a:pPr fontAlgn="base">
              <a:buNone/>
            </a:pPr>
            <a:r>
              <a:rPr lang="en-IN" sz="2800" dirty="0" smtClean="0">
                <a:latin typeface="Andalus" pitchFamily="18" charset="-78"/>
                <a:cs typeface="Andalus" pitchFamily="18" charset="-78"/>
              </a:rPr>
              <a:t>	ADD</a:t>
            </a:r>
            <a:endParaRPr lang="en-IN" sz="2800" dirty="0">
              <a:latin typeface="Andalus" pitchFamily="18" charset="-78"/>
              <a:cs typeface="Andalus" pitchFamily="18" charset="-78"/>
            </a:endParaRPr>
          </a:p>
          <a:p>
            <a:pPr fontAlgn="base"/>
            <a:r>
              <a:rPr lang="en-IN" sz="2800" dirty="0">
                <a:latin typeface="Andalus" pitchFamily="18" charset="-78"/>
                <a:cs typeface="Andalus" pitchFamily="18" charset="-78"/>
              </a:rPr>
              <a:t>This instruction simply pops out two symbols contained at the top of the stack.</a:t>
            </a:r>
          </a:p>
          <a:p>
            <a:pPr fontAlgn="base"/>
            <a:r>
              <a:rPr lang="en-IN" sz="2800" dirty="0">
                <a:latin typeface="Andalus" pitchFamily="18" charset="-78"/>
                <a:cs typeface="Andalus" pitchFamily="18" charset="-78"/>
              </a:rPr>
              <a:t>The addition of those two operands is performed.</a:t>
            </a:r>
          </a:p>
          <a:p>
            <a:pPr fontAlgn="base"/>
            <a:r>
              <a:rPr lang="en-IN" sz="2800" dirty="0">
                <a:latin typeface="Andalus" pitchFamily="18" charset="-78"/>
                <a:cs typeface="Andalus" pitchFamily="18" charset="-78"/>
              </a:rPr>
              <a:t>The result so obtained after addition is pushed again at the top of the stack.</a:t>
            </a:r>
          </a:p>
          <a:p>
            <a:endParaRPr lang="en-IN" sz="2800" dirty="0">
              <a:latin typeface="Andalus" pitchFamily="18" charset="-78"/>
              <a:cs typeface="Andalus" pitchFamily="18" charset="-78"/>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smtClean="0">
                <a:latin typeface="Aharoni" pitchFamily="2" charset="-79"/>
                <a:cs typeface="Aharoni" pitchFamily="2" charset="-79"/>
              </a:rPr>
              <a:t>3.IMMEDIATE ADDRESSING MODE</a:t>
            </a:r>
            <a:endParaRPr lang="en-IN" sz="3800" dirty="0">
              <a:latin typeface="Aharoni" pitchFamily="2" charset="-79"/>
              <a:cs typeface="Aharoni" pitchFamily="2" charset="-79"/>
            </a:endParaRPr>
          </a:p>
        </p:txBody>
      </p:sp>
      <p:sp>
        <p:nvSpPr>
          <p:cNvPr id="3" name="Content Placeholder 2"/>
          <p:cNvSpPr>
            <a:spLocks noGrp="1"/>
          </p:cNvSpPr>
          <p:nvPr>
            <p:ph idx="1"/>
          </p:nvPr>
        </p:nvSpPr>
        <p:spPr>
          <a:xfrm>
            <a:off x="142844" y="1446193"/>
            <a:ext cx="6072230" cy="5411807"/>
          </a:xfrm>
        </p:spPr>
        <p:txBody>
          <a:bodyPr>
            <a:noAutofit/>
          </a:bodyPr>
          <a:lstStyle/>
          <a:p>
            <a:pPr fontAlgn="base">
              <a:buNone/>
            </a:pPr>
            <a:r>
              <a:rPr lang="en-IN" sz="2400" b="1" u="sng" dirty="0" smtClean="0"/>
              <a:t>Immediate </a:t>
            </a:r>
            <a:r>
              <a:rPr lang="en-IN" sz="2400" b="1" u="sng" dirty="0"/>
              <a:t>Addressing </a:t>
            </a:r>
            <a:r>
              <a:rPr lang="en-IN" sz="2400" b="1" u="sng" dirty="0" smtClean="0"/>
              <a:t>Mode-</a:t>
            </a:r>
            <a:r>
              <a:rPr lang="en-IN" sz="2400" dirty="0"/>
              <a:t> </a:t>
            </a:r>
          </a:p>
          <a:p>
            <a:pPr fontAlgn="base"/>
            <a:r>
              <a:rPr lang="en-IN" sz="2400" dirty="0"/>
              <a:t>In this addressing mode,</a:t>
            </a:r>
          </a:p>
          <a:p>
            <a:pPr fontAlgn="base"/>
            <a:r>
              <a:rPr lang="en-IN" sz="2400" dirty="0"/>
              <a:t>The operand is specified in the instruction explicitly.</a:t>
            </a:r>
          </a:p>
          <a:p>
            <a:pPr fontAlgn="base"/>
            <a:r>
              <a:rPr lang="en-IN" sz="2400" dirty="0"/>
              <a:t>Instead of address field, an operand field is present that contains the operand</a:t>
            </a:r>
            <a:r>
              <a:rPr lang="en-IN" sz="2400" dirty="0" smtClean="0"/>
              <a:t>.</a:t>
            </a:r>
            <a:endParaRPr lang="en-IN" sz="2400" dirty="0"/>
          </a:p>
          <a:p>
            <a:pPr fontAlgn="base">
              <a:buNone/>
            </a:pPr>
            <a:r>
              <a:rPr lang="en-IN" sz="2400" b="1" u="sng" dirty="0" smtClean="0"/>
              <a:t>Examples-</a:t>
            </a:r>
            <a:endParaRPr lang="en-IN" sz="2400" dirty="0"/>
          </a:p>
          <a:p>
            <a:pPr fontAlgn="base"/>
            <a:r>
              <a:rPr lang="en-IN" sz="2400" dirty="0"/>
              <a:t>ADD 10 will increment the value stored in the accumulator by 10.</a:t>
            </a:r>
          </a:p>
          <a:p>
            <a:pPr fontAlgn="base"/>
            <a:r>
              <a:rPr lang="en-IN" sz="2400" dirty="0"/>
              <a:t>MOV R #20 initializes register R to a constant value 20.</a:t>
            </a:r>
          </a:p>
          <a:p>
            <a:pPr fontAlgn="base">
              <a:buNone/>
            </a:pPr>
            <a:r>
              <a:rPr lang="en-IN" sz="2400" dirty="0"/>
              <a:t> </a:t>
            </a:r>
          </a:p>
          <a:p>
            <a:pPr>
              <a:buNone/>
            </a:pPr>
            <a:endParaRPr lang="en-IN" sz="2400" dirty="0"/>
          </a:p>
        </p:txBody>
      </p:sp>
      <p:pic>
        <p:nvPicPr>
          <p:cNvPr id="4" name="Picture 3" descr="Immediate-Addressing-Mode-Addressing-Modes-1.png"/>
          <p:cNvPicPr>
            <a:picLocks noChangeAspect="1"/>
          </p:cNvPicPr>
          <p:nvPr/>
        </p:nvPicPr>
        <p:blipFill>
          <a:blip r:embed="rId2"/>
          <a:stretch>
            <a:fillRect/>
          </a:stretch>
        </p:blipFill>
        <p:spPr>
          <a:xfrm>
            <a:off x="6072198" y="2285992"/>
            <a:ext cx="2786050" cy="2857520"/>
          </a:xfrm>
          <a:prstGeom prst="rect">
            <a:avLst/>
          </a:prstGeom>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a:bodyPr>
          <a:lstStyle/>
          <a:p>
            <a:r>
              <a:rPr lang="en-IN" sz="3800" dirty="0" smtClean="0">
                <a:latin typeface="Aharoni" pitchFamily="2" charset="-79"/>
                <a:cs typeface="Aharoni" pitchFamily="2" charset="-79"/>
              </a:rPr>
              <a:t>4.DIRECT ADDRESSING NODE</a:t>
            </a:r>
            <a:endParaRPr lang="en-IN" sz="3800" dirty="0">
              <a:latin typeface="Aharoni" pitchFamily="2" charset="-79"/>
              <a:cs typeface="Aharoni" pitchFamily="2" charset="-79"/>
            </a:endParaRPr>
          </a:p>
        </p:txBody>
      </p:sp>
      <p:sp>
        <p:nvSpPr>
          <p:cNvPr id="3" name="Content Placeholder 2"/>
          <p:cNvSpPr>
            <a:spLocks noGrp="1"/>
          </p:cNvSpPr>
          <p:nvPr>
            <p:ph idx="1"/>
          </p:nvPr>
        </p:nvSpPr>
        <p:spPr>
          <a:xfrm>
            <a:off x="357158" y="785794"/>
            <a:ext cx="8358246" cy="4525963"/>
          </a:xfrm>
        </p:spPr>
        <p:txBody>
          <a:bodyPr>
            <a:noAutofit/>
          </a:bodyPr>
          <a:lstStyle/>
          <a:p>
            <a:pPr fontAlgn="base">
              <a:buNone/>
            </a:pPr>
            <a:r>
              <a:rPr lang="en-IN" sz="2600" b="1" u="sng" dirty="0" smtClean="0"/>
              <a:t> </a:t>
            </a:r>
          </a:p>
          <a:p>
            <a:pPr fontAlgn="base">
              <a:buNone/>
            </a:pPr>
            <a:r>
              <a:rPr lang="en-IN" sz="2600" b="1" u="sng" dirty="0" smtClean="0"/>
              <a:t>Direct </a:t>
            </a:r>
            <a:r>
              <a:rPr lang="en-IN" sz="2600" b="1" u="sng" dirty="0"/>
              <a:t>Addressing Mode-</a:t>
            </a:r>
            <a:endParaRPr lang="en-IN" sz="2600" b="1" dirty="0"/>
          </a:p>
          <a:p>
            <a:pPr fontAlgn="base">
              <a:buNone/>
            </a:pPr>
            <a:r>
              <a:rPr lang="en-IN" sz="2600" dirty="0"/>
              <a:t> </a:t>
            </a:r>
            <a:r>
              <a:rPr lang="en-IN" sz="2600" dirty="0" smtClean="0"/>
              <a:t>In </a:t>
            </a:r>
            <a:r>
              <a:rPr lang="en-IN" sz="2600" dirty="0"/>
              <a:t>this addressing mode,</a:t>
            </a:r>
          </a:p>
          <a:p>
            <a:pPr fontAlgn="base"/>
            <a:r>
              <a:rPr lang="en-IN" sz="2600" dirty="0"/>
              <a:t>The address field of the instruction contains the effective address of the operand.</a:t>
            </a:r>
          </a:p>
          <a:p>
            <a:pPr fontAlgn="base"/>
            <a:r>
              <a:rPr lang="en-IN" sz="2600" dirty="0"/>
              <a:t>Only one reference to memory is required to fetch the operand.</a:t>
            </a:r>
          </a:p>
          <a:p>
            <a:pPr fontAlgn="base"/>
            <a:r>
              <a:rPr lang="en-IN" sz="2600" dirty="0"/>
              <a:t>It is also called as </a:t>
            </a:r>
            <a:r>
              <a:rPr lang="en-IN" sz="2600" b="1" dirty="0"/>
              <a:t>absolute addressing </a:t>
            </a:r>
            <a:r>
              <a:rPr lang="en-IN" sz="2600" b="1" dirty="0" smtClean="0"/>
              <a:t>mode.</a:t>
            </a:r>
            <a:r>
              <a:rPr lang="en-IN" sz="2600" b="1" u="sng" dirty="0"/>
              <a:t> </a:t>
            </a:r>
            <a:endParaRPr lang="en-IN" sz="2600" b="1" u="sng" dirty="0" smtClean="0"/>
          </a:p>
          <a:p>
            <a:pPr fontAlgn="base">
              <a:buNone/>
            </a:pPr>
            <a:endParaRPr lang="en-IN" sz="2600" b="1" u="sng" dirty="0" smtClean="0"/>
          </a:p>
          <a:p>
            <a:pPr fontAlgn="base">
              <a:buNone/>
            </a:pPr>
            <a:r>
              <a:rPr lang="en-IN" sz="2600" b="1" u="sng" dirty="0" smtClean="0"/>
              <a:t>Example-</a:t>
            </a:r>
            <a:endParaRPr lang="en-IN" sz="2600" dirty="0"/>
          </a:p>
          <a:p>
            <a:pPr fontAlgn="base"/>
            <a:r>
              <a:rPr lang="en-IN" sz="2600" dirty="0"/>
              <a:t>ADD X will increment the value stored in the accumulator by the value stored at memory location X.</a:t>
            </a:r>
          </a:p>
          <a:p>
            <a:pPr fontAlgn="base">
              <a:buNone/>
            </a:pPr>
            <a:r>
              <a:rPr lang="en-IN" sz="2600" dirty="0" smtClean="0"/>
              <a:t>				AC</a:t>
            </a:r>
            <a:r>
              <a:rPr lang="en-IN" sz="2600" dirty="0"/>
              <a:t> ← AC + [X]</a:t>
            </a:r>
          </a:p>
          <a:p>
            <a:pPr>
              <a:buNone/>
            </a:pPr>
            <a:r>
              <a:rPr lang="en-IN" sz="2600" dirty="0"/>
              <a:t/>
            </a:r>
            <a:br>
              <a:rPr lang="en-IN" sz="2600" dirty="0"/>
            </a:br>
            <a:endParaRPr lang="en-IN" sz="2600" b="1" dirty="0" smtClean="0"/>
          </a:p>
          <a:p>
            <a:pPr fontAlgn="base"/>
            <a:endParaRPr lang="en-IN" sz="2600" b="1" dirty="0"/>
          </a:p>
          <a:p>
            <a:pPr fontAlgn="base"/>
            <a:endParaRPr lang="en-IN" sz="2600" b="1" dirty="0" smtClean="0"/>
          </a:p>
          <a:p>
            <a:pPr fontAlgn="base"/>
            <a:endParaRPr lang="en-IN" sz="2600" dirty="0" smtClean="0"/>
          </a:p>
          <a:p>
            <a:pPr fontAlgn="base"/>
            <a:endParaRPr lang="en-IN" sz="2600" dirty="0"/>
          </a:p>
          <a:p>
            <a:pPr fontAlgn="base"/>
            <a:endParaRPr lang="en-IN" sz="2600" dirty="0" smtClean="0"/>
          </a:p>
          <a:p>
            <a:pPr fontAlgn="base"/>
            <a:endParaRPr lang="en-IN" sz="2600" dirty="0"/>
          </a:p>
          <a:p>
            <a:endParaRPr lang="en-IN"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000108"/>
            <a:ext cx="8072494" cy="4524315"/>
          </a:xfrm>
          <a:prstGeom prst="rect">
            <a:avLst/>
          </a:prstGeom>
        </p:spPr>
        <p:txBody>
          <a:bodyPr wrap="square">
            <a:spAutoFit/>
          </a:bodyPr>
          <a:lstStyle/>
          <a:p>
            <a:r>
              <a:rPr lang="en-IN" sz="3200" dirty="0" smtClean="0">
                <a:latin typeface="Andalus" pitchFamily="18" charset="-78"/>
                <a:cs typeface="Andalus" pitchFamily="18" charset="-78"/>
              </a:rPr>
              <a:t>■ I/O: Moves data between the computer and its external environment. </a:t>
            </a:r>
          </a:p>
          <a:p>
            <a:endParaRPr lang="en-IN" sz="3200" dirty="0" smtClean="0">
              <a:latin typeface="Andalus" pitchFamily="18" charset="-78"/>
              <a:cs typeface="Andalus" pitchFamily="18" charset="-78"/>
            </a:endParaRPr>
          </a:p>
          <a:p>
            <a:r>
              <a:rPr lang="en-IN" sz="3200" dirty="0" smtClean="0">
                <a:latin typeface="Andalus" pitchFamily="18" charset="-78"/>
                <a:cs typeface="Andalus" pitchFamily="18" charset="-78"/>
              </a:rPr>
              <a:t>■ System interconnection: Some mechanism that provides for communication among CPU, main memory, and I/O. A common example of system interconnection is by means of a system bus, consisting of a number of conducting wires to which all the other components attach</a:t>
            </a:r>
            <a:endParaRPr lang="en-IN" sz="3200" dirty="0">
              <a:latin typeface="Andalus" pitchFamily="18" charset="-78"/>
              <a:cs typeface="Andalus" pitchFamily="18" charset="-78"/>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rect-Addressing-Mode-Addressing-Modes.png"/>
          <p:cNvPicPr>
            <a:picLocks noChangeAspect="1"/>
          </p:cNvPicPr>
          <p:nvPr/>
        </p:nvPicPr>
        <p:blipFill>
          <a:blip r:embed="rId2"/>
          <a:stretch>
            <a:fillRect/>
          </a:stretch>
        </p:blipFill>
        <p:spPr>
          <a:xfrm>
            <a:off x="1357290" y="500042"/>
            <a:ext cx="6429420" cy="5734071"/>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36"/>
            <a:ext cx="8229600" cy="1143000"/>
          </a:xfrm>
        </p:spPr>
        <p:txBody>
          <a:bodyPr>
            <a:normAutofit/>
          </a:bodyPr>
          <a:lstStyle/>
          <a:p>
            <a:r>
              <a:rPr lang="en-IN" sz="3800" dirty="0" smtClean="0">
                <a:latin typeface="Aharoni" pitchFamily="2" charset="-79"/>
                <a:cs typeface="Aharoni" pitchFamily="2" charset="-79"/>
              </a:rPr>
              <a:t>5. INDIRECT ADDRESSING MODE</a:t>
            </a:r>
            <a:endParaRPr lang="en-IN" sz="3800" dirty="0">
              <a:latin typeface="Aharoni" pitchFamily="2" charset="-79"/>
              <a:cs typeface="Aharoni" pitchFamily="2" charset="-79"/>
            </a:endParaRPr>
          </a:p>
        </p:txBody>
      </p:sp>
      <p:sp>
        <p:nvSpPr>
          <p:cNvPr id="3" name="Content Placeholder 2"/>
          <p:cNvSpPr>
            <a:spLocks noGrp="1"/>
          </p:cNvSpPr>
          <p:nvPr>
            <p:ph idx="1"/>
          </p:nvPr>
        </p:nvSpPr>
        <p:spPr/>
        <p:txBody>
          <a:bodyPr/>
          <a:lstStyle/>
          <a:p>
            <a:pPr fontAlgn="base">
              <a:buNone/>
            </a:pPr>
            <a:r>
              <a:rPr lang="en-IN" b="1" u="sng" dirty="0" smtClean="0">
                <a:latin typeface="Andalus" pitchFamily="18" charset="-78"/>
                <a:cs typeface="Andalus" pitchFamily="18" charset="-78"/>
              </a:rPr>
              <a:t>Indirect </a:t>
            </a:r>
            <a:r>
              <a:rPr lang="en-IN" b="1" u="sng" dirty="0">
                <a:latin typeface="Andalus" pitchFamily="18" charset="-78"/>
                <a:cs typeface="Andalus" pitchFamily="18" charset="-78"/>
              </a:rPr>
              <a:t>Addressing </a:t>
            </a:r>
            <a:r>
              <a:rPr lang="en-IN" b="1" u="sng" dirty="0" smtClean="0">
                <a:latin typeface="Andalus" pitchFamily="18" charset="-78"/>
                <a:cs typeface="Andalus" pitchFamily="18" charset="-78"/>
              </a:rPr>
              <a:t>Mode-</a:t>
            </a:r>
            <a:endParaRPr lang="en-IN" dirty="0">
              <a:latin typeface="Andalus" pitchFamily="18" charset="-78"/>
              <a:cs typeface="Andalus" pitchFamily="18" charset="-78"/>
            </a:endParaRPr>
          </a:p>
          <a:p>
            <a:pPr fontAlgn="base"/>
            <a:r>
              <a:rPr lang="en-IN" dirty="0">
                <a:latin typeface="Andalus" pitchFamily="18" charset="-78"/>
                <a:cs typeface="Andalus" pitchFamily="18" charset="-78"/>
              </a:rPr>
              <a:t>In this addressing mode,</a:t>
            </a:r>
          </a:p>
          <a:p>
            <a:pPr fontAlgn="base"/>
            <a:r>
              <a:rPr lang="en-IN" dirty="0">
                <a:latin typeface="Andalus" pitchFamily="18" charset="-78"/>
                <a:cs typeface="Andalus" pitchFamily="18" charset="-78"/>
              </a:rPr>
              <a:t>The address field of the instruction specifies the address of memory location that contains the effective address of the operand.</a:t>
            </a:r>
          </a:p>
          <a:p>
            <a:pPr fontAlgn="base"/>
            <a:r>
              <a:rPr lang="en-IN" dirty="0">
                <a:latin typeface="Andalus" pitchFamily="18" charset="-78"/>
                <a:cs typeface="Andalus" pitchFamily="18" charset="-78"/>
              </a:rPr>
              <a:t>Two references to memory are required to fetch the operand.</a:t>
            </a:r>
          </a:p>
          <a:p>
            <a:pPr>
              <a:buNone/>
            </a:pPr>
            <a:endParaRPr lang="en-IN"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214554"/>
            <a:ext cx="8572560" cy="1384995"/>
          </a:xfrm>
          <a:prstGeom prst="rect">
            <a:avLst/>
          </a:prstGeom>
        </p:spPr>
        <p:txBody>
          <a:bodyPr wrap="square">
            <a:spAutoFit/>
          </a:bodyPr>
          <a:lstStyle/>
          <a:p>
            <a:pPr marL="514350" indent="-514350">
              <a:buAutoNum type="arabicPeriod" startAt="3"/>
            </a:pPr>
            <a:endParaRPr lang="en-IN" sz="2800" dirty="0" smtClean="0"/>
          </a:p>
          <a:p>
            <a:pPr marL="514350" indent="-514350">
              <a:buAutoNum type="arabicPeriod" startAt="3"/>
            </a:pPr>
            <a:endParaRPr lang="en-US" sz="2800" dirty="0" smtClean="0"/>
          </a:p>
          <a:p>
            <a:pPr marL="514350" indent="-514350">
              <a:buAutoNum type="arabicPeriod" startAt="3"/>
            </a:pPr>
            <a:endParaRPr lang="en-US" sz="2800" dirty="0" smtClean="0"/>
          </a:p>
        </p:txBody>
      </p:sp>
      <p:sp>
        <p:nvSpPr>
          <p:cNvPr id="4" name="TextBox 3"/>
          <p:cNvSpPr txBox="1"/>
          <p:nvPr/>
        </p:nvSpPr>
        <p:spPr>
          <a:xfrm>
            <a:off x="785786" y="2714620"/>
            <a:ext cx="7358114" cy="1200329"/>
          </a:xfrm>
          <a:prstGeom prst="rect">
            <a:avLst/>
          </a:prstGeom>
          <a:noFill/>
        </p:spPr>
        <p:txBody>
          <a:bodyPr wrap="square" rtlCol="0">
            <a:spAutoFit/>
          </a:bodyPr>
          <a:lstStyle/>
          <a:p>
            <a:pPr algn="ctr"/>
            <a:r>
              <a:rPr lang="en-US" sz="7200" u="sng" dirty="0" smtClean="0">
                <a:latin typeface="Eras Bold ITC" pitchFamily="34" charset="0"/>
              </a:rPr>
              <a:t>UNIT - 5</a:t>
            </a:r>
            <a:endParaRPr lang="en-IN" sz="7200" u="sng" dirty="0">
              <a:latin typeface="Eras Bold ITC"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1285860"/>
            <a:ext cx="7643866" cy="5016758"/>
          </a:xfrm>
          <a:prstGeom prst="rect">
            <a:avLst/>
          </a:prstGeom>
        </p:spPr>
        <p:txBody>
          <a:bodyPr wrap="square">
            <a:spAutoFit/>
          </a:bodyPr>
          <a:lstStyle/>
          <a:p>
            <a:r>
              <a:rPr lang="en-IN" sz="3200" dirty="0" smtClean="0">
                <a:latin typeface="Andalus" pitchFamily="18" charset="-78"/>
                <a:cs typeface="Andalus" pitchFamily="18" charset="-78"/>
              </a:rPr>
              <a:t>An instruction is normally made up of a combination of an operation code and some way of specifying an operand, most commonly by its location or address in memory though non memory reference instructions can exist. Some operation codes deal with more than one operand; the locations of these operands may be specified using any of the many addressing schemes.</a:t>
            </a:r>
            <a:br>
              <a:rPr lang="en-IN" sz="3200" dirty="0" smtClean="0">
                <a:latin typeface="Andalus" pitchFamily="18" charset="-78"/>
                <a:cs typeface="Andalus" pitchFamily="18" charset="-78"/>
              </a:rPr>
            </a:br>
            <a:endParaRPr lang="en-IN" sz="3200" dirty="0">
              <a:latin typeface="Andalus" pitchFamily="18" charset="-78"/>
              <a:cs typeface="Andalus" pitchFamily="18" charset="-78"/>
            </a:endParaRPr>
          </a:p>
        </p:txBody>
      </p:sp>
      <p:sp>
        <p:nvSpPr>
          <p:cNvPr id="3" name="TextBox 2"/>
          <p:cNvSpPr txBox="1"/>
          <p:nvPr/>
        </p:nvSpPr>
        <p:spPr>
          <a:xfrm>
            <a:off x="857224" y="285728"/>
            <a:ext cx="7358114" cy="707886"/>
          </a:xfrm>
          <a:prstGeom prst="rect">
            <a:avLst/>
          </a:prstGeom>
          <a:noFill/>
        </p:spPr>
        <p:txBody>
          <a:bodyPr wrap="square" rtlCol="0">
            <a:spAutoFit/>
          </a:bodyPr>
          <a:lstStyle/>
          <a:p>
            <a:pPr algn="ctr"/>
            <a:r>
              <a:rPr lang="en-US" sz="4000" dirty="0" smtClean="0">
                <a:latin typeface="Aharoni" pitchFamily="2" charset="-79"/>
                <a:cs typeface="Aharoni" pitchFamily="2" charset="-79"/>
              </a:rPr>
              <a:t>Instruction Word Format</a:t>
            </a:r>
            <a:endParaRPr lang="en-IN" dirty="0">
              <a:latin typeface="Aharoni" pitchFamily="2" charset="-79"/>
              <a:cs typeface="Aharoni" pitchFamily="2" charset="-79"/>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52"/>
            <a:ext cx="8643966" cy="7478970"/>
          </a:xfrm>
          <a:prstGeom prst="rect">
            <a:avLst/>
          </a:prstGeom>
        </p:spPr>
        <p:txBody>
          <a:bodyPr wrap="square">
            <a:spAutoFit/>
          </a:bodyPr>
          <a:lstStyle/>
          <a:p>
            <a:pPr fontAlgn="base"/>
            <a:r>
              <a:rPr lang="en-IN" sz="3000" dirty="0" smtClean="0">
                <a:latin typeface="Andalus" pitchFamily="18" charset="-78"/>
                <a:cs typeface="Andalus" pitchFamily="18" charset="-78"/>
              </a:rPr>
              <a:t>A instruction is of various length depending upon the number of addresses it contain. Generally CPU organization are of three types on the basis of number of address fields:</a:t>
            </a:r>
          </a:p>
          <a:p>
            <a:pPr marL="514350" indent="-514350" fontAlgn="base">
              <a:buFont typeface="+mj-lt"/>
              <a:buAutoNum type="arabicPeriod"/>
            </a:pPr>
            <a:r>
              <a:rPr lang="en-IN" sz="3000" dirty="0" smtClean="0">
                <a:latin typeface="Andalus" pitchFamily="18" charset="-78"/>
                <a:cs typeface="Andalus" pitchFamily="18" charset="-78"/>
              </a:rPr>
              <a:t>Single Accumulator organization</a:t>
            </a:r>
          </a:p>
          <a:p>
            <a:pPr marL="514350" indent="-514350" fontAlgn="base">
              <a:buFont typeface="+mj-lt"/>
              <a:buAutoNum type="arabicPeriod"/>
            </a:pPr>
            <a:r>
              <a:rPr lang="en-IN" sz="3000" dirty="0" smtClean="0">
                <a:latin typeface="Andalus" pitchFamily="18" charset="-78"/>
                <a:cs typeface="Andalus" pitchFamily="18" charset="-78"/>
              </a:rPr>
              <a:t>General register organization</a:t>
            </a:r>
          </a:p>
          <a:p>
            <a:pPr marL="514350" indent="-514350" fontAlgn="base">
              <a:buFont typeface="+mj-lt"/>
              <a:buAutoNum type="arabicPeriod"/>
            </a:pPr>
            <a:r>
              <a:rPr lang="en-IN" sz="3000" dirty="0" smtClean="0">
                <a:latin typeface="Andalus" pitchFamily="18" charset="-78"/>
                <a:cs typeface="Andalus" pitchFamily="18" charset="-78"/>
              </a:rPr>
              <a:t>Stack organization</a:t>
            </a:r>
          </a:p>
          <a:p>
            <a:pPr marL="514350" indent="-514350" fontAlgn="base">
              <a:buFont typeface="+mj-lt"/>
              <a:buAutoNum type="arabicPeriod"/>
            </a:pPr>
            <a:endParaRPr lang="en-IN" sz="3000" dirty="0" smtClean="0">
              <a:latin typeface="Andalus" pitchFamily="18" charset="-78"/>
              <a:cs typeface="Andalus" pitchFamily="18" charset="-78"/>
            </a:endParaRPr>
          </a:p>
          <a:p>
            <a:pPr marL="514350" indent="-514350" fontAlgn="base"/>
            <a:r>
              <a:rPr lang="en-IN" sz="3000" dirty="0" smtClean="0"/>
              <a:t>       In first organization operation is done involving a special register called accumulator. In second on multiple registers are used for the computation purpose. In third organization the work on stack basis operation due to which it does not contain any address field. </a:t>
            </a:r>
            <a:endParaRPr lang="en-IN" sz="3000" dirty="0" smtClean="0">
              <a:latin typeface="Andalus" pitchFamily="18" charset="-78"/>
              <a:cs typeface="Andalus" pitchFamily="18" charset="-78"/>
            </a:endParaRPr>
          </a:p>
          <a:p>
            <a:r>
              <a:rPr lang="en-IN" sz="3000" dirty="0" smtClean="0">
                <a:latin typeface="Andalus" pitchFamily="18" charset="-78"/>
                <a:cs typeface="Andalus" pitchFamily="18" charset="-78"/>
              </a:rPr>
              <a:t/>
            </a:r>
            <a:br>
              <a:rPr lang="en-IN" sz="3000" dirty="0" smtClean="0">
                <a:latin typeface="Andalus" pitchFamily="18" charset="-78"/>
                <a:cs typeface="Andalus" pitchFamily="18" charset="-78"/>
              </a:rPr>
            </a:br>
            <a:endParaRPr lang="en-IN" sz="3000" dirty="0">
              <a:latin typeface="Andalus" pitchFamily="18" charset="-78"/>
              <a:cs typeface="Andalus" pitchFamily="18" charset="-78"/>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20866"/>
            <a:ext cx="9144064" cy="7694414"/>
          </a:xfrm>
          <a:prstGeom prst="rect">
            <a:avLst/>
          </a:prstGeom>
        </p:spPr>
        <p:txBody>
          <a:bodyPr wrap="square">
            <a:spAutoFit/>
          </a:bodyPr>
          <a:lstStyle/>
          <a:p>
            <a:r>
              <a:rPr lang="en-IN" sz="2600" b="1" dirty="0" smtClean="0">
                <a:latin typeface="Andalus" pitchFamily="18" charset="-78"/>
                <a:cs typeface="Andalus" pitchFamily="18" charset="-78"/>
              </a:rPr>
              <a:t>Zero Address Instructions –</a:t>
            </a: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 A stack based computer do not use address field in instruction . To evaluate a expression first it is converted to revere Polish Notation i.e. Post fix Notation.</a:t>
            </a:r>
          </a:p>
          <a:p>
            <a:endParaRPr lang="en-US" sz="2600" dirty="0" smtClean="0">
              <a:latin typeface="Andalus" pitchFamily="18" charset="-78"/>
              <a:cs typeface="Andalus" pitchFamily="18" charset="-78"/>
            </a:endParaRPr>
          </a:p>
          <a:p>
            <a:r>
              <a:rPr lang="en-IN" sz="2600" b="1" dirty="0" smtClean="0">
                <a:latin typeface="Andalus" pitchFamily="18" charset="-78"/>
                <a:cs typeface="Andalus" pitchFamily="18" charset="-78"/>
              </a:rPr>
              <a:t>One Address Instructions –</a:t>
            </a: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This use a implied ACCUMULATOR register for data manipulation  . One operand is in accumulator and other is in register or memory location. Implied means that the CPU already know that one operand is in accumulator so there is no need to specify it.</a:t>
            </a:r>
          </a:p>
          <a:p>
            <a:endParaRPr lang="en-IN" sz="2600" dirty="0" smtClean="0">
              <a:latin typeface="Andalus" pitchFamily="18" charset="-78"/>
              <a:cs typeface="Andalus" pitchFamily="18" charset="-78"/>
            </a:endParaRPr>
          </a:p>
          <a:p>
            <a:r>
              <a:rPr lang="en-IN" sz="2600" b="1" dirty="0" smtClean="0">
                <a:latin typeface="Andalus" pitchFamily="18" charset="-78"/>
                <a:cs typeface="Andalus" pitchFamily="18" charset="-78"/>
              </a:rPr>
              <a:t>Two Address Instructions –</a:t>
            </a: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This is common in commercial computers . Here two address can be specified in the instruction . Unlike earlier in one address instruction the result was stored in accumulator here result cab be stored at different location rather than just accumulator, but require more number of bit to represent address.</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 </a:t>
            </a:r>
            <a:br>
              <a:rPr lang="en-IN" sz="2600" dirty="0" smtClean="0">
                <a:latin typeface="Andalus" pitchFamily="18" charset="-78"/>
                <a:cs typeface="Andalus" pitchFamily="18" charset="-78"/>
              </a:rPr>
            </a:br>
            <a:endParaRPr lang="en-IN" sz="2600" dirty="0">
              <a:latin typeface="Andalus" pitchFamily="18" charset="-78"/>
              <a:cs typeface="Andalus" pitchFamily="18" charset="-78"/>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42852"/>
            <a:ext cx="7143800" cy="769441"/>
          </a:xfrm>
          <a:prstGeom prst="rect">
            <a:avLst/>
          </a:prstGeom>
          <a:noFill/>
        </p:spPr>
        <p:txBody>
          <a:bodyPr wrap="square" rtlCol="0">
            <a:spAutoFit/>
          </a:bodyPr>
          <a:lstStyle/>
          <a:p>
            <a:pPr algn="ctr"/>
            <a:r>
              <a:rPr lang="en-US" sz="4400" dirty="0" smtClean="0">
                <a:latin typeface="Aharoni" pitchFamily="2" charset="-79"/>
                <a:cs typeface="Aharoni" pitchFamily="2" charset="-79"/>
              </a:rPr>
              <a:t>Fetch and Execution Cycle</a:t>
            </a:r>
            <a:endParaRPr lang="en-IN" sz="4400" dirty="0">
              <a:latin typeface="Aharoni" pitchFamily="2" charset="-79"/>
              <a:cs typeface="Aharoni" pitchFamily="2" charset="-79"/>
            </a:endParaRPr>
          </a:p>
        </p:txBody>
      </p:sp>
      <p:sp>
        <p:nvSpPr>
          <p:cNvPr id="4" name="Rectangle 3"/>
          <p:cNvSpPr/>
          <p:nvPr/>
        </p:nvSpPr>
        <p:spPr>
          <a:xfrm>
            <a:off x="214282" y="1071546"/>
            <a:ext cx="8715420" cy="5632311"/>
          </a:xfrm>
          <a:prstGeom prst="rect">
            <a:avLst/>
          </a:prstGeom>
        </p:spPr>
        <p:txBody>
          <a:bodyPr wrap="square">
            <a:spAutoFit/>
          </a:bodyPr>
          <a:lstStyle/>
          <a:p>
            <a:r>
              <a:rPr lang="en-IN" sz="3000" dirty="0" smtClean="0">
                <a:latin typeface="Andalus" pitchFamily="18" charset="-78"/>
                <a:cs typeface="Andalus" pitchFamily="18" charset="-78"/>
              </a:rPr>
              <a:t>The fetch execute cycle is the basic operation (instruction) cycle of a computer (also known as the fetch decode execute cycle).</a:t>
            </a:r>
          </a:p>
          <a:p>
            <a:endParaRPr lang="en-IN" sz="3000" dirty="0" smtClean="0">
              <a:latin typeface="Andalus" pitchFamily="18" charset="-78"/>
              <a:cs typeface="Andalus" pitchFamily="18" charset="-78"/>
            </a:endParaRPr>
          </a:p>
          <a:p>
            <a:r>
              <a:rPr lang="en-IN" sz="3000" dirty="0" smtClean="0">
                <a:latin typeface="Andalus" pitchFamily="18" charset="-78"/>
                <a:cs typeface="Andalus" pitchFamily="18" charset="-78"/>
              </a:rPr>
              <a:t>During the fetch execute cycle, the computer retrieves a program instruction from its memory.  It then establishes and carries out the actions that are required for that instruction.</a:t>
            </a:r>
          </a:p>
          <a:p>
            <a:endParaRPr lang="en-IN" sz="3000" dirty="0" smtClean="0">
              <a:latin typeface="Andalus" pitchFamily="18" charset="-78"/>
              <a:cs typeface="Andalus" pitchFamily="18" charset="-78"/>
            </a:endParaRPr>
          </a:p>
          <a:p>
            <a:r>
              <a:rPr lang="en-IN" sz="3000" dirty="0" smtClean="0">
                <a:latin typeface="Andalus" pitchFamily="18" charset="-78"/>
                <a:cs typeface="Andalus" pitchFamily="18" charset="-78"/>
              </a:rPr>
              <a:t>The cycle of fetching, decoding, and executing an instruction is continually repeated by the CPU whilst the computer is turned on.</a:t>
            </a:r>
            <a:endParaRPr lang="en-IN" sz="3000" dirty="0">
              <a:latin typeface="Andalus" pitchFamily="18" charset="-78"/>
              <a:cs typeface="Andalus" pitchFamily="18" charset="-78"/>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57190" y="285728"/>
          <a:ext cx="8501090" cy="6286544"/>
        </p:xfrm>
        <a:graphic>
          <a:graphicData uri="http://schemas.openxmlformats.org/drawingml/2006/table">
            <a:tbl>
              <a:tblPr/>
              <a:tblGrid>
                <a:gridCol w="500066"/>
                <a:gridCol w="4610560"/>
                <a:gridCol w="3390464"/>
              </a:tblGrid>
              <a:tr h="857563">
                <a:tc>
                  <a:txBody>
                    <a:bodyPr/>
                    <a:lstStyle/>
                    <a:p>
                      <a:r>
                        <a:rPr lang="en-IN" sz="1800" dirty="0"/>
                        <a:t>Step</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u="none" strike="noStrike" dirty="0" smtClean="0">
                          <a:solidFill>
                            <a:srgbClr val="000000"/>
                          </a:solidFill>
                        </a:rPr>
                        <a:t>                 Fetch </a:t>
                      </a:r>
                      <a:r>
                        <a:rPr lang="en-IN" sz="1800" u="none" strike="noStrike" dirty="0">
                          <a:solidFill>
                            <a:srgbClr val="000000"/>
                          </a:solidFill>
                        </a:rPr>
                        <a:t>execute cycle</a:t>
                      </a:r>
                      <a:r>
                        <a:rPr lang="en-IN" sz="1800" dirty="0"/>
                        <a:t> steps</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dirty="0" smtClean="0"/>
                        <a:t>        Simplified </a:t>
                      </a:r>
                      <a:r>
                        <a:rPr lang="en-IN" sz="1800" dirty="0"/>
                        <a:t>description</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r>
              <a:tr h="900239">
                <a:tc>
                  <a:txBody>
                    <a:bodyPr/>
                    <a:lstStyle/>
                    <a:p>
                      <a:r>
                        <a:rPr lang="en-IN" sz="1800" dirty="0"/>
                        <a:t>1</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dirty="0"/>
                        <a:t>The </a:t>
                      </a:r>
                      <a:r>
                        <a:rPr lang="en-IN" sz="1800" u="none" strike="noStrike" dirty="0">
                          <a:solidFill>
                            <a:srgbClr val="000000"/>
                          </a:solidFill>
                        </a:rPr>
                        <a:t>PC</a:t>
                      </a:r>
                      <a:r>
                        <a:rPr lang="en-IN" sz="1800" dirty="0"/>
                        <a:t> contains the address of the memory location that has the next instruction which has to be fetched</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800" dirty="0"/>
                        <a:t>PC has address of next instruction</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665492">
                <a:tc>
                  <a:txBody>
                    <a:bodyPr/>
                    <a:lstStyle/>
                    <a:p>
                      <a:r>
                        <a:rPr lang="en-IN" sz="1800" dirty="0"/>
                        <a:t>2</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dirty="0"/>
                        <a:t>This address is then copied from the PC to the </a:t>
                      </a:r>
                      <a:r>
                        <a:rPr lang="en-IN" sz="1800" u="none" strike="noStrike" dirty="0">
                          <a:solidFill>
                            <a:srgbClr val="000000"/>
                          </a:solidFill>
                        </a:rPr>
                        <a:t>MAR</a:t>
                      </a:r>
                      <a:r>
                        <a:rPr lang="en-IN" sz="1800" dirty="0"/>
                        <a:t> via the </a:t>
                      </a:r>
                      <a:r>
                        <a:rPr lang="en-IN" sz="1800" u="none" strike="noStrike" dirty="0">
                          <a:solidFill>
                            <a:srgbClr val="000000"/>
                          </a:solidFill>
                        </a:rPr>
                        <a:t>address bus</a:t>
                      </a:r>
                      <a:endParaRPr lang="en-IN" sz="1800" dirty="0"/>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800" dirty="0"/>
                        <a:t>PC copied to the MAR</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900239">
                <a:tc>
                  <a:txBody>
                    <a:bodyPr/>
                    <a:lstStyle/>
                    <a:p>
                      <a:r>
                        <a:rPr lang="en-IN" sz="1800" dirty="0"/>
                        <a:t>3</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dirty="0"/>
                        <a:t>The contents (instruction) at the memory location (address) contained in MAR are then copied into the </a:t>
                      </a:r>
                      <a:r>
                        <a:rPr lang="en-IN" sz="1800" u="none" strike="noStrike" dirty="0">
                          <a:solidFill>
                            <a:srgbClr val="000000"/>
                          </a:solidFill>
                        </a:rPr>
                        <a:t>MDR</a:t>
                      </a:r>
                      <a:endParaRPr lang="en-IN" sz="1800" dirty="0"/>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800" dirty="0"/>
                        <a:t>Lookup MAR and get contents. Copy contents into the MDR</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665492">
                <a:tc>
                  <a:txBody>
                    <a:bodyPr/>
                    <a:lstStyle/>
                    <a:p>
                      <a:r>
                        <a:rPr lang="en-IN" sz="1800" dirty="0"/>
                        <a:t>4</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dirty="0"/>
                        <a:t>The contents (instruction) in the MDR is then copied and placed into the </a:t>
                      </a:r>
                      <a:r>
                        <a:rPr lang="en-IN" sz="1800" u="none" strike="noStrike" dirty="0">
                          <a:solidFill>
                            <a:srgbClr val="000000"/>
                          </a:solidFill>
                        </a:rPr>
                        <a:t>CIR</a:t>
                      </a:r>
                      <a:endParaRPr lang="en-IN" sz="1800" dirty="0"/>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800" dirty="0"/>
                        <a:t>Copy MDR contents into the CIR</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900239">
                <a:tc>
                  <a:txBody>
                    <a:bodyPr/>
                    <a:lstStyle/>
                    <a:p>
                      <a:r>
                        <a:rPr lang="en-IN" sz="1800" dirty="0"/>
                        <a:t>5</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dirty="0"/>
                        <a:t>The value in the PC is then incremented by 1 so that it now points to the next instruction which has to be fetched</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800" dirty="0"/>
                        <a:t>PC is then incremented by 1</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1049636">
                <a:tc>
                  <a:txBody>
                    <a:bodyPr/>
                    <a:lstStyle/>
                    <a:p>
                      <a:r>
                        <a:rPr lang="en-IN" sz="1800" dirty="0"/>
                        <a:t>6</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a:txBody>
                    <a:bodyPr/>
                    <a:lstStyle/>
                    <a:p>
                      <a:r>
                        <a:rPr lang="en-IN" sz="1800" dirty="0"/>
                        <a:t>The instruction is finally decoded and then executed by sending out signals (via </a:t>
                      </a:r>
                      <a:r>
                        <a:rPr lang="en-IN" sz="1800" u="none" strike="noStrike" dirty="0">
                          <a:solidFill>
                            <a:srgbClr val="000000"/>
                          </a:solidFill>
                        </a:rPr>
                        <a:t>control bus</a:t>
                      </a:r>
                      <a:r>
                        <a:rPr lang="en-IN" sz="1800" dirty="0"/>
                        <a:t>) to the various components of the computer</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IN" sz="1800" dirty="0"/>
                        <a:t>The instruction is decoded and then executed</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347644">
                <a:tc>
                  <a:txBody>
                    <a:bodyPr/>
                    <a:lstStyle/>
                    <a:p>
                      <a:r>
                        <a:rPr lang="en-IN" sz="1800" dirty="0"/>
                        <a:t>7</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5F5F5"/>
                    </a:solidFill>
                  </a:tcPr>
                </a:tc>
                <a:tc gridSpan="2">
                  <a:txBody>
                    <a:bodyPr/>
                    <a:lstStyle/>
                    <a:p>
                      <a:r>
                        <a:rPr lang="en-IN" sz="1800" dirty="0"/>
                        <a:t>Repeat</a:t>
                      </a:r>
                    </a:p>
                  </a:txBody>
                  <a:tcPr marL="35418" marR="35418" marT="35418" marB="35418"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hMerge="1">
                  <a:txBody>
                    <a:bodyPr/>
                    <a:lstStyle/>
                    <a:p>
                      <a:endParaRPr lang="en-IN"/>
                    </a:p>
                  </a:txBody>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1708" y="201019"/>
            <a:ext cx="6896440" cy="1323439"/>
          </a:xfrm>
          <a:prstGeom prst="rect">
            <a:avLst/>
          </a:prstGeom>
          <a:noFill/>
        </p:spPr>
        <p:txBody>
          <a:bodyPr wrap="none" rtlCol="0">
            <a:spAutoFit/>
          </a:bodyPr>
          <a:lstStyle/>
          <a:p>
            <a:pPr algn="ctr"/>
            <a:r>
              <a:rPr lang="en-US" sz="4000" dirty="0" smtClean="0">
                <a:latin typeface="Aharoni" pitchFamily="2" charset="-79"/>
                <a:cs typeface="Aharoni" pitchFamily="2" charset="-79"/>
              </a:rPr>
              <a:t>Sequence Of  Operation Of </a:t>
            </a:r>
          </a:p>
          <a:p>
            <a:pPr algn="ctr"/>
            <a:r>
              <a:rPr lang="en-US" sz="4000" dirty="0" smtClean="0">
                <a:latin typeface="Aharoni" pitchFamily="2" charset="-79"/>
                <a:cs typeface="Aharoni" pitchFamily="2" charset="-79"/>
              </a:rPr>
              <a:t>Control Registers</a:t>
            </a:r>
            <a:endParaRPr lang="en-IN" sz="2400" dirty="0">
              <a:latin typeface="Aharoni" pitchFamily="2" charset="-79"/>
              <a:cs typeface="Aharoni" pitchFamily="2" charset="-79"/>
            </a:endParaRPr>
          </a:p>
        </p:txBody>
      </p:sp>
      <p:pic>
        <p:nvPicPr>
          <p:cNvPr id="49154" name="Picture 2" descr="C:\Users\admin\Downloads\dma-controller.png"/>
          <p:cNvPicPr>
            <a:picLocks noChangeAspect="1" noChangeArrowheads="1"/>
          </p:cNvPicPr>
          <p:nvPr/>
        </p:nvPicPr>
        <p:blipFill>
          <a:blip r:embed="rId2"/>
          <a:srcRect/>
          <a:stretch>
            <a:fillRect/>
          </a:stretch>
        </p:blipFill>
        <p:spPr bwMode="auto">
          <a:xfrm>
            <a:off x="1357290" y="1709928"/>
            <a:ext cx="6429420" cy="4719468"/>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361401"/>
            <a:ext cx="9144064" cy="1138773"/>
          </a:xfrm>
          <a:prstGeom prst="rect">
            <a:avLst/>
          </a:prstGeom>
          <a:noFill/>
        </p:spPr>
        <p:txBody>
          <a:bodyPr wrap="square" rtlCol="0">
            <a:spAutoFit/>
          </a:bodyPr>
          <a:lstStyle/>
          <a:p>
            <a:r>
              <a:rPr lang="en-US" sz="4400" dirty="0" smtClean="0">
                <a:latin typeface="Aharoni" pitchFamily="2" charset="-79"/>
                <a:cs typeface="Aharoni" pitchFamily="2" charset="-79"/>
              </a:rPr>
              <a:t>Control Of Arithmetic Operations</a:t>
            </a:r>
          </a:p>
          <a:p>
            <a:endParaRPr lang="en-IN" sz="2400" dirty="0">
              <a:latin typeface="Aharoni" pitchFamily="2" charset="-79"/>
              <a:cs typeface="Aharoni" pitchFamily="2" charset="-79"/>
            </a:endParaRPr>
          </a:p>
        </p:txBody>
      </p:sp>
      <p:sp>
        <p:nvSpPr>
          <p:cNvPr id="3" name="TextBox 2"/>
          <p:cNvSpPr txBox="1"/>
          <p:nvPr/>
        </p:nvSpPr>
        <p:spPr>
          <a:xfrm>
            <a:off x="357158" y="1285860"/>
            <a:ext cx="8143900" cy="6324808"/>
          </a:xfrm>
          <a:prstGeom prst="rect">
            <a:avLst/>
          </a:prstGeom>
          <a:noFill/>
        </p:spPr>
        <p:txBody>
          <a:bodyPr wrap="square" rtlCol="0">
            <a:spAutoFit/>
          </a:bodyPr>
          <a:lstStyle/>
          <a:p>
            <a:r>
              <a:rPr lang="en-US" sz="2700" dirty="0" smtClean="0">
                <a:latin typeface="Andalus" pitchFamily="18" charset="-78"/>
                <a:cs typeface="Andalus" pitchFamily="18" charset="-78"/>
              </a:rPr>
              <a:t>Arithmetic Logical  Unit is the part of control processing unit that controls the arithmetic operations. It  is the function of Arithmetic logical unit to check for the arithmetic and logical operations. </a:t>
            </a:r>
          </a:p>
          <a:p>
            <a:endParaRPr lang="en-US" sz="2700" dirty="0" smtClean="0">
              <a:latin typeface="Andalus" pitchFamily="18" charset="-78"/>
              <a:cs typeface="Andalus" pitchFamily="18" charset="-78"/>
            </a:endParaRPr>
          </a:p>
          <a:p>
            <a:r>
              <a:rPr lang="en-IN" sz="2700" dirty="0" smtClean="0">
                <a:latin typeface="Andalus" pitchFamily="18" charset="-78"/>
                <a:cs typeface="Andalus" pitchFamily="18" charset="-78"/>
              </a:rPr>
              <a:t>The inputs to an ALU are the data to be operated on, called operands, and a code indicating the operation to be performed; the ALU's output is the result of the performed operation. In many designs, the ALU also has status inputs or outputs, or both, which convey information about a previous operation or the current operation, respectively, between the ALU and external status registers.</a:t>
            </a:r>
          </a:p>
          <a:p>
            <a:r>
              <a:rPr lang="en-IN" sz="2700" dirty="0" smtClean="0">
                <a:latin typeface="Andalus" pitchFamily="18" charset="-78"/>
                <a:cs typeface="Andalus" pitchFamily="18" charset="-78"/>
              </a:rPr>
              <a:t/>
            </a:r>
            <a:br>
              <a:rPr lang="en-IN" sz="2700" dirty="0" smtClean="0">
                <a:latin typeface="Andalus" pitchFamily="18" charset="-78"/>
                <a:cs typeface="Andalus" pitchFamily="18" charset="-78"/>
              </a:rPr>
            </a:br>
            <a:endParaRPr lang="en-IN" sz="2700" dirty="0">
              <a:latin typeface="Andalus" pitchFamily="18" charset="-78"/>
              <a:cs typeface="Andalus" pitchFamily="18" charset="-7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top.png"/>
          <p:cNvPicPr>
            <a:picLocks noChangeAspect="1" noChangeArrowheads="1"/>
          </p:cNvPicPr>
          <p:nvPr/>
        </p:nvPicPr>
        <p:blipFill>
          <a:blip r:embed="rId2"/>
          <a:srcRect/>
          <a:stretch>
            <a:fillRect/>
          </a:stretch>
        </p:blipFill>
        <p:spPr bwMode="auto">
          <a:xfrm>
            <a:off x="1357290" y="428605"/>
            <a:ext cx="6429420" cy="5572163"/>
          </a:xfrm>
          <a:prstGeom prst="rect">
            <a:avLst/>
          </a:prstGeom>
          <a:noFill/>
        </p:spPr>
      </p:pic>
      <p:sp>
        <p:nvSpPr>
          <p:cNvPr id="3" name="TextBox 2"/>
          <p:cNvSpPr txBox="1"/>
          <p:nvPr/>
        </p:nvSpPr>
        <p:spPr>
          <a:xfrm>
            <a:off x="928662" y="6151267"/>
            <a:ext cx="7286676" cy="492443"/>
          </a:xfrm>
          <a:prstGeom prst="rect">
            <a:avLst/>
          </a:prstGeom>
          <a:noFill/>
        </p:spPr>
        <p:txBody>
          <a:bodyPr wrap="square" rtlCol="0">
            <a:spAutoFit/>
          </a:bodyPr>
          <a:lstStyle/>
          <a:p>
            <a:pPr algn="ctr"/>
            <a:r>
              <a:rPr lang="en-US" sz="2600" dirty="0" smtClean="0">
                <a:latin typeface="Arial Black" pitchFamily="34" charset="0"/>
              </a:rPr>
              <a:t>Computer top level structure</a:t>
            </a:r>
            <a:endParaRPr lang="en-IN" sz="2600" dirty="0">
              <a:latin typeface="Arial Black"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00042"/>
            <a:ext cx="8572528" cy="6093976"/>
          </a:xfrm>
          <a:prstGeom prst="rect">
            <a:avLst/>
          </a:prstGeom>
        </p:spPr>
        <p:txBody>
          <a:bodyPr wrap="square">
            <a:spAutoFit/>
          </a:bodyPr>
          <a:lstStyle/>
          <a:p>
            <a:r>
              <a:rPr lang="en-IN" sz="2600" dirty="0" smtClean="0"/>
              <a:t>An ALU has a variety of input and output nets, which are the electrical conductors used to convey digital signals between the ALU and external circuitry. When an ALU is operating, external circuits apply signals to the ALU inputs and, in response, the ALU produces and conveys signals to external circuitry via its outputs.</a:t>
            </a:r>
          </a:p>
          <a:p>
            <a:endParaRPr lang="en-IN" sz="2600" dirty="0" smtClean="0">
              <a:latin typeface="Andalus" pitchFamily="18" charset="-78"/>
              <a:cs typeface="Andalus" pitchFamily="18" charset="-78"/>
            </a:endParaRPr>
          </a:p>
          <a:p>
            <a:r>
              <a:rPr lang="en-IN" sz="2600" b="1" dirty="0" smtClean="0"/>
              <a:t>Data</a:t>
            </a:r>
          </a:p>
          <a:p>
            <a:r>
              <a:rPr lang="en-IN" sz="2600" dirty="0" smtClean="0"/>
              <a:t>A basic ALU has three parallel data buses consisting of two input operands (</a:t>
            </a:r>
            <a:r>
              <a:rPr lang="en-IN" sz="2600" i="1" dirty="0" smtClean="0"/>
              <a:t>A</a:t>
            </a:r>
            <a:r>
              <a:rPr lang="en-IN" sz="2600" dirty="0" smtClean="0"/>
              <a:t> and </a:t>
            </a:r>
            <a:r>
              <a:rPr lang="en-IN" sz="2600" i="1" dirty="0" smtClean="0"/>
              <a:t>B</a:t>
            </a:r>
            <a:r>
              <a:rPr lang="en-IN" sz="2600" dirty="0" smtClean="0"/>
              <a:t>) and a result output (</a:t>
            </a:r>
            <a:r>
              <a:rPr lang="en-IN" sz="2600" i="1" dirty="0" smtClean="0"/>
              <a:t>Y</a:t>
            </a:r>
            <a:r>
              <a:rPr lang="en-IN" sz="2600" dirty="0" smtClean="0"/>
              <a:t>). Each data bus is a group of signals that conveys one binary integer number. Typically, the A, B and Y bus widths (the number of signals comprising each bus) are identical and match the native word size of the external circuitry (e.g., the encapsulating CPU or other processor).</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17717"/>
            <a:ext cx="6072230" cy="6740307"/>
          </a:xfrm>
          <a:prstGeom prst="rect">
            <a:avLst/>
          </a:prstGeom>
        </p:spPr>
        <p:txBody>
          <a:bodyPr wrap="square">
            <a:spAutoFit/>
          </a:bodyPr>
          <a:lstStyle/>
          <a:p>
            <a:r>
              <a:rPr lang="en-IN" sz="2700" b="1" dirty="0" smtClean="0">
                <a:latin typeface="Andalus" pitchFamily="18" charset="-78"/>
                <a:cs typeface="Andalus" pitchFamily="18" charset="-78"/>
              </a:rPr>
              <a:t>Opcode</a:t>
            </a:r>
          </a:p>
          <a:p>
            <a:r>
              <a:rPr lang="en-IN" sz="2700" dirty="0" smtClean="0">
                <a:latin typeface="Andalus" pitchFamily="18" charset="-78"/>
                <a:cs typeface="Andalus" pitchFamily="18" charset="-78"/>
              </a:rPr>
              <a:t>The </a:t>
            </a:r>
            <a:r>
              <a:rPr lang="en-IN" sz="2700" i="1" dirty="0" smtClean="0">
                <a:latin typeface="Andalus" pitchFamily="18" charset="-78"/>
                <a:cs typeface="Andalus" pitchFamily="18" charset="-78"/>
              </a:rPr>
              <a:t>opcode</a:t>
            </a:r>
            <a:r>
              <a:rPr lang="en-IN" sz="2700" dirty="0" smtClean="0">
                <a:latin typeface="Andalus" pitchFamily="18" charset="-78"/>
                <a:cs typeface="Andalus" pitchFamily="18" charset="-78"/>
              </a:rPr>
              <a:t> input is a parallel bus that conveys to the ALU an operation selection code, which is an enumerated value that specifies the desired arithmetic or logic operation to be performed by the ALU. The opcode size (its bus width) determines the maximum number of different operations the ALU can perform; for example, a four-bit opcode can specify up to sixteen different ALU operations. Generally, an ALU opcode is not the same as a machine language opcode, though in some cases it may be directly encoded as a bit field within a machine language opcode.</a:t>
            </a:r>
            <a:endParaRPr lang="en-IN" sz="2700" dirty="0">
              <a:latin typeface="Andalus" pitchFamily="18" charset="-78"/>
              <a:cs typeface="Andalus" pitchFamily="18" charset="-78"/>
            </a:endParaRPr>
          </a:p>
        </p:txBody>
      </p:sp>
      <p:pic>
        <p:nvPicPr>
          <p:cNvPr id="50179" name="Picture 3" descr="C:\Users\admin\Downloads\220px-ALU_block.gif"/>
          <p:cNvPicPr>
            <a:picLocks noChangeAspect="1" noChangeArrowheads="1"/>
          </p:cNvPicPr>
          <p:nvPr/>
        </p:nvPicPr>
        <p:blipFill>
          <a:blip r:embed="rId2"/>
          <a:srcRect/>
          <a:stretch>
            <a:fillRect/>
          </a:stretch>
        </p:blipFill>
        <p:spPr bwMode="auto">
          <a:xfrm>
            <a:off x="6357950" y="4143380"/>
            <a:ext cx="2452690" cy="2428892"/>
          </a:xfrm>
          <a:prstGeom prst="rect">
            <a:avLst/>
          </a:prstGeom>
          <a:noFill/>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2657" y="214290"/>
            <a:ext cx="8595623" cy="830997"/>
          </a:xfrm>
          <a:prstGeom prst="rect">
            <a:avLst/>
          </a:prstGeom>
        </p:spPr>
        <p:txBody>
          <a:bodyPr wrap="none">
            <a:spAutoFit/>
          </a:bodyPr>
          <a:lstStyle/>
          <a:p>
            <a:r>
              <a:rPr lang="en-IN" sz="4800" dirty="0" smtClean="0">
                <a:latin typeface="Aharoni" pitchFamily="2" charset="-79"/>
                <a:cs typeface="Aharoni" pitchFamily="2" charset="-79"/>
              </a:rPr>
              <a:t>Microprogramming Concepts</a:t>
            </a:r>
            <a:endParaRPr lang="en-IN" sz="4800" dirty="0">
              <a:latin typeface="Aharoni" pitchFamily="2" charset="-79"/>
              <a:cs typeface="Aharoni" pitchFamily="2" charset="-79"/>
            </a:endParaRPr>
          </a:p>
        </p:txBody>
      </p:sp>
      <p:sp>
        <p:nvSpPr>
          <p:cNvPr id="5" name="TextBox 4"/>
          <p:cNvSpPr txBox="1"/>
          <p:nvPr/>
        </p:nvSpPr>
        <p:spPr>
          <a:xfrm>
            <a:off x="500034" y="1142984"/>
            <a:ext cx="7643866" cy="6001643"/>
          </a:xfrm>
          <a:prstGeom prst="rect">
            <a:avLst/>
          </a:prstGeom>
          <a:noFill/>
        </p:spPr>
        <p:txBody>
          <a:bodyPr wrap="square" rtlCol="0">
            <a:spAutoFit/>
          </a:bodyPr>
          <a:lstStyle/>
          <a:p>
            <a:pPr fontAlgn="base"/>
            <a:r>
              <a:rPr lang="en-IN" sz="3200" b="1" dirty="0" smtClean="0">
                <a:latin typeface="Andalus" pitchFamily="18" charset="-78"/>
                <a:cs typeface="Andalus" pitchFamily="18" charset="-78"/>
              </a:rPr>
              <a:t>Micro-programmed Control Unit –</a:t>
            </a:r>
            <a:endParaRPr lang="en-IN" sz="3200" dirty="0" smtClean="0">
              <a:latin typeface="Andalus" pitchFamily="18" charset="-78"/>
              <a:cs typeface="Andalus" pitchFamily="18" charset="-78"/>
            </a:endParaRPr>
          </a:p>
          <a:p>
            <a:pPr fontAlgn="base">
              <a:buFont typeface="Wingdings" pitchFamily="2" charset="2"/>
              <a:buChar char="v"/>
            </a:pPr>
            <a:r>
              <a:rPr lang="en-IN" sz="3200" dirty="0" smtClean="0">
                <a:latin typeface="Andalus" pitchFamily="18" charset="-78"/>
                <a:cs typeface="Andalus" pitchFamily="18" charset="-78"/>
              </a:rPr>
              <a:t>The control signals associated with operations are stored in special memory units inaccessible by the programmer as Control Words.</a:t>
            </a:r>
          </a:p>
          <a:p>
            <a:pPr fontAlgn="base">
              <a:buFont typeface="Wingdings" pitchFamily="2" charset="2"/>
              <a:buChar char="v"/>
            </a:pPr>
            <a:r>
              <a:rPr lang="en-IN" sz="3200" dirty="0" smtClean="0">
                <a:latin typeface="Andalus" pitchFamily="18" charset="-78"/>
                <a:cs typeface="Andalus" pitchFamily="18" charset="-78"/>
              </a:rPr>
              <a:t>Control signals are generated by a program are similar to machine language programs.</a:t>
            </a:r>
          </a:p>
          <a:p>
            <a:pPr fontAlgn="base">
              <a:buFont typeface="Wingdings" pitchFamily="2" charset="2"/>
              <a:buChar char="v"/>
            </a:pPr>
            <a:r>
              <a:rPr lang="en-IN" sz="3200" dirty="0" smtClean="0">
                <a:latin typeface="Andalus" pitchFamily="18" charset="-78"/>
                <a:cs typeface="Andalus" pitchFamily="18" charset="-78"/>
              </a:rPr>
              <a:t>Micro-programmed control unit is slower in speed because of the time it takes to fetch microinstructions from the control memory.</a:t>
            </a:r>
          </a:p>
          <a:p>
            <a:pPr>
              <a:buFont typeface="Wingdings" pitchFamily="2" charset="2"/>
              <a:buChar char="v"/>
            </a:pPr>
            <a:endParaRPr lang="en-IN" sz="3200" dirty="0">
              <a:latin typeface="Andalus" pitchFamily="18" charset="-78"/>
              <a:cs typeface="Andalus" pitchFamily="18" charset="-78"/>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52"/>
            <a:ext cx="7929618" cy="6955750"/>
          </a:xfrm>
          <a:prstGeom prst="rect">
            <a:avLst/>
          </a:prstGeom>
          <a:noFill/>
        </p:spPr>
        <p:txBody>
          <a:bodyPr wrap="square" rtlCol="0">
            <a:spAutoFit/>
          </a:bodyPr>
          <a:lstStyle/>
          <a:p>
            <a:pPr marL="514350" indent="-514350" fontAlgn="base"/>
            <a:r>
              <a:rPr lang="en-IN" sz="2800" b="1" i="1" dirty="0" smtClean="0">
                <a:latin typeface="Andalus" pitchFamily="18" charset="-78"/>
                <a:cs typeface="Andalus" pitchFamily="18" charset="-78"/>
              </a:rPr>
              <a:t>Some Important Terms –</a:t>
            </a:r>
          </a:p>
          <a:p>
            <a:pPr marL="514350" indent="-514350" fontAlgn="base"/>
            <a:endParaRPr lang="en-IN" sz="2800" i="1" dirty="0" smtClean="0">
              <a:latin typeface="Andalus" pitchFamily="18" charset="-78"/>
              <a:cs typeface="Andalus" pitchFamily="18" charset="-78"/>
            </a:endParaRPr>
          </a:p>
          <a:p>
            <a:pPr marL="514350" indent="-514350" fontAlgn="base">
              <a:buFont typeface="+mj-lt"/>
              <a:buAutoNum type="arabicPeriod"/>
            </a:pPr>
            <a:r>
              <a:rPr lang="en-IN" sz="2600" b="1" dirty="0" smtClean="0">
                <a:latin typeface="Andalus" pitchFamily="18" charset="-78"/>
                <a:cs typeface="Andalus" pitchFamily="18" charset="-78"/>
              </a:rPr>
              <a:t>Control Word :</a:t>
            </a:r>
            <a:r>
              <a:rPr lang="en-IN" sz="2600" dirty="0" smtClean="0">
                <a:latin typeface="Andalus" pitchFamily="18" charset="-78"/>
                <a:cs typeface="Andalus" pitchFamily="18" charset="-78"/>
              </a:rPr>
              <a:t> A control word is a word whose individual bits represent various control signals.</a:t>
            </a:r>
          </a:p>
          <a:p>
            <a:pPr marL="514350" indent="-514350" fontAlgn="base">
              <a:buFont typeface="+mj-lt"/>
              <a:buAutoNum type="arabicPeriod"/>
            </a:pPr>
            <a:r>
              <a:rPr lang="en-IN" sz="2600" b="1" dirty="0" smtClean="0">
                <a:latin typeface="Andalus" pitchFamily="18" charset="-78"/>
                <a:cs typeface="Andalus" pitchFamily="18" charset="-78"/>
              </a:rPr>
              <a:t>Micro-routine :</a:t>
            </a:r>
            <a:r>
              <a:rPr lang="en-IN" sz="2600" dirty="0" smtClean="0">
                <a:latin typeface="Andalus" pitchFamily="18" charset="-78"/>
                <a:cs typeface="Andalus" pitchFamily="18" charset="-78"/>
              </a:rPr>
              <a:t> A sequence of control words corresponding to the control sequence of a machine instruction constitutes the micro-routine for that instruction.</a:t>
            </a:r>
          </a:p>
          <a:p>
            <a:pPr marL="514350" indent="-514350" fontAlgn="base">
              <a:buFont typeface="+mj-lt"/>
              <a:buAutoNum type="arabicPeriod"/>
            </a:pPr>
            <a:r>
              <a:rPr lang="en-IN" sz="2600" b="1" dirty="0" smtClean="0">
                <a:latin typeface="Andalus" pitchFamily="18" charset="-78"/>
                <a:cs typeface="Andalus" pitchFamily="18" charset="-78"/>
              </a:rPr>
              <a:t>Micro-instruction :</a:t>
            </a:r>
            <a:r>
              <a:rPr lang="en-IN" sz="2600" dirty="0" smtClean="0">
                <a:latin typeface="Andalus" pitchFamily="18" charset="-78"/>
                <a:cs typeface="Andalus" pitchFamily="18" charset="-78"/>
              </a:rPr>
              <a:t> Individual control words in this micro-routine are referred to as microinstructions.</a:t>
            </a:r>
          </a:p>
          <a:p>
            <a:pPr marL="514350" indent="-514350" fontAlgn="base">
              <a:buFont typeface="+mj-lt"/>
              <a:buAutoNum type="arabicPeriod"/>
            </a:pPr>
            <a:r>
              <a:rPr lang="en-IN" sz="2600" b="1" dirty="0" smtClean="0">
                <a:latin typeface="Andalus" pitchFamily="18" charset="-78"/>
                <a:cs typeface="Andalus" pitchFamily="18" charset="-78"/>
              </a:rPr>
              <a:t>Micro-program :</a:t>
            </a:r>
            <a:r>
              <a:rPr lang="en-IN" sz="2600" dirty="0" smtClean="0">
                <a:latin typeface="Andalus" pitchFamily="18" charset="-78"/>
                <a:cs typeface="Andalus" pitchFamily="18" charset="-78"/>
              </a:rPr>
              <a:t> A sequence of micro-instructions is called a micro-program, which is stored in a ROM or RAM called a Control Memory (CM).</a:t>
            </a:r>
          </a:p>
          <a:p>
            <a:pPr marL="514350" indent="-514350" fontAlgn="base">
              <a:buFont typeface="+mj-lt"/>
              <a:buAutoNum type="arabicPeriod"/>
            </a:pPr>
            <a:r>
              <a:rPr lang="en-IN" sz="2600" b="1" dirty="0" smtClean="0">
                <a:latin typeface="Andalus" pitchFamily="18" charset="-78"/>
                <a:cs typeface="Andalus" pitchFamily="18" charset="-78"/>
              </a:rPr>
              <a:t>Control Store :</a:t>
            </a:r>
            <a:r>
              <a:rPr lang="en-IN" sz="2600" dirty="0" smtClean="0">
                <a:latin typeface="Andalus" pitchFamily="18" charset="-78"/>
                <a:cs typeface="Andalus" pitchFamily="18" charset="-78"/>
              </a:rPr>
              <a:t> the micro-routines for all instructions in the instruction set of a computer are stored in a special memory called the Control Store.</a:t>
            </a:r>
          </a:p>
          <a:p>
            <a:pPr marL="514350" indent="-514350">
              <a:buFont typeface="+mj-lt"/>
              <a:buAutoNum type="arabicPeriod"/>
            </a:pPr>
            <a:endParaRPr lang="en-IN" sz="2600" dirty="0">
              <a:latin typeface="Andalus" pitchFamily="18" charset="-78"/>
              <a:cs typeface="Andalus" pitchFamily="18" charset="-78"/>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micro.jpg"/>
          <p:cNvPicPr>
            <a:picLocks noChangeAspect="1" noChangeArrowheads="1"/>
          </p:cNvPicPr>
          <p:nvPr/>
        </p:nvPicPr>
        <p:blipFill>
          <a:blip r:embed="rId2"/>
          <a:srcRect/>
          <a:stretch>
            <a:fillRect/>
          </a:stretch>
        </p:blipFill>
        <p:spPr bwMode="auto">
          <a:xfrm>
            <a:off x="1571604" y="285728"/>
            <a:ext cx="6143668" cy="5857916"/>
          </a:xfrm>
          <a:prstGeom prst="rect">
            <a:avLst/>
          </a:prstGeom>
          <a:noFill/>
        </p:spPr>
      </p:pic>
      <p:sp>
        <p:nvSpPr>
          <p:cNvPr id="3" name="TextBox 2"/>
          <p:cNvSpPr txBox="1"/>
          <p:nvPr/>
        </p:nvSpPr>
        <p:spPr>
          <a:xfrm>
            <a:off x="3226907" y="6215082"/>
            <a:ext cx="2630977" cy="461665"/>
          </a:xfrm>
          <a:prstGeom prst="rect">
            <a:avLst/>
          </a:prstGeom>
          <a:noFill/>
        </p:spPr>
        <p:txBody>
          <a:bodyPr wrap="none" rtlCol="0">
            <a:spAutoFit/>
          </a:bodyPr>
          <a:lstStyle/>
          <a:p>
            <a:r>
              <a:rPr lang="en-US" sz="2400" b="1" dirty="0" smtClean="0"/>
              <a:t>Microprogram Unit</a:t>
            </a:r>
            <a:endParaRPr lang="en-IN"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71480"/>
            <a:ext cx="8786842" cy="5940088"/>
          </a:xfrm>
          <a:prstGeom prst="rect">
            <a:avLst/>
          </a:prstGeom>
        </p:spPr>
        <p:txBody>
          <a:bodyPr wrap="square">
            <a:spAutoFit/>
          </a:bodyPr>
          <a:lstStyle/>
          <a:p>
            <a:pPr marL="514350" indent="-514350"/>
            <a:r>
              <a:rPr lang="en-US" sz="2800" dirty="0" smtClean="0">
                <a:latin typeface="Andalus" pitchFamily="18" charset="-78"/>
                <a:cs typeface="Andalus" pitchFamily="18" charset="-78"/>
              </a:rPr>
              <a:t>  2. </a:t>
            </a:r>
            <a:r>
              <a:rPr lang="en-IN" sz="3600" u="sng" dirty="0" smtClean="0">
                <a:latin typeface="Baskerville Old Face" pitchFamily="18" charset="0"/>
                <a:cs typeface="Andalus" pitchFamily="18" charset="-78"/>
              </a:rPr>
              <a:t>Multi-core computer structure  </a:t>
            </a:r>
            <a:r>
              <a:rPr lang="en-IN" sz="2800" dirty="0" smtClean="0">
                <a:latin typeface="Andalus" pitchFamily="18" charset="-78"/>
                <a:cs typeface="Andalus" pitchFamily="18" charset="-78"/>
              </a:rPr>
              <a:t>:  </a:t>
            </a:r>
            <a:r>
              <a:rPr lang="en-IN" sz="3200" dirty="0" smtClean="0">
                <a:latin typeface="Andalus" pitchFamily="18" charset="-78"/>
                <a:cs typeface="Andalus" pitchFamily="18" charset="-78"/>
              </a:rPr>
              <a:t>As was mentioned, contemporary computers generally have multiple processors. When these processors all reside on a single chip, the term multi-core computer is used.</a:t>
            </a:r>
            <a:endParaRPr lang="en-IN" sz="2800" dirty="0" smtClean="0">
              <a:latin typeface="Andalus" pitchFamily="18" charset="-78"/>
              <a:cs typeface="Andalus" pitchFamily="18" charset="-78"/>
            </a:endParaRPr>
          </a:p>
          <a:p>
            <a:pPr marL="514350" indent="-514350"/>
            <a:endParaRPr lang="en-US" sz="2800" dirty="0" smtClean="0">
              <a:latin typeface="Andalus" pitchFamily="18" charset="-78"/>
              <a:cs typeface="Andalus" pitchFamily="18" charset="-78"/>
            </a:endParaRPr>
          </a:p>
          <a:p>
            <a:pPr marL="514350" indent="-514350"/>
            <a:r>
              <a:rPr lang="en-IN" sz="2800" dirty="0" smtClean="0"/>
              <a:t>   </a:t>
            </a:r>
            <a:r>
              <a:rPr lang="en-IN" sz="3200" dirty="0" smtClean="0">
                <a:latin typeface="Andalus" pitchFamily="18" charset="-78"/>
                <a:cs typeface="Andalus" pitchFamily="18" charset="-78"/>
              </a:rPr>
              <a:t>■ Central processing unit (CPU): That portion of a      computer that fetches and executes instructions. It consists of an ALU, a control unit, and registers. In a system with a single processing unit, it is often simply referred to as a processor. </a:t>
            </a:r>
            <a:endParaRPr lang="en-US" sz="3200" dirty="0" smtClean="0">
              <a:latin typeface="Andalus" pitchFamily="18" charset="-78"/>
              <a:cs typeface="Andalus" pitchFamily="18" charset="-78"/>
            </a:endParaRPr>
          </a:p>
          <a:p>
            <a:pPr marL="514350" indent="-514350"/>
            <a:endParaRPr lang="en-IN" sz="2800" dirty="0">
              <a:latin typeface="Andalus" pitchFamily="18" charset="-78"/>
              <a:cs typeface="Andalus" pitchFamily="18" charset="-7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8786842" cy="6294031"/>
          </a:xfrm>
          <a:prstGeom prst="rect">
            <a:avLst/>
          </a:prstGeom>
        </p:spPr>
        <p:txBody>
          <a:bodyPr wrap="square">
            <a:spAutoFit/>
          </a:bodyPr>
          <a:lstStyle/>
          <a:p>
            <a:pPr marL="514350" indent="-514350"/>
            <a:r>
              <a:rPr lang="en-IN" sz="3100" dirty="0" smtClean="0">
                <a:latin typeface="Andalus" pitchFamily="18" charset="-78"/>
                <a:cs typeface="Andalus" pitchFamily="18" charset="-78"/>
              </a:rPr>
              <a:t>    ■ Core: An individual processing unit on a processor chip. A core may be equivalent in functionality to a CPU on a single-CPU system. Other specialized processing units, such as one optimized for vector and matrix operations, are also referred to as cores.</a:t>
            </a:r>
          </a:p>
          <a:p>
            <a:pPr marL="514350" indent="-514350"/>
            <a:endParaRPr lang="en-IN" sz="3100" dirty="0" smtClean="0">
              <a:latin typeface="Andalus" pitchFamily="18" charset="-78"/>
              <a:cs typeface="Andalus" pitchFamily="18" charset="-78"/>
            </a:endParaRPr>
          </a:p>
          <a:p>
            <a:pPr marL="514350" indent="-514350"/>
            <a:endParaRPr lang="en-IN" sz="3100" dirty="0" smtClean="0">
              <a:latin typeface="Andalus" pitchFamily="18" charset="-78"/>
              <a:cs typeface="Andalus" pitchFamily="18" charset="-78"/>
            </a:endParaRPr>
          </a:p>
          <a:p>
            <a:pPr marL="514350" indent="-514350"/>
            <a:r>
              <a:rPr lang="en-IN" sz="3100" dirty="0" smtClean="0">
                <a:latin typeface="Andalus" pitchFamily="18" charset="-78"/>
                <a:cs typeface="Andalus" pitchFamily="18" charset="-78"/>
              </a:rPr>
              <a:t>    ■ Processor: A physical piece of silicon containing one or more cores. The processor is the computer component that interprets and executes instructions. If a processor contains multiple cores, it is referred to as a multi-core processor.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63660"/>
            <a:ext cx="7215238" cy="707886"/>
          </a:xfrm>
          <a:prstGeom prst="rect">
            <a:avLst/>
          </a:prstGeom>
          <a:noFill/>
        </p:spPr>
        <p:txBody>
          <a:bodyPr wrap="square" rtlCol="0">
            <a:spAutoFit/>
          </a:bodyPr>
          <a:lstStyle/>
          <a:p>
            <a:pPr algn="ctr"/>
            <a:r>
              <a:rPr lang="en-US" sz="4000" b="1" dirty="0" smtClean="0">
                <a:latin typeface="Aharoni" pitchFamily="2" charset="-79"/>
                <a:cs typeface="Aharoni" pitchFamily="2" charset="-79"/>
              </a:rPr>
              <a:t>Von Neumann Architecture</a:t>
            </a:r>
            <a:endParaRPr lang="en-IN" sz="2400" b="1" dirty="0">
              <a:latin typeface="Aharoni" pitchFamily="2" charset="-79"/>
              <a:cs typeface="Aharoni" pitchFamily="2" charset="-79"/>
            </a:endParaRPr>
          </a:p>
        </p:txBody>
      </p:sp>
      <p:sp>
        <p:nvSpPr>
          <p:cNvPr id="4" name="Rectangle 3"/>
          <p:cNvSpPr/>
          <p:nvPr/>
        </p:nvSpPr>
        <p:spPr>
          <a:xfrm>
            <a:off x="285720" y="1214422"/>
            <a:ext cx="8215370" cy="1815882"/>
          </a:xfrm>
          <a:prstGeom prst="rect">
            <a:avLst/>
          </a:prstGeom>
        </p:spPr>
        <p:txBody>
          <a:bodyPr wrap="square">
            <a:spAutoFit/>
          </a:bodyPr>
          <a:lstStyle/>
          <a:p>
            <a:r>
              <a:rPr lang="en-IN" sz="2800" dirty="0" smtClean="0">
                <a:latin typeface="Andalus" pitchFamily="18" charset="-78"/>
                <a:cs typeface="Andalus" pitchFamily="18" charset="-78"/>
              </a:rPr>
              <a:t>In 1946, von Neumann and his colleagues began the design of a new stored program computer, referred to as the IAS. computer, at the Princeton Institute for Advanced Studies . It consists of</a:t>
            </a:r>
            <a:endParaRPr lang="en-IN" sz="2800" dirty="0">
              <a:latin typeface="Andalus" pitchFamily="18" charset="-78"/>
              <a:cs typeface="Andalus" pitchFamily="18" charset="-78"/>
            </a:endParaRPr>
          </a:p>
        </p:txBody>
      </p:sp>
      <p:sp>
        <p:nvSpPr>
          <p:cNvPr id="5" name="Rectangle 4"/>
          <p:cNvSpPr/>
          <p:nvPr/>
        </p:nvSpPr>
        <p:spPr>
          <a:xfrm>
            <a:off x="285720" y="2571744"/>
            <a:ext cx="8572560" cy="4401205"/>
          </a:xfrm>
          <a:prstGeom prst="rect">
            <a:avLst/>
          </a:prstGeom>
        </p:spPr>
        <p:txBody>
          <a:bodyPr wrap="square">
            <a:spAutoFit/>
          </a:bodyPr>
          <a:lstStyle/>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A main memory, which stores both data and instructions5 </a:t>
            </a:r>
          </a:p>
          <a:p>
            <a:r>
              <a:rPr lang="en-IN" sz="2800" dirty="0" smtClean="0">
                <a:latin typeface="Andalus" pitchFamily="18" charset="-78"/>
                <a:cs typeface="Andalus" pitchFamily="18" charset="-78"/>
              </a:rPr>
              <a:t>■ An arithmetic and logic unit (ALU) capable of operating on binary data</a:t>
            </a:r>
          </a:p>
          <a:p>
            <a:r>
              <a:rPr lang="en-IN" sz="2800" dirty="0" smtClean="0"/>
              <a:t>■ A control unit, which interprets the instructions in memory and causes them to be executed </a:t>
            </a:r>
          </a:p>
          <a:p>
            <a:r>
              <a:rPr lang="en-IN" sz="2800" dirty="0" smtClean="0"/>
              <a:t>■ Input–output (I/O) equipment operated by the control unit</a:t>
            </a:r>
          </a:p>
          <a:p>
            <a:endParaRPr lang="en-IN" sz="2800" dirty="0">
              <a:latin typeface="Andalus" pitchFamily="18" charset="-78"/>
              <a:cs typeface="Andalus" pitchFamily="18" charset="-7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571480"/>
            <a:ext cx="8572560" cy="6494085"/>
          </a:xfrm>
          <a:prstGeom prst="rect">
            <a:avLst/>
          </a:prstGeom>
        </p:spPr>
        <p:txBody>
          <a:bodyPr wrap="square">
            <a:spAutoFit/>
          </a:bodyPr>
          <a:lstStyle/>
          <a:p>
            <a:r>
              <a:rPr lang="en-IN" sz="3200" dirty="0" smtClean="0">
                <a:latin typeface="Andalus" pitchFamily="18" charset="-78"/>
                <a:cs typeface="Andalus" pitchFamily="18" charset="-78"/>
              </a:rPr>
              <a:t>This structure was outlined in von Neumann’s earlier proposal as follows</a:t>
            </a:r>
          </a:p>
          <a:p>
            <a:endParaRPr lang="en-US" sz="3200" dirty="0" smtClean="0">
              <a:latin typeface="Andalus" pitchFamily="18" charset="-78"/>
              <a:cs typeface="Andalus" pitchFamily="18" charset="-78"/>
            </a:endParaRPr>
          </a:p>
          <a:p>
            <a:pPr>
              <a:buFont typeface="Wingdings" pitchFamily="2" charset="2"/>
              <a:buChar char="q"/>
            </a:pPr>
            <a:r>
              <a:rPr lang="en-IN" sz="3200" dirty="0" smtClean="0">
                <a:latin typeface="Andalus" pitchFamily="18" charset="-78"/>
                <a:cs typeface="Andalus" pitchFamily="18" charset="-78"/>
              </a:rPr>
              <a:t>  First : Since the device is primarily a computer, it will have to perform the elementary operations of arithmetic most frequently like addition, subtraction.</a:t>
            </a:r>
          </a:p>
          <a:p>
            <a:endParaRPr lang="en-US" sz="3200" dirty="0" smtClean="0">
              <a:latin typeface="Andalus" pitchFamily="18" charset="-78"/>
              <a:cs typeface="Andalus" pitchFamily="18" charset="-78"/>
            </a:endParaRPr>
          </a:p>
          <a:p>
            <a:pPr>
              <a:buFont typeface="Wingdings" pitchFamily="2" charset="2"/>
              <a:buChar char="q"/>
            </a:pPr>
            <a:r>
              <a:rPr lang="en-IN" sz="3200" dirty="0" smtClean="0">
                <a:latin typeface="Andalus" pitchFamily="18" charset="-78"/>
                <a:cs typeface="Andalus" pitchFamily="18" charset="-78"/>
              </a:rPr>
              <a:t>  Second: The logical control of the device, that is, the proper sequencing of its operations, can be most efficiently carried out by a central control organ.</a:t>
            </a:r>
          </a:p>
          <a:p>
            <a:endParaRPr lang="en-IN" sz="3200" dirty="0">
              <a:latin typeface="Andalus" pitchFamily="18" charset="-78"/>
              <a:cs typeface="Andalus" pitchFamily="18" charset="-7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429684" cy="6001643"/>
          </a:xfrm>
          <a:prstGeom prst="rect">
            <a:avLst/>
          </a:prstGeom>
        </p:spPr>
        <p:txBody>
          <a:bodyPr wrap="square">
            <a:spAutoFit/>
          </a:bodyPr>
          <a:lstStyle/>
          <a:p>
            <a:pPr>
              <a:buFont typeface="Wingdings" pitchFamily="2" charset="2"/>
              <a:buChar char="q"/>
            </a:pPr>
            <a:r>
              <a:rPr lang="en-IN" sz="3200" dirty="0" smtClean="0">
                <a:latin typeface="Andalus" pitchFamily="18" charset="-78"/>
                <a:cs typeface="Andalus" pitchFamily="18" charset="-78"/>
              </a:rPr>
              <a:t>  Third: Any device that is to carry out long and complicated sequences of operations (specifically of calculations) must have a considerable memory</a:t>
            </a:r>
          </a:p>
          <a:p>
            <a:r>
              <a:rPr lang="en-US" sz="3200" dirty="0" smtClean="0">
                <a:latin typeface="Andalus" pitchFamily="18" charset="-78"/>
                <a:cs typeface="Andalus" pitchFamily="18" charset="-78"/>
              </a:rPr>
              <a:t>        - </a:t>
            </a:r>
            <a:r>
              <a:rPr lang="en-IN" sz="3200" dirty="0" smtClean="0"/>
              <a:t>At any rate, the total memory constitutes the third specific part of the device: M.</a:t>
            </a:r>
            <a:endParaRPr lang="en-IN" sz="3200" dirty="0" smtClean="0">
              <a:latin typeface="Andalus" pitchFamily="18" charset="-78"/>
              <a:cs typeface="Andalus" pitchFamily="18" charset="-78"/>
            </a:endParaRPr>
          </a:p>
          <a:p>
            <a:r>
              <a:rPr lang="en-US" sz="3200" dirty="0" smtClean="0">
                <a:latin typeface="Andalus" pitchFamily="18" charset="-78"/>
                <a:cs typeface="Andalus" pitchFamily="18" charset="-78"/>
              </a:rPr>
              <a:t>             </a:t>
            </a:r>
          </a:p>
          <a:p>
            <a:r>
              <a:rPr lang="en-US" sz="3200" dirty="0" smtClean="0">
                <a:latin typeface="Andalus" pitchFamily="18" charset="-78"/>
                <a:cs typeface="Andalus" pitchFamily="18" charset="-78"/>
              </a:rPr>
              <a:t>              </a:t>
            </a:r>
          </a:p>
          <a:p>
            <a:pPr>
              <a:buFont typeface="Wingdings" pitchFamily="2" charset="2"/>
              <a:buChar char="q"/>
            </a:pPr>
            <a:r>
              <a:rPr lang="en-IN" sz="3200" dirty="0" smtClean="0">
                <a:latin typeface="Andalus" pitchFamily="18" charset="-78"/>
                <a:cs typeface="Andalus" pitchFamily="18" charset="-78"/>
              </a:rPr>
              <a:t>  Fourth: The device must have organs to transfer information from R into its specific parts C and M. These organs form its input, the fourth specific part: I</a:t>
            </a:r>
            <a:endParaRPr lang="en-US" sz="3200" dirty="0" smtClean="0">
              <a:latin typeface="Andalus" pitchFamily="18" charset="-78"/>
              <a:cs typeface="Andalus" pitchFamily="18" charset="-7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242886" y="928670"/>
            <a:ext cx="3400420" cy="4801314"/>
          </a:xfrm>
          <a:prstGeom prst="rect">
            <a:avLst/>
          </a:prstGeom>
        </p:spPr>
        <p:txBody>
          <a:bodyPr wrap="square">
            <a:spAutoFit/>
          </a:bodyPr>
          <a:lstStyle/>
          <a:p>
            <a:pPr>
              <a:buFont typeface="Wingdings" pitchFamily="2" charset="2"/>
              <a:buChar char="q"/>
            </a:pPr>
            <a:r>
              <a:rPr lang="en-IN" sz="3400" dirty="0" smtClean="0">
                <a:latin typeface="Andalus" pitchFamily="18" charset="-78"/>
                <a:cs typeface="Andalus" pitchFamily="18" charset="-78"/>
              </a:rPr>
              <a:t>  Fifth : The device must have organs to transfer from its specific parts C and M into R. These organs form its output, the fifth specific part: O.</a:t>
            </a:r>
            <a:endParaRPr lang="en-IN" sz="3400" dirty="0">
              <a:latin typeface="Andalus" pitchFamily="18" charset="-78"/>
              <a:cs typeface="Andalus" pitchFamily="18" charset="-78"/>
            </a:endParaRPr>
          </a:p>
        </p:txBody>
      </p:sp>
      <p:pic>
        <p:nvPicPr>
          <p:cNvPr id="6" name="Picture 2" descr="C:\Users\admin\Downloads\basic_structure.png"/>
          <p:cNvPicPr>
            <a:picLocks noGrp="1" noChangeAspect="1" noChangeArrowheads="1"/>
          </p:cNvPicPr>
          <p:nvPr>
            <p:ph idx="1"/>
          </p:nvPr>
        </p:nvPicPr>
        <p:blipFill>
          <a:blip r:embed="rId2"/>
          <a:srcRect/>
          <a:stretch>
            <a:fillRect/>
          </a:stretch>
        </p:blipFill>
        <p:spPr bwMode="auto">
          <a:xfrm>
            <a:off x="3857620" y="428604"/>
            <a:ext cx="5000660" cy="5643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643182"/>
            <a:ext cx="7358114" cy="1200329"/>
          </a:xfrm>
          <a:prstGeom prst="rect">
            <a:avLst/>
          </a:prstGeom>
          <a:noFill/>
        </p:spPr>
        <p:txBody>
          <a:bodyPr wrap="square" rtlCol="0">
            <a:spAutoFit/>
          </a:bodyPr>
          <a:lstStyle/>
          <a:p>
            <a:pPr algn="ctr"/>
            <a:r>
              <a:rPr lang="en-US" sz="7200" u="sng" dirty="0" smtClean="0">
                <a:latin typeface="Eras Bold ITC" pitchFamily="34" charset="0"/>
              </a:rPr>
              <a:t>UNIT - 1</a:t>
            </a:r>
            <a:endParaRPr lang="en-IN" sz="7200" u="sng" dirty="0">
              <a:latin typeface="Eras Bold ITC"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285728"/>
            <a:ext cx="7175362" cy="769441"/>
          </a:xfrm>
          <a:prstGeom prst="rect">
            <a:avLst/>
          </a:prstGeom>
          <a:noFill/>
        </p:spPr>
        <p:txBody>
          <a:bodyPr wrap="none" rtlCol="0">
            <a:spAutoFit/>
          </a:bodyPr>
          <a:lstStyle/>
          <a:p>
            <a:pPr algn="ctr"/>
            <a:r>
              <a:rPr lang="en-US" sz="4400" b="1" dirty="0" smtClean="0">
                <a:latin typeface="Aharoni" pitchFamily="2" charset="-79"/>
                <a:cs typeface="Aharoni" pitchFamily="2" charset="-79"/>
              </a:rPr>
              <a:t>COMPUTER COMPONENTS</a:t>
            </a:r>
            <a:endParaRPr lang="en-IN" sz="4400" b="1" dirty="0">
              <a:latin typeface="Aharoni" pitchFamily="2" charset="-79"/>
              <a:cs typeface="Aharoni" pitchFamily="2" charset="-79"/>
            </a:endParaRPr>
          </a:p>
        </p:txBody>
      </p:sp>
      <p:sp>
        <p:nvSpPr>
          <p:cNvPr id="5" name="Rectangle 4"/>
          <p:cNvSpPr/>
          <p:nvPr/>
        </p:nvSpPr>
        <p:spPr>
          <a:xfrm>
            <a:off x="214282" y="1428736"/>
            <a:ext cx="8643966" cy="5401479"/>
          </a:xfrm>
          <a:prstGeom prst="rect">
            <a:avLst/>
          </a:prstGeom>
        </p:spPr>
        <p:txBody>
          <a:bodyPr wrap="square">
            <a:spAutoFit/>
          </a:bodyPr>
          <a:lstStyle/>
          <a:p>
            <a:pPr>
              <a:buFont typeface="Wingdings" pitchFamily="2" charset="2"/>
              <a:buChar char="q"/>
            </a:pPr>
            <a:r>
              <a:rPr lang="en-IN" sz="3300" dirty="0" smtClean="0">
                <a:latin typeface="Andalus" pitchFamily="18" charset="-78"/>
                <a:cs typeface="Andalus" pitchFamily="18" charset="-78"/>
              </a:rPr>
              <a:t> The term '</a:t>
            </a:r>
            <a:r>
              <a:rPr lang="en-IN" sz="3300" b="1" dirty="0" smtClean="0">
                <a:latin typeface="Andalus" pitchFamily="18" charset="-78"/>
                <a:cs typeface="Andalus" pitchFamily="18" charset="-78"/>
              </a:rPr>
              <a:t>computer hardware</a:t>
            </a:r>
            <a:r>
              <a:rPr lang="en-IN" sz="3300" dirty="0" smtClean="0">
                <a:latin typeface="Andalus" pitchFamily="18" charset="-78"/>
                <a:cs typeface="Andalus" pitchFamily="18" charset="-78"/>
              </a:rPr>
              <a:t>' or 'computer      parts' is used to describe</a:t>
            </a:r>
            <a:r>
              <a:rPr lang="en-IN" sz="3300" i="1" dirty="0" smtClean="0">
                <a:latin typeface="Andalus" pitchFamily="18" charset="-78"/>
                <a:cs typeface="Andalus" pitchFamily="18" charset="-78"/>
              </a:rPr>
              <a:t> computer  components</a:t>
            </a:r>
            <a:r>
              <a:rPr lang="en-IN" sz="3300" dirty="0" smtClean="0">
                <a:latin typeface="Andalus" pitchFamily="18" charset="-78"/>
                <a:cs typeface="Andalus" pitchFamily="18" charset="-78"/>
              </a:rPr>
              <a:t> that can be seen and touched. The major components of general-purpose computer system are :</a:t>
            </a:r>
          </a:p>
          <a:p>
            <a:pPr marL="571500" indent="-571500"/>
            <a:r>
              <a:rPr lang="en-US" sz="3300" dirty="0" smtClean="0">
                <a:latin typeface="Andalus" pitchFamily="18" charset="-78"/>
                <a:cs typeface="Andalus" pitchFamily="18" charset="-78"/>
              </a:rPr>
              <a:t>        1. </a:t>
            </a:r>
            <a:r>
              <a:rPr lang="en-IN" sz="3600" dirty="0" smtClean="0">
                <a:latin typeface="Andalus" pitchFamily="18" charset="-78"/>
                <a:cs typeface="Andalus" pitchFamily="18" charset="-78"/>
              </a:rPr>
              <a:t>Input Unit</a:t>
            </a:r>
            <a:br>
              <a:rPr lang="en-IN" sz="3600" dirty="0" smtClean="0">
                <a:latin typeface="Andalus" pitchFamily="18" charset="-78"/>
                <a:cs typeface="Andalus" pitchFamily="18" charset="-78"/>
              </a:rPr>
            </a:br>
            <a:r>
              <a:rPr lang="en-IN" sz="3600" dirty="0" smtClean="0">
                <a:latin typeface="Andalus" pitchFamily="18" charset="-78"/>
                <a:cs typeface="Andalus" pitchFamily="18" charset="-78"/>
              </a:rPr>
              <a:t>  2. Main/internal Memory or Storage</a:t>
            </a:r>
            <a:br>
              <a:rPr lang="en-IN" sz="3600" dirty="0" smtClean="0">
                <a:latin typeface="Andalus" pitchFamily="18" charset="-78"/>
                <a:cs typeface="Andalus" pitchFamily="18" charset="-78"/>
              </a:rPr>
            </a:br>
            <a:r>
              <a:rPr lang="en-IN" sz="3600" dirty="0" smtClean="0">
                <a:latin typeface="Andalus" pitchFamily="18" charset="-78"/>
                <a:cs typeface="Andalus" pitchFamily="18" charset="-78"/>
              </a:rPr>
              <a:t>      Unit</a:t>
            </a:r>
          </a:p>
          <a:p>
            <a:pPr marL="571500" indent="-571500"/>
            <a:r>
              <a:rPr lang="en-US" sz="3600" dirty="0" smtClean="0">
                <a:latin typeface="Andalus" pitchFamily="18" charset="-78"/>
                <a:cs typeface="Andalus" pitchFamily="18" charset="-78"/>
              </a:rPr>
              <a:t>       3. </a:t>
            </a:r>
            <a:r>
              <a:rPr lang="en-IN" sz="3600" dirty="0" smtClean="0">
                <a:latin typeface="Andalus" pitchFamily="18" charset="-78"/>
                <a:cs typeface="Andalus" pitchFamily="18" charset="-78"/>
              </a:rPr>
              <a:t>Output Unit</a:t>
            </a:r>
          </a:p>
          <a:p>
            <a:pPr marL="571500" indent="-571500"/>
            <a:r>
              <a:rPr lang="en-IN" sz="3600" dirty="0" smtClean="0">
                <a:latin typeface="Andalus" pitchFamily="18" charset="-78"/>
                <a:cs typeface="Andalus" pitchFamily="18" charset="-78"/>
              </a:rPr>
              <a:t>       4. Central Processing unit.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ownloads\components1.jpg"/>
          <p:cNvPicPr>
            <a:picLocks noChangeAspect="1" noChangeArrowheads="1"/>
          </p:cNvPicPr>
          <p:nvPr/>
        </p:nvPicPr>
        <p:blipFill>
          <a:blip r:embed="rId2"/>
          <a:srcRect/>
          <a:stretch>
            <a:fillRect/>
          </a:stretch>
        </p:blipFill>
        <p:spPr bwMode="auto">
          <a:xfrm>
            <a:off x="714348" y="357166"/>
            <a:ext cx="7572428" cy="614366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4500594" cy="6247864"/>
          </a:xfrm>
          <a:prstGeom prst="rect">
            <a:avLst/>
          </a:prstGeom>
        </p:spPr>
        <p:txBody>
          <a:bodyPr wrap="square">
            <a:spAutoFit/>
          </a:bodyPr>
          <a:lstStyle/>
          <a:p>
            <a:r>
              <a:rPr lang="en-IN" sz="2500" b="1" dirty="0" smtClean="0">
                <a:latin typeface="Andalus" pitchFamily="18" charset="-78"/>
                <a:cs typeface="Andalus" pitchFamily="18" charset="-78"/>
              </a:rPr>
              <a:t>Input Unit</a:t>
            </a:r>
          </a:p>
          <a:p>
            <a:r>
              <a:rPr lang="en-IN" sz="2500" dirty="0" smtClean="0">
                <a:latin typeface="Andalus" pitchFamily="18" charset="-78"/>
                <a:cs typeface="Andalus" pitchFamily="18" charset="-78"/>
              </a:rPr>
              <a:t>Input unit is used for transfers’ raw Data and control signals into the information processing system by the user before processing and computation. All the input unit devices provide the instructions and data are transformed into binary codes that is the primary memory acceptable format.</a:t>
            </a:r>
          </a:p>
          <a:p>
            <a:r>
              <a:rPr lang="en-IN" sz="2500" dirty="0" smtClean="0">
                <a:latin typeface="Andalus" pitchFamily="18" charset="-78"/>
                <a:cs typeface="Andalus" pitchFamily="18" charset="-78"/>
              </a:rPr>
              <a:t>Example of Input unit devices: keyboard, mouse, scanner, joystick, MICR, Punched cards, Punched paper tape, Magnetic tape etc.</a:t>
            </a:r>
            <a:endParaRPr lang="en-IN" sz="2500" dirty="0">
              <a:latin typeface="Andalus" pitchFamily="18" charset="-78"/>
              <a:cs typeface="Andalus" pitchFamily="18" charset="-78"/>
            </a:endParaRPr>
          </a:p>
        </p:txBody>
      </p:sp>
      <p:pic>
        <p:nvPicPr>
          <p:cNvPr id="2050" name="Picture 2" descr="C:\Users\admin\Downloads\Input-Devices.jpg"/>
          <p:cNvPicPr>
            <a:picLocks noChangeAspect="1" noChangeArrowheads="1"/>
          </p:cNvPicPr>
          <p:nvPr/>
        </p:nvPicPr>
        <p:blipFill>
          <a:blip r:embed="rId2"/>
          <a:srcRect/>
          <a:stretch>
            <a:fillRect/>
          </a:stretch>
        </p:blipFill>
        <p:spPr bwMode="auto">
          <a:xfrm>
            <a:off x="4813296" y="1428736"/>
            <a:ext cx="4000528" cy="414340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21063"/>
            <a:ext cx="8786874" cy="6494085"/>
          </a:xfrm>
          <a:prstGeom prst="rect">
            <a:avLst/>
          </a:prstGeom>
        </p:spPr>
        <p:txBody>
          <a:bodyPr wrap="square">
            <a:spAutoFit/>
          </a:bodyPr>
          <a:lstStyle/>
          <a:p>
            <a:r>
              <a:rPr lang="en-IN" sz="2600" b="1" dirty="0" smtClean="0">
                <a:latin typeface="Andalus" pitchFamily="18" charset="-78"/>
                <a:cs typeface="Andalus" pitchFamily="18" charset="-78"/>
              </a:rPr>
              <a:t>Memory or Storage Unit</a:t>
            </a:r>
          </a:p>
          <a:p>
            <a:r>
              <a:rPr lang="en-IN" sz="2600" dirty="0" smtClean="0">
                <a:latin typeface="Andalus" pitchFamily="18" charset="-78"/>
                <a:cs typeface="Andalus" pitchFamily="18" charset="-78"/>
              </a:rPr>
              <a:t>Memory or Storage unit is used for storing Data during before and after processing. The capacity of storage is expressed in terms of Bytes. The difference between memory and storage is :</a:t>
            </a:r>
          </a:p>
          <a:p>
            <a:endParaRPr lang="en-IN" sz="2600" dirty="0" smtClean="0">
              <a:latin typeface="Andalus" pitchFamily="18" charset="-78"/>
              <a:cs typeface="Andalus" pitchFamily="18" charset="-78"/>
            </a:endParaRPr>
          </a:p>
          <a:p>
            <a:pPr>
              <a:buFont typeface="Wingdings" pitchFamily="2" charset="2"/>
              <a:buChar char="§"/>
            </a:pPr>
            <a:r>
              <a:rPr lang="en-IN" sz="2600" u="sng" dirty="0" smtClean="0">
                <a:latin typeface="Andalus" pitchFamily="18" charset="-78"/>
                <a:cs typeface="Andalus" pitchFamily="18" charset="-78"/>
              </a:rPr>
              <a:t>Memory</a:t>
            </a:r>
          </a:p>
          <a:p>
            <a:r>
              <a:rPr lang="en-IN" sz="2600" dirty="0" smtClean="0">
                <a:latin typeface="Andalus" pitchFamily="18" charset="-78"/>
                <a:cs typeface="Andalus" pitchFamily="18" charset="-78"/>
              </a:rPr>
              <a:t>This unit retains temporarily results till further processing, For example, Random Access Memory (RAM).This memory is volatile, which means data is disappears when the power is lost.</a:t>
            </a:r>
          </a:p>
          <a:p>
            <a:endParaRPr lang="en-IN" sz="2600" b="1" dirty="0" smtClean="0">
              <a:latin typeface="Andalus" pitchFamily="18" charset="-78"/>
              <a:cs typeface="Andalus" pitchFamily="18" charset="-78"/>
            </a:endParaRPr>
          </a:p>
          <a:p>
            <a:pPr>
              <a:buFont typeface="Wingdings" pitchFamily="2" charset="2"/>
              <a:buChar char="§"/>
            </a:pPr>
            <a:r>
              <a:rPr lang="en-IN" sz="2600" u="sng" dirty="0" smtClean="0">
                <a:latin typeface="Andalus" pitchFamily="18" charset="-78"/>
                <a:cs typeface="Andalus" pitchFamily="18" charset="-78"/>
              </a:rPr>
              <a:t>Storage</a:t>
            </a:r>
          </a:p>
          <a:p>
            <a:r>
              <a:rPr lang="en-IN" sz="2600" dirty="0" smtClean="0">
                <a:latin typeface="Andalus" pitchFamily="18" charset="-78"/>
                <a:cs typeface="Andalus" pitchFamily="18" charset="-78"/>
              </a:rPr>
              <a:t>The storage or "secondary storage" is used for retain digital data after processing for permanently. For example hard drive. The Storage is non-volatile in nature. CPU does not access directly to secondary storage memories, instead they accessed via input-output unit</a:t>
            </a:r>
            <a:endParaRPr lang="en-IN" sz="2600" dirty="0">
              <a:latin typeface="Andalus" pitchFamily="18" charset="-78"/>
              <a:cs typeface="Andalus" pitchFamily="18" charset="-7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3388" y="428604"/>
            <a:ext cx="5143520" cy="6001643"/>
          </a:xfrm>
          <a:prstGeom prst="rect">
            <a:avLst/>
          </a:prstGeom>
        </p:spPr>
        <p:txBody>
          <a:bodyPr wrap="square">
            <a:spAutoFit/>
          </a:bodyPr>
          <a:lstStyle/>
          <a:p>
            <a:r>
              <a:rPr lang="en-IN" sz="3200" b="1" dirty="0" smtClean="0">
                <a:latin typeface="Andalus" pitchFamily="18" charset="-78"/>
                <a:cs typeface="Andalus" pitchFamily="18" charset="-78"/>
              </a:rPr>
              <a:t>Output Unit</a:t>
            </a:r>
          </a:p>
          <a:p>
            <a:r>
              <a:rPr lang="en-IN" sz="3200" dirty="0" smtClean="0">
                <a:latin typeface="Andalus" pitchFamily="18" charset="-78"/>
                <a:cs typeface="Andalus" pitchFamily="18" charset="-78"/>
              </a:rPr>
              <a:t>Output Unit receives information from the CPU and then delivers it the external storage or device in the soft or hard processed form. The devices which are used to display output to the user are called output devices. The Monitor or printer is common output device.</a:t>
            </a:r>
            <a:endParaRPr lang="en-IN" sz="3200" dirty="0">
              <a:latin typeface="Andalus" pitchFamily="18" charset="-78"/>
              <a:cs typeface="Andalus" pitchFamily="18" charset="-78"/>
            </a:endParaRPr>
          </a:p>
        </p:txBody>
      </p:sp>
      <p:pic>
        <p:nvPicPr>
          <p:cNvPr id="3074" name="Picture 2" descr="C:\Users\admin\Downloads\output-divices.png"/>
          <p:cNvPicPr>
            <a:picLocks noChangeAspect="1" noChangeArrowheads="1"/>
          </p:cNvPicPr>
          <p:nvPr/>
        </p:nvPicPr>
        <p:blipFill>
          <a:blip r:embed="rId2"/>
          <a:srcRect/>
          <a:stretch>
            <a:fillRect/>
          </a:stretch>
        </p:blipFill>
        <p:spPr bwMode="auto">
          <a:xfrm>
            <a:off x="214314" y="1000108"/>
            <a:ext cx="3929058" cy="464347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428604"/>
            <a:ext cx="8429684" cy="6001643"/>
          </a:xfrm>
          <a:prstGeom prst="rect">
            <a:avLst/>
          </a:prstGeom>
        </p:spPr>
        <p:txBody>
          <a:bodyPr wrap="square">
            <a:spAutoFit/>
          </a:bodyPr>
          <a:lstStyle/>
          <a:p>
            <a:r>
              <a:rPr lang="en-IN" sz="3200" b="1" dirty="0" smtClean="0"/>
              <a:t>Central Processing Unit</a:t>
            </a:r>
          </a:p>
          <a:p>
            <a:pPr marL="514350" indent="-514350">
              <a:buFont typeface="Wingdings" pitchFamily="2" charset="2"/>
              <a:buChar char="q"/>
            </a:pPr>
            <a:r>
              <a:rPr lang="en-IN" sz="3200" dirty="0" smtClean="0"/>
              <a:t>The main chip in a computer is the microprocessor chip, which is also known as the CPU (central processing unit). </a:t>
            </a:r>
          </a:p>
          <a:p>
            <a:pPr marL="514350" indent="-514350"/>
            <a:endParaRPr lang="en-IN" sz="3200" dirty="0" smtClean="0"/>
          </a:p>
          <a:p>
            <a:pPr marL="514350" indent="-514350">
              <a:buFont typeface="Wingdings" pitchFamily="2" charset="2"/>
              <a:buChar char="q"/>
            </a:pPr>
            <a:r>
              <a:rPr lang="en-IN" sz="3200" dirty="0" smtClean="0"/>
              <a:t>The CPU is mounted on a printed circuit board called the main board or mother board. </a:t>
            </a:r>
          </a:p>
          <a:p>
            <a:pPr marL="514350" indent="-514350">
              <a:buFont typeface="Wingdings" pitchFamily="2" charset="2"/>
              <a:buChar char="q"/>
            </a:pPr>
            <a:endParaRPr lang="en-IN" sz="3200" dirty="0" smtClean="0"/>
          </a:p>
          <a:p>
            <a:pPr marL="514350" indent="-514350">
              <a:buFont typeface="Wingdings" pitchFamily="2" charset="2"/>
              <a:buChar char="q"/>
            </a:pPr>
            <a:r>
              <a:rPr lang="en-IN" sz="3200" dirty="0" smtClean="0"/>
              <a:t>This chip is considered to be the controlling chip of a computer system since it controls the activities of other chips as well as outside devices connected to the computer</a:t>
            </a:r>
            <a:endParaRPr lang="en-IN"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85728"/>
            <a:ext cx="9001156" cy="1938992"/>
          </a:xfrm>
          <a:prstGeom prst="rect">
            <a:avLst/>
          </a:prstGeom>
        </p:spPr>
        <p:txBody>
          <a:bodyPr wrap="square">
            <a:spAutoFit/>
          </a:bodyPr>
          <a:lstStyle/>
          <a:p>
            <a:r>
              <a:rPr lang="en-IN" sz="3000" dirty="0" smtClean="0">
                <a:latin typeface="Andalus" pitchFamily="18" charset="-78"/>
                <a:cs typeface="Andalus" pitchFamily="18" charset="-78"/>
              </a:rPr>
              <a:t>The internal structure of a typical CPU consists of circuits which form a number of registers (the typical number is 16), an arithmetic unit for carrying out arithmetic operations, a logic unit, and a control unit.</a:t>
            </a:r>
            <a:endParaRPr lang="en-IN" sz="3000" dirty="0">
              <a:latin typeface="Andalus" pitchFamily="18" charset="-78"/>
              <a:cs typeface="Andalus" pitchFamily="18" charset="-78"/>
            </a:endParaRPr>
          </a:p>
        </p:txBody>
      </p:sp>
      <p:sp>
        <p:nvSpPr>
          <p:cNvPr id="3" name="Rectangle 2"/>
          <p:cNvSpPr/>
          <p:nvPr/>
        </p:nvSpPr>
        <p:spPr>
          <a:xfrm>
            <a:off x="142844" y="2385381"/>
            <a:ext cx="8286792" cy="4401205"/>
          </a:xfrm>
          <a:prstGeom prst="rect">
            <a:avLst/>
          </a:prstGeom>
        </p:spPr>
        <p:txBody>
          <a:bodyPr wrap="square">
            <a:spAutoFit/>
          </a:bodyPr>
          <a:lstStyle/>
          <a:p>
            <a:r>
              <a:rPr lang="en-IN" sz="2800" i="1" u="sng" dirty="0" smtClean="0">
                <a:latin typeface="Andalus" pitchFamily="18" charset="-78"/>
                <a:cs typeface="Andalus" pitchFamily="18" charset="-78"/>
              </a:rPr>
              <a:t>Arithmetic logic unit (ALU)</a:t>
            </a:r>
          </a:p>
          <a:p>
            <a:r>
              <a:rPr lang="en-IN" sz="2800" dirty="0" smtClean="0">
                <a:latin typeface="Andalus" pitchFamily="18" charset="-78"/>
                <a:cs typeface="Andalus" pitchFamily="18" charset="-78"/>
              </a:rPr>
              <a:t>Arithmetic Logical Unit is used for processing data after inputting data is stored into primary unit. The major operations of Arithmetic Logical Unit are addition, subtraction, multiplication, division, logic and comparison.</a:t>
            </a:r>
            <a:br>
              <a:rPr lang="en-IN" sz="2800" dirty="0" smtClean="0">
                <a:latin typeface="Andalus" pitchFamily="18" charset="-78"/>
                <a:cs typeface="Andalus" pitchFamily="18" charset="-78"/>
              </a:rPr>
            </a:br>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r>
              <a:rPr lang="en-IN" sz="2800" i="1" u="sng" dirty="0" smtClean="0">
                <a:latin typeface="Andalus" pitchFamily="18" charset="-78"/>
                <a:cs typeface="Andalus" pitchFamily="18" charset="-78"/>
              </a:rPr>
              <a:t>Control unit (CU)</a:t>
            </a:r>
          </a:p>
          <a:p>
            <a:r>
              <a:rPr lang="en-IN" sz="2800" dirty="0" smtClean="0">
                <a:latin typeface="Andalus" pitchFamily="18" charset="-78"/>
                <a:cs typeface="Andalus" pitchFamily="18" charset="-78"/>
              </a:rPr>
              <a:t>It is like a supervisor, that checks ordaining operations or check sequence in which instructions are executed.</a:t>
            </a:r>
            <a:endParaRPr lang="en-IN" sz="2800" dirty="0">
              <a:latin typeface="Andalus" pitchFamily="18" charset="-78"/>
              <a:cs typeface="Andalus" pitchFamily="18" charset="-7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501090" cy="707886"/>
          </a:xfrm>
          <a:prstGeom prst="rect">
            <a:avLst/>
          </a:prstGeom>
          <a:noFill/>
        </p:spPr>
        <p:txBody>
          <a:bodyPr wrap="square" rtlCol="0">
            <a:spAutoFit/>
          </a:bodyPr>
          <a:lstStyle/>
          <a:p>
            <a:pPr algn="ctr"/>
            <a:r>
              <a:rPr lang="en-US" sz="4000" dirty="0" smtClean="0">
                <a:latin typeface="Aharoni" pitchFamily="2" charset="-79"/>
                <a:cs typeface="Aharoni" pitchFamily="2" charset="-79"/>
              </a:rPr>
              <a:t>BUS INTERCONNECTIONS</a:t>
            </a:r>
            <a:endParaRPr lang="en-IN" dirty="0">
              <a:latin typeface="Aharoni" pitchFamily="2" charset="-79"/>
              <a:cs typeface="Aharoni" pitchFamily="2" charset="-79"/>
            </a:endParaRPr>
          </a:p>
        </p:txBody>
      </p:sp>
      <p:sp>
        <p:nvSpPr>
          <p:cNvPr id="3" name="Rectangle 2"/>
          <p:cNvSpPr/>
          <p:nvPr/>
        </p:nvSpPr>
        <p:spPr>
          <a:xfrm>
            <a:off x="357158" y="1214422"/>
            <a:ext cx="8429684" cy="1077218"/>
          </a:xfrm>
          <a:prstGeom prst="rect">
            <a:avLst/>
          </a:prstGeom>
        </p:spPr>
        <p:txBody>
          <a:bodyPr wrap="square">
            <a:spAutoFit/>
          </a:bodyPr>
          <a:lstStyle/>
          <a:p>
            <a:r>
              <a:rPr lang="en-IN" sz="3200" dirty="0" smtClean="0">
                <a:latin typeface="Andalus" pitchFamily="18" charset="-78"/>
                <a:cs typeface="Andalus" pitchFamily="18" charset="-78"/>
              </a:rPr>
              <a:t>The bus was the dominant means of computer system component interconnection for decades</a:t>
            </a:r>
            <a:endParaRPr lang="en-IN" sz="3200" dirty="0">
              <a:latin typeface="Andalus" pitchFamily="18" charset="-78"/>
              <a:cs typeface="Andalus" pitchFamily="18" charset="-78"/>
            </a:endParaRPr>
          </a:p>
        </p:txBody>
      </p:sp>
      <p:sp>
        <p:nvSpPr>
          <p:cNvPr id="4" name="Rectangle 3"/>
          <p:cNvSpPr/>
          <p:nvPr/>
        </p:nvSpPr>
        <p:spPr>
          <a:xfrm>
            <a:off x="357158" y="2675652"/>
            <a:ext cx="8715404" cy="3539430"/>
          </a:xfrm>
          <a:prstGeom prst="rect">
            <a:avLst/>
          </a:prstGeom>
        </p:spPr>
        <p:txBody>
          <a:bodyPr wrap="square">
            <a:spAutoFit/>
          </a:bodyPr>
          <a:lstStyle/>
          <a:p>
            <a:r>
              <a:rPr lang="en-IN" sz="3200" dirty="0" smtClean="0">
                <a:latin typeface="Andalus" pitchFamily="18" charset="-78"/>
                <a:cs typeface="Andalus" pitchFamily="18" charset="-78"/>
              </a:rPr>
              <a:t>A bus is a communication pathway connecting two or more devices. A key characteristic of a bus is that it is a shared transmission medium. </a:t>
            </a:r>
          </a:p>
          <a:p>
            <a:endParaRPr lang="en-IN" sz="3200" dirty="0" smtClean="0">
              <a:latin typeface="Andalus" pitchFamily="18" charset="-78"/>
              <a:cs typeface="Andalus" pitchFamily="18" charset="-78"/>
            </a:endParaRPr>
          </a:p>
          <a:p>
            <a:r>
              <a:rPr lang="en-IN" sz="3200" dirty="0" smtClean="0">
                <a:latin typeface="Andalus" pitchFamily="18" charset="-78"/>
                <a:cs typeface="Andalus" pitchFamily="18" charset="-78"/>
              </a:rPr>
              <a:t>Multiple  devices connect to the bus, and a signal transmitted by any one device is available for reception by all other devices attached to the bus</a:t>
            </a:r>
            <a:endParaRPr lang="en-IN" sz="3200" dirty="0">
              <a:latin typeface="Andalus" pitchFamily="18" charset="-78"/>
              <a:cs typeface="Andalus" pitchFamily="18" charset="-7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 y="142852"/>
            <a:ext cx="9144032" cy="6986528"/>
          </a:xfrm>
          <a:prstGeom prst="rect">
            <a:avLst/>
          </a:prstGeom>
        </p:spPr>
        <p:txBody>
          <a:bodyPr wrap="square">
            <a:spAutoFit/>
          </a:bodyPr>
          <a:lstStyle/>
          <a:p>
            <a:r>
              <a:rPr lang="en-IN" sz="2800" dirty="0" smtClean="0">
                <a:latin typeface="Andalus" pitchFamily="18" charset="-78"/>
                <a:cs typeface="Andalus" pitchFamily="18" charset="-78"/>
              </a:rPr>
              <a:t>    </a:t>
            </a:r>
            <a:r>
              <a:rPr lang="en-IN" sz="3200" i="1" u="sng" dirty="0" smtClean="0">
                <a:latin typeface="Andalus" pitchFamily="18" charset="-78"/>
                <a:cs typeface="Andalus" pitchFamily="18" charset="-78"/>
              </a:rPr>
              <a:t>Types Of Bus Connections</a:t>
            </a:r>
            <a:r>
              <a:rPr lang="en-IN" sz="2800" dirty="0" smtClean="0">
                <a:latin typeface="Andalus" pitchFamily="18" charset="-78"/>
                <a:cs typeface="Andalus" pitchFamily="18" charset="-78"/>
              </a:rPr>
              <a:t> </a:t>
            </a:r>
          </a:p>
          <a:p>
            <a:endParaRPr lang="en-US" sz="2800" dirty="0" smtClean="0">
              <a:latin typeface="Andalus" pitchFamily="18" charset="-78"/>
              <a:cs typeface="Andalus" pitchFamily="18" charset="-78"/>
            </a:endParaRPr>
          </a:p>
          <a:p>
            <a:pPr marL="514350" indent="-514350">
              <a:buFont typeface="+mj-lt"/>
              <a:buAutoNum type="arabicPeriod"/>
            </a:pPr>
            <a:r>
              <a:rPr lang="en-IN" sz="2800" dirty="0" smtClean="0"/>
              <a:t>A bus that connects major computer components (processor, memory, I/O) is called a </a:t>
            </a:r>
            <a:r>
              <a:rPr lang="en-IN" sz="2800" b="1" dirty="0" smtClean="0"/>
              <a:t>system bus .</a:t>
            </a:r>
            <a:r>
              <a:rPr lang="en-IN" sz="2800" dirty="0" smtClean="0"/>
              <a:t> </a:t>
            </a:r>
            <a:br>
              <a:rPr lang="en-IN" sz="2800" dirty="0" smtClean="0"/>
            </a:br>
            <a:endParaRPr lang="en-IN" sz="2800" b="1" dirty="0" smtClean="0"/>
          </a:p>
          <a:p>
            <a:pPr marL="514350" indent="-514350">
              <a:buFont typeface="+mj-lt"/>
              <a:buAutoNum type="arabicPeriod"/>
            </a:pPr>
            <a:r>
              <a:rPr lang="en-IN" sz="2800" dirty="0" smtClean="0"/>
              <a:t>The data lines provide a path for moving data among system modules. These lines, collectively, are called the </a:t>
            </a:r>
            <a:r>
              <a:rPr lang="en-IN" sz="2800" b="1" dirty="0" smtClean="0"/>
              <a:t>data bus </a:t>
            </a:r>
            <a:r>
              <a:rPr lang="en-IN" sz="2800" dirty="0" smtClean="0"/>
              <a:t>. </a:t>
            </a:r>
            <a:r>
              <a:rPr lang="en-US" sz="2800" b="1" dirty="0" smtClean="0">
                <a:latin typeface="Andalus" pitchFamily="18" charset="-78"/>
                <a:cs typeface="Andalus" pitchFamily="18" charset="-78"/>
              </a:rPr>
              <a:t/>
            </a:r>
            <a:br>
              <a:rPr lang="en-US" sz="2800" b="1" dirty="0" smtClean="0">
                <a:latin typeface="Andalus" pitchFamily="18" charset="-78"/>
                <a:cs typeface="Andalus" pitchFamily="18" charset="-78"/>
              </a:rPr>
            </a:br>
            <a:endParaRPr lang="en-US" sz="2800" b="1" dirty="0" smtClean="0">
              <a:latin typeface="Andalus" pitchFamily="18" charset="-78"/>
              <a:cs typeface="Andalus" pitchFamily="18" charset="-78"/>
            </a:endParaRPr>
          </a:p>
          <a:p>
            <a:pPr marL="514350" indent="-514350">
              <a:buFont typeface="+mj-lt"/>
              <a:buAutoNum type="arabicPeriod"/>
            </a:pPr>
            <a:r>
              <a:rPr lang="en-IN" sz="2800" dirty="0" smtClean="0"/>
              <a:t>The </a:t>
            </a:r>
            <a:r>
              <a:rPr lang="en-IN" sz="2800" b="1" dirty="0" smtClean="0"/>
              <a:t>address bus</a:t>
            </a:r>
            <a:r>
              <a:rPr lang="en-IN" sz="2800" dirty="0" smtClean="0"/>
              <a:t> are used to designate the source or destination of the data on the data bus .</a:t>
            </a:r>
          </a:p>
          <a:p>
            <a:pPr marL="514350" indent="-514350">
              <a:buFont typeface="+mj-lt"/>
              <a:buAutoNum type="arabicPeriod"/>
            </a:pPr>
            <a:endParaRPr lang="en-US" sz="2800" b="1" dirty="0" smtClean="0">
              <a:latin typeface="Andalus" pitchFamily="18" charset="-78"/>
              <a:cs typeface="Andalus" pitchFamily="18" charset="-78"/>
            </a:endParaRPr>
          </a:p>
          <a:p>
            <a:pPr marL="514350" indent="-514350">
              <a:buFont typeface="+mj-lt"/>
              <a:buAutoNum type="arabicPeriod"/>
            </a:pPr>
            <a:r>
              <a:rPr lang="en-IN" sz="2800" dirty="0" smtClean="0"/>
              <a:t>The </a:t>
            </a:r>
            <a:r>
              <a:rPr lang="en-IN" sz="2800" b="1" dirty="0" smtClean="0"/>
              <a:t>control bus</a:t>
            </a:r>
            <a:r>
              <a:rPr lang="en-IN" sz="2800" dirty="0" smtClean="0"/>
              <a:t> are used to control the access to and the use of the data and address lines</a:t>
            </a:r>
          </a:p>
          <a:p>
            <a:pPr marL="514350" indent="-514350">
              <a:buFont typeface="+mj-lt"/>
              <a:buAutoNum type="arabicPeriod"/>
            </a:pPr>
            <a:endParaRPr lang="en-US" sz="2800" b="1" dirty="0" smtClean="0">
              <a:latin typeface="Andalus" pitchFamily="18" charset="-78"/>
              <a:cs typeface="Andalus" pitchFamily="18" charset="-78"/>
            </a:endParaRPr>
          </a:p>
          <a:p>
            <a:pPr marL="514350" indent="-514350">
              <a:buFont typeface="+mj-lt"/>
              <a:buAutoNum type="arabicPeriod"/>
            </a:pPr>
            <a:endParaRPr lang="en-US" sz="2800" b="1" dirty="0" smtClean="0">
              <a:latin typeface="Andalus" pitchFamily="18" charset="-78"/>
              <a:cs typeface="Andalus" pitchFamily="18" charset="-7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643182"/>
            <a:ext cx="7358114" cy="1200329"/>
          </a:xfrm>
          <a:prstGeom prst="rect">
            <a:avLst/>
          </a:prstGeom>
          <a:noFill/>
        </p:spPr>
        <p:txBody>
          <a:bodyPr wrap="square" rtlCol="0">
            <a:spAutoFit/>
          </a:bodyPr>
          <a:lstStyle/>
          <a:p>
            <a:pPr algn="ctr"/>
            <a:r>
              <a:rPr lang="en-US" sz="7200" u="sng" dirty="0" smtClean="0">
                <a:latin typeface="Eras Bold ITC" pitchFamily="34" charset="0"/>
              </a:rPr>
              <a:t>UNIT - 2</a:t>
            </a:r>
            <a:endParaRPr lang="en-IN" sz="7200" u="sng" dirty="0">
              <a:latin typeface="Eras Bold IT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908" y="201019"/>
            <a:ext cx="9501254" cy="677108"/>
          </a:xfrm>
          <a:prstGeom prst="rect">
            <a:avLst/>
          </a:prstGeom>
          <a:noFill/>
        </p:spPr>
        <p:txBody>
          <a:bodyPr wrap="square" rtlCol="0">
            <a:spAutoFit/>
          </a:bodyPr>
          <a:lstStyle/>
          <a:p>
            <a:pPr algn="ctr"/>
            <a:r>
              <a:rPr lang="en-US" sz="3800" b="1" dirty="0" smtClean="0">
                <a:latin typeface="Aharoni" pitchFamily="2" charset="-79"/>
                <a:cs typeface="Aharoni" pitchFamily="2" charset="-79"/>
              </a:rPr>
              <a:t>Introduction to Computer Organization</a:t>
            </a:r>
            <a:endParaRPr lang="en-IN" sz="3800" b="1" dirty="0">
              <a:latin typeface="Aharoni" pitchFamily="2" charset="-79"/>
              <a:cs typeface="Aharoni" pitchFamily="2" charset="-79"/>
            </a:endParaRPr>
          </a:p>
        </p:txBody>
      </p:sp>
      <p:sp>
        <p:nvSpPr>
          <p:cNvPr id="3" name="TextBox 2"/>
          <p:cNvSpPr txBox="1"/>
          <p:nvPr/>
        </p:nvSpPr>
        <p:spPr>
          <a:xfrm>
            <a:off x="285720" y="1071546"/>
            <a:ext cx="8501122" cy="5493812"/>
          </a:xfrm>
          <a:prstGeom prst="rect">
            <a:avLst/>
          </a:prstGeom>
          <a:noFill/>
        </p:spPr>
        <p:txBody>
          <a:bodyPr wrap="square" rtlCol="0">
            <a:spAutoFit/>
          </a:bodyPr>
          <a:lstStyle/>
          <a:p>
            <a:pPr>
              <a:buFont typeface="Wingdings" pitchFamily="2" charset="2"/>
              <a:buChar char="§"/>
            </a:pPr>
            <a:r>
              <a:rPr lang="en-IN" sz="2700" dirty="0" smtClean="0">
                <a:latin typeface="Andalus" pitchFamily="18" charset="-78"/>
                <a:cs typeface="Andalus" pitchFamily="18" charset="-78"/>
              </a:rPr>
              <a:t>Computer organization refers to the operational units and their interconnections that realize the architectural specifications</a:t>
            </a:r>
            <a:br>
              <a:rPr lang="en-IN" sz="2700" dirty="0" smtClean="0">
                <a:latin typeface="Andalus" pitchFamily="18" charset="-78"/>
                <a:cs typeface="Andalus" pitchFamily="18" charset="-78"/>
              </a:rPr>
            </a:br>
            <a:r>
              <a:rPr lang="en-IN" sz="2700" dirty="0" smtClean="0">
                <a:latin typeface="Andalus" pitchFamily="18" charset="-78"/>
                <a:cs typeface="Andalus" pitchFamily="18" charset="-78"/>
              </a:rPr>
              <a:t> </a:t>
            </a:r>
          </a:p>
          <a:p>
            <a:pPr>
              <a:buFont typeface="Wingdings" pitchFamily="2" charset="2"/>
              <a:buChar char="§"/>
            </a:pPr>
            <a:r>
              <a:rPr lang="en-IN" sz="2700" dirty="0" smtClean="0">
                <a:latin typeface="Andalus" pitchFamily="18" charset="-78"/>
                <a:cs typeface="Andalus" pitchFamily="18" charset="-78"/>
              </a:rPr>
              <a:t>Examples of architectural attributes include the instruction set, the number of bits used to represent various data types (e.g., numbers, characters), I/O mechanisms, and techniques for addressing memory. </a:t>
            </a:r>
            <a:br>
              <a:rPr lang="en-IN" sz="2700" dirty="0" smtClean="0">
                <a:latin typeface="Andalus" pitchFamily="18" charset="-78"/>
                <a:cs typeface="Andalus" pitchFamily="18" charset="-78"/>
              </a:rPr>
            </a:br>
            <a:endParaRPr lang="en-IN" sz="2700" dirty="0" smtClean="0">
              <a:latin typeface="Andalus" pitchFamily="18" charset="-78"/>
              <a:cs typeface="Andalus" pitchFamily="18" charset="-78"/>
            </a:endParaRPr>
          </a:p>
          <a:p>
            <a:pPr>
              <a:buFont typeface="Wingdings" pitchFamily="2" charset="2"/>
              <a:buChar char="§"/>
            </a:pPr>
            <a:r>
              <a:rPr lang="en-IN" sz="2700" dirty="0" smtClean="0">
                <a:latin typeface="Andalus" pitchFamily="18" charset="-78"/>
                <a:cs typeface="Andalus" pitchFamily="18" charset="-78"/>
              </a:rPr>
              <a:t>Organizational attributes include those hardware details transparent to the programmer, such as control signals; interfaces between the computer and peripherals; and the memory technology used.</a:t>
            </a:r>
            <a:endParaRPr lang="en-IN" sz="27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214290"/>
            <a:ext cx="7643866" cy="923330"/>
          </a:xfrm>
          <a:prstGeom prst="rect">
            <a:avLst/>
          </a:prstGeom>
          <a:noFill/>
        </p:spPr>
        <p:txBody>
          <a:bodyPr wrap="square" rtlCol="0">
            <a:spAutoFit/>
          </a:bodyPr>
          <a:lstStyle/>
          <a:p>
            <a:r>
              <a:rPr lang="en-US" sz="5400" dirty="0" smtClean="0">
                <a:latin typeface="Aharoni" pitchFamily="2" charset="-79"/>
                <a:cs typeface="Aharoni" pitchFamily="2" charset="-79"/>
              </a:rPr>
              <a:t>Input/Output Interface</a:t>
            </a:r>
            <a:endParaRPr lang="en-IN" sz="5400" dirty="0">
              <a:latin typeface="Aharoni" pitchFamily="2" charset="-79"/>
              <a:cs typeface="Aharoni" pitchFamily="2" charset="-79"/>
            </a:endParaRPr>
          </a:p>
        </p:txBody>
      </p:sp>
      <p:sp>
        <p:nvSpPr>
          <p:cNvPr id="3" name="TextBox 2"/>
          <p:cNvSpPr txBox="1"/>
          <p:nvPr/>
        </p:nvSpPr>
        <p:spPr>
          <a:xfrm>
            <a:off x="571472" y="1214422"/>
            <a:ext cx="7715304" cy="6555641"/>
          </a:xfrm>
          <a:prstGeom prst="rect">
            <a:avLst/>
          </a:prstGeom>
          <a:noFill/>
        </p:spPr>
        <p:txBody>
          <a:bodyPr wrap="square" rtlCol="0">
            <a:spAutoFit/>
          </a:bodyPr>
          <a:lstStyle/>
          <a:p>
            <a:r>
              <a:rPr lang="en-IN" sz="2800" dirty="0" smtClean="0">
                <a:latin typeface="Andalus" pitchFamily="18" charset="-78"/>
                <a:cs typeface="Andalus" pitchFamily="18" charset="-78"/>
              </a:rPr>
              <a:t>Peripherals connected to a computer need special communication links for interfacing with CPU.</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In computer system, there are special hardware components between the CPU and peripherals to control or manage the input-output transfers. </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These components are called </a:t>
            </a:r>
            <a:r>
              <a:rPr lang="en-IN" sz="2800" b="1" dirty="0" smtClean="0">
                <a:latin typeface="Andalus" pitchFamily="18" charset="-78"/>
                <a:cs typeface="Andalus" pitchFamily="18" charset="-78"/>
              </a:rPr>
              <a:t>input-output interface units</a:t>
            </a:r>
            <a:r>
              <a:rPr lang="en-IN" sz="2800" dirty="0" smtClean="0">
                <a:latin typeface="Andalus" pitchFamily="18" charset="-78"/>
                <a:cs typeface="Andalus" pitchFamily="18" charset="-78"/>
              </a:rPr>
              <a:t> because they provide communication links between processor bus and peripherals. They provide a method for transferring information between internal system and input-output devices.</a:t>
            </a:r>
          </a:p>
          <a:p>
            <a:r>
              <a:rPr lang="en-IN" sz="2800" dirty="0" smtClean="0"/>
              <a:t/>
            </a:r>
            <a:br>
              <a:rPr lang="en-IN" sz="2800" dirty="0" smtClean="0"/>
            </a:br>
            <a:endParaRPr lang="en-IN" sz="2800" dirty="0">
              <a:latin typeface="Andalus" pitchFamily="18" charset="-78"/>
              <a:cs typeface="Andalus" pitchFamily="18" charset="-7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643050"/>
            <a:ext cx="6572296" cy="3785652"/>
          </a:xfrm>
          <a:prstGeom prst="rect">
            <a:avLst/>
          </a:prstGeom>
        </p:spPr>
        <p:txBody>
          <a:bodyPr wrap="square">
            <a:spAutoFit/>
          </a:bodyPr>
          <a:lstStyle/>
          <a:p>
            <a:r>
              <a:rPr lang="en-IN" sz="3000" dirty="0" smtClean="0">
                <a:latin typeface="Andalus" pitchFamily="18" charset="-78"/>
                <a:cs typeface="Andalus" pitchFamily="18" charset="-78"/>
              </a:rPr>
              <a:t>Data transfer between the central unit and I/O devices can be handled in generally three types of modes which are given below:</a:t>
            </a:r>
          </a:p>
          <a:p>
            <a:endParaRPr lang="en-IN" sz="3000" dirty="0" smtClean="0">
              <a:latin typeface="Andalus" pitchFamily="18" charset="-78"/>
              <a:cs typeface="Andalus" pitchFamily="18" charset="-78"/>
            </a:endParaRPr>
          </a:p>
          <a:p>
            <a:pPr marL="514350" indent="-514350">
              <a:buFont typeface="+mj-lt"/>
              <a:buAutoNum type="arabicPeriod"/>
            </a:pPr>
            <a:r>
              <a:rPr lang="en-IN" sz="3000" dirty="0" smtClean="0">
                <a:latin typeface="Andalus" pitchFamily="18" charset="-78"/>
                <a:cs typeface="Andalus" pitchFamily="18" charset="-78"/>
              </a:rPr>
              <a:t>Programmed I/O</a:t>
            </a:r>
          </a:p>
          <a:p>
            <a:pPr marL="514350" indent="-514350">
              <a:buFont typeface="+mj-lt"/>
              <a:buAutoNum type="arabicPeriod"/>
            </a:pPr>
            <a:r>
              <a:rPr lang="en-IN" sz="3000" dirty="0" smtClean="0">
                <a:latin typeface="Andalus" pitchFamily="18" charset="-78"/>
                <a:cs typeface="Andalus" pitchFamily="18" charset="-78"/>
              </a:rPr>
              <a:t>Interrupt Initiated I/O</a:t>
            </a:r>
          </a:p>
          <a:p>
            <a:pPr marL="514350" indent="-514350">
              <a:buFont typeface="+mj-lt"/>
              <a:buAutoNum type="arabicPeriod"/>
            </a:pPr>
            <a:r>
              <a:rPr lang="en-IN" sz="3000" dirty="0" smtClean="0">
                <a:latin typeface="Andalus" pitchFamily="18" charset="-78"/>
                <a:cs typeface="Andalus" pitchFamily="18" charset="-78"/>
              </a:rPr>
              <a:t>Direct Memory Access</a:t>
            </a:r>
          </a:p>
        </p:txBody>
      </p:sp>
      <p:sp>
        <p:nvSpPr>
          <p:cNvPr id="3" name="TextBox 2"/>
          <p:cNvSpPr txBox="1"/>
          <p:nvPr/>
        </p:nvSpPr>
        <p:spPr>
          <a:xfrm>
            <a:off x="928662" y="785794"/>
            <a:ext cx="6143668" cy="600164"/>
          </a:xfrm>
          <a:prstGeom prst="rect">
            <a:avLst/>
          </a:prstGeom>
          <a:noFill/>
        </p:spPr>
        <p:txBody>
          <a:bodyPr wrap="square" rtlCol="0">
            <a:spAutoFit/>
          </a:bodyPr>
          <a:lstStyle/>
          <a:p>
            <a:r>
              <a:rPr lang="en-US" sz="3300" b="1" i="1" u="sng" dirty="0" smtClean="0">
                <a:latin typeface="Andalus" pitchFamily="18" charset="-78"/>
                <a:cs typeface="Andalus" pitchFamily="18" charset="-78"/>
              </a:rPr>
              <a:t>Modes Of  I/O Data Transfer</a:t>
            </a:r>
            <a:endParaRPr lang="en-IN" sz="3300" b="1" i="1" u="sng" dirty="0">
              <a:latin typeface="Andalus" pitchFamily="18" charset="-78"/>
              <a:cs typeface="Andalus" pitchFamily="18" charset="-7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52883"/>
            <a:ext cx="7500990" cy="7048083"/>
          </a:xfrm>
          <a:prstGeom prst="rect">
            <a:avLst/>
          </a:prstGeom>
        </p:spPr>
        <p:txBody>
          <a:bodyPr wrap="square">
            <a:spAutoFit/>
          </a:bodyPr>
          <a:lstStyle/>
          <a:p>
            <a:r>
              <a:rPr lang="en-IN" sz="3600" b="1" dirty="0" smtClean="0">
                <a:latin typeface="Andalus" pitchFamily="18" charset="-78"/>
                <a:cs typeface="Andalus" pitchFamily="18" charset="-78"/>
              </a:rPr>
              <a:t>Programmed I/O</a:t>
            </a:r>
          </a:p>
          <a:p>
            <a:r>
              <a:rPr lang="en-IN" sz="3200" dirty="0" smtClean="0">
                <a:latin typeface="Andalus" pitchFamily="18" charset="-78"/>
                <a:cs typeface="Andalus" pitchFamily="18" charset="-78"/>
              </a:rPr>
              <a:t>Programmed I/O instructions are the result of I/O instructions written in computer program. Each data item transfer is initiated by the instruction in the program.</a:t>
            </a:r>
          </a:p>
          <a:p>
            <a:endParaRPr lang="en-IN" sz="3200" dirty="0" smtClean="0">
              <a:latin typeface="Andalus" pitchFamily="18" charset="-78"/>
              <a:cs typeface="Andalus" pitchFamily="18" charset="-78"/>
            </a:endParaRPr>
          </a:p>
          <a:p>
            <a:r>
              <a:rPr lang="en-IN" sz="3200" dirty="0" smtClean="0">
                <a:latin typeface="Andalus" pitchFamily="18" charset="-78"/>
                <a:cs typeface="Andalus" pitchFamily="18" charset="-78"/>
              </a:rPr>
              <a:t>Usually the program controls data transfer to and from CPU and peripheral.</a:t>
            </a:r>
          </a:p>
          <a:p>
            <a:r>
              <a:rPr lang="en-IN" sz="3200" dirty="0" smtClean="0">
                <a:latin typeface="Andalus" pitchFamily="18" charset="-78"/>
                <a:cs typeface="Andalus" pitchFamily="18" charset="-78"/>
              </a:rPr>
              <a:t> </a:t>
            </a:r>
          </a:p>
          <a:p>
            <a:r>
              <a:rPr lang="en-IN" sz="3200" dirty="0" smtClean="0">
                <a:latin typeface="Andalus" pitchFamily="18" charset="-78"/>
                <a:cs typeface="Andalus" pitchFamily="18" charset="-78"/>
              </a:rPr>
              <a:t>Transferring data under programmed I/O requires constant monitoring of the peripherals by the CPU.</a:t>
            </a:r>
          </a:p>
          <a:p>
            <a:r>
              <a:rPr lang="en-IN" sz="3200" dirty="0" smtClean="0"/>
              <a:t/>
            </a:r>
            <a:br>
              <a:rPr lang="en-IN" sz="3200" dirty="0" smtClean="0"/>
            </a:br>
            <a:endParaRPr lang="en-IN"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14290"/>
            <a:ext cx="8572528" cy="7540526"/>
          </a:xfrm>
          <a:prstGeom prst="rect">
            <a:avLst/>
          </a:prstGeom>
        </p:spPr>
        <p:txBody>
          <a:bodyPr wrap="square">
            <a:spAutoFit/>
          </a:bodyPr>
          <a:lstStyle/>
          <a:p>
            <a:r>
              <a:rPr lang="en-IN" sz="3200" b="1" dirty="0" smtClean="0">
                <a:latin typeface="Andalus" pitchFamily="18" charset="-78"/>
                <a:cs typeface="Andalus" pitchFamily="18" charset="-78"/>
              </a:rPr>
              <a:t>Interrupt Initiated I/O</a:t>
            </a:r>
          </a:p>
          <a:p>
            <a:endParaRPr lang="en-IN" sz="3200" b="1" dirty="0" smtClean="0">
              <a:latin typeface="Andalus" pitchFamily="18" charset="-78"/>
              <a:cs typeface="Andalus" pitchFamily="18" charset="-78"/>
            </a:endParaRPr>
          </a:p>
          <a:p>
            <a:pPr>
              <a:buFont typeface="Wingdings" pitchFamily="2" charset="2"/>
              <a:buChar char="§"/>
            </a:pPr>
            <a:r>
              <a:rPr lang="en-IN" sz="3000" dirty="0" smtClean="0">
                <a:latin typeface="Andalus" pitchFamily="18" charset="-78"/>
                <a:cs typeface="Andalus" pitchFamily="18" charset="-78"/>
              </a:rPr>
              <a:t>In the programmed I/O method the CPU stays in the program loop until the I/O unit indicates that it is ready for data transfer.</a:t>
            </a:r>
          </a:p>
          <a:p>
            <a:pPr>
              <a:buFont typeface="Wingdings" pitchFamily="2" charset="2"/>
              <a:buChar char="§"/>
            </a:pPr>
            <a:r>
              <a:rPr lang="en-IN" sz="3000" dirty="0" smtClean="0">
                <a:latin typeface="Andalus" pitchFamily="18" charset="-78"/>
                <a:cs typeface="Andalus" pitchFamily="18" charset="-78"/>
              </a:rPr>
              <a:t>This is time consuming process because it keeps the processor busy needlessly.</a:t>
            </a:r>
          </a:p>
          <a:p>
            <a:pPr>
              <a:buFont typeface="Wingdings" pitchFamily="2" charset="2"/>
              <a:buChar char="§"/>
            </a:pPr>
            <a:r>
              <a:rPr lang="en-IN" sz="3000" dirty="0" smtClean="0">
                <a:latin typeface="Andalus" pitchFamily="18" charset="-78"/>
                <a:cs typeface="Andalus" pitchFamily="18" charset="-78"/>
              </a:rPr>
              <a:t>This problem can be overcome by using </a:t>
            </a:r>
            <a:r>
              <a:rPr lang="en-IN" sz="3000" b="1" dirty="0" smtClean="0">
                <a:latin typeface="Andalus" pitchFamily="18" charset="-78"/>
                <a:cs typeface="Andalus" pitchFamily="18" charset="-78"/>
              </a:rPr>
              <a:t>interrupt initiated I/O</a:t>
            </a:r>
            <a:r>
              <a:rPr lang="en-IN" sz="3000" dirty="0" smtClean="0">
                <a:latin typeface="Andalus" pitchFamily="18" charset="-78"/>
                <a:cs typeface="Andalus" pitchFamily="18" charset="-78"/>
              </a:rPr>
              <a:t>. In this when the interface determines that the peripheral is ready for data transfer, it generates an interrupt. After receiving the interrupt signal, the CPU stops the task which it is processing and service the I/O transfer and then returns back to its previous processing task.</a:t>
            </a:r>
          </a:p>
          <a:p>
            <a:r>
              <a:rPr lang="en-IN" sz="3000" dirty="0" smtClean="0"/>
              <a:t/>
            </a:r>
            <a:br>
              <a:rPr lang="en-IN" sz="3000" dirty="0" smtClean="0"/>
            </a:br>
            <a:endParaRPr lang="en-IN" sz="3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357166"/>
            <a:ext cx="7572428" cy="5940088"/>
          </a:xfrm>
          <a:prstGeom prst="rect">
            <a:avLst/>
          </a:prstGeom>
        </p:spPr>
        <p:txBody>
          <a:bodyPr wrap="square">
            <a:spAutoFit/>
          </a:bodyPr>
          <a:lstStyle/>
          <a:p>
            <a:r>
              <a:rPr lang="en-IN" sz="4400" dirty="0" smtClean="0">
                <a:latin typeface="Aharoni" pitchFamily="2" charset="-79"/>
                <a:cs typeface="Aharoni" pitchFamily="2" charset="-79"/>
              </a:rPr>
              <a:t>     Direct Memory Access</a:t>
            </a:r>
          </a:p>
          <a:p>
            <a:endParaRPr lang="en-IN" sz="3000" dirty="0" smtClean="0"/>
          </a:p>
          <a:p>
            <a:r>
              <a:rPr lang="en-IN" sz="3400" dirty="0" smtClean="0">
                <a:latin typeface="Andalus" pitchFamily="18" charset="-78"/>
                <a:cs typeface="Andalus" pitchFamily="18" charset="-78"/>
              </a:rPr>
              <a:t>Removing the CPU from the path and letting the peripheral device manage the memory buses directly would improve the speed of transfer. This technique is known as </a:t>
            </a:r>
            <a:r>
              <a:rPr lang="en-IN" sz="3400" b="1" dirty="0" smtClean="0">
                <a:latin typeface="Andalus" pitchFamily="18" charset="-78"/>
                <a:cs typeface="Andalus" pitchFamily="18" charset="-78"/>
              </a:rPr>
              <a:t>DMA</a:t>
            </a:r>
            <a:r>
              <a:rPr lang="en-IN" sz="3400" dirty="0" smtClean="0">
                <a:latin typeface="Andalus" pitchFamily="18" charset="-78"/>
                <a:cs typeface="Andalus" pitchFamily="18" charset="-78"/>
              </a:rPr>
              <a:t>.</a:t>
            </a:r>
          </a:p>
          <a:p>
            <a:r>
              <a:rPr lang="en-IN" sz="3400" dirty="0" smtClean="0">
                <a:latin typeface="Andalus" pitchFamily="18" charset="-78"/>
                <a:cs typeface="Andalus" pitchFamily="18" charset="-78"/>
              </a:rPr>
              <a:t>In this, the interface transfer data to and from the memory through memory bus. A DMA controller manages to transfer data between peripherals and memory unit.</a:t>
            </a:r>
            <a:endParaRPr lang="en-IN" sz="3400" dirty="0">
              <a:latin typeface="Andalus" pitchFamily="18" charset="-78"/>
              <a:cs typeface="Andalus" pitchFamily="18" charset="-7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570629"/>
            <a:ext cx="7929618" cy="6986528"/>
          </a:xfrm>
          <a:prstGeom prst="rect">
            <a:avLst/>
          </a:prstGeom>
        </p:spPr>
        <p:txBody>
          <a:bodyPr wrap="square">
            <a:spAutoFit/>
          </a:bodyPr>
          <a:lstStyle/>
          <a:p>
            <a:pPr>
              <a:buFont typeface="Wingdings" pitchFamily="2" charset="2"/>
              <a:buChar char="§"/>
            </a:pPr>
            <a:r>
              <a:rPr lang="en-IN" sz="3200" dirty="0" smtClean="0">
                <a:latin typeface="Andalus" pitchFamily="18" charset="-78"/>
                <a:cs typeface="Andalus" pitchFamily="18" charset="-78"/>
              </a:rPr>
              <a:t>Many hardware systems use DMA such as disk drive controllers, graphic cards, network cards and sound cards etc</a:t>
            </a:r>
          </a:p>
          <a:p>
            <a:endParaRPr lang="en-IN" sz="3200" dirty="0" smtClean="0">
              <a:latin typeface="Andalus" pitchFamily="18" charset="-78"/>
              <a:cs typeface="Andalus" pitchFamily="18" charset="-78"/>
            </a:endParaRPr>
          </a:p>
          <a:p>
            <a:pPr>
              <a:buFont typeface="Wingdings" pitchFamily="2" charset="2"/>
              <a:buChar char="§"/>
            </a:pPr>
            <a:r>
              <a:rPr lang="en-IN" sz="3200" dirty="0" smtClean="0">
                <a:latin typeface="Andalus" pitchFamily="18" charset="-78"/>
                <a:cs typeface="Andalus" pitchFamily="18" charset="-78"/>
              </a:rPr>
              <a:t> It is also used for intra chip data transfer in multicore processors</a:t>
            </a:r>
          </a:p>
          <a:p>
            <a:r>
              <a:rPr lang="en-IN" sz="3200" dirty="0" smtClean="0">
                <a:latin typeface="Andalus" pitchFamily="18" charset="-78"/>
                <a:cs typeface="Andalus" pitchFamily="18" charset="-78"/>
              </a:rPr>
              <a:t>.</a:t>
            </a:r>
          </a:p>
          <a:p>
            <a:pPr>
              <a:buFont typeface="Wingdings" pitchFamily="2" charset="2"/>
              <a:buChar char="§"/>
            </a:pPr>
            <a:r>
              <a:rPr lang="en-IN" sz="3200" dirty="0" smtClean="0">
                <a:latin typeface="Andalus" pitchFamily="18" charset="-78"/>
                <a:cs typeface="Andalus" pitchFamily="18" charset="-78"/>
              </a:rPr>
              <a:t> In DMA, CPU would initiate the transfer, do other operations while the transfer is in progress and receive an interrupt from the DMA controller when the transfer has been completed.</a:t>
            </a:r>
          </a:p>
          <a:p>
            <a:r>
              <a:rPr lang="en-IN" sz="3200" dirty="0" smtClean="0">
                <a:latin typeface="Andalus" pitchFamily="18" charset="-78"/>
                <a:cs typeface="Andalus" pitchFamily="18" charset="-78"/>
              </a:rPr>
              <a:t/>
            </a:r>
            <a:br>
              <a:rPr lang="en-IN" sz="3200" dirty="0" smtClean="0">
                <a:latin typeface="Andalus" pitchFamily="18" charset="-78"/>
                <a:cs typeface="Andalus" pitchFamily="18" charset="-78"/>
              </a:rPr>
            </a:br>
            <a:endParaRPr lang="en-IN" sz="3200" dirty="0">
              <a:latin typeface="Andalus" pitchFamily="18" charset="-78"/>
              <a:cs typeface="Andalus" pitchFamily="18" charset="-7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677416" y="4857760"/>
            <a:ext cx="5609228"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Andalus" pitchFamily="18" charset="-78"/>
                <a:cs typeface="Andalus" pitchFamily="18" charset="-78"/>
              </a:rPr>
              <a:t>  </a:t>
            </a:r>
            <a:endParaRPr kumimoji="0" lang="en-US" sz="2400" b="1"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33333"/>
                </a:solidFill>
                <a:effectLst/>
                <a:latin typeface="Andalus" pitchFamily="18" charset="-78"/>
                <a:cs typeface="Andalus" pitchFamily="18" charset="-78"/>
              </a:rPr>
              <a:t>Above figure shows block diagram of DMA</a:t>
            </a:r>
          </a:p>
        </p:txBody>
      </p:sp>
      <p:pic>
        <p:nvPicPr>
          <p:cNvPr id="1026" name="Picture 2" descr="Input/Output Organisation"/>
          <p:cNvPicPr>
            <a:picLocks noChangeAspect="1" noChangeArrowheads="1"/>
          </p:cNvPicPr>
          <p:nvPr/>
        </p:nvPicPr>
        <p:blipFill>
          <a:blip r:embed="rId2"/>
          <a:srcRect/>
          <a:stretch>
            <a:fillRect/>
          </a:stretch>
        </p:blipFill>
        <p:spPr bwMode="auto">
          <a:xfrm>
            <a:off x="928662" y="357167"/>
            <a:ext cx="7286675" cy="4714908"/>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857232"/>
            <a:ext cx="8001056" cy="6093976"/>
          </a:xfrm>
          <a:prstGeom prst="rect">
            <a:avLst/>
          </a:prstGeom>
        </p:spPr>
        <p:txBody>
          <a:bodyPr wrap="square">
            <a:spAutoFit/>
          </a:bodyPr>
          <a:lstStyle/>
          <a:p>
            <a:pPr>
              <a:buFont typeface="Wingdings" pitchFamily="2" charset="2"/>
              <a:buChar char="q"/>
            </a:pPr>
            <a:r>
              <a:rPr lang="en-IN" sz="3000" dirty="0" smtClean="0">
                <a:latin typeface="Andalus" pitchFamily="18" charset="-78"/>
                <a:cs typeface="Andalus" pitchFamily="18" charset="-78"/>
              </a:rPr>
              <a:t>The interrupt driven I/O data transfer method is very efficient because no microprocessor time is wasted in waiting for an I/O device to be ready</a:t>
            </a:r>
          </a:p>
          <a:p>
            <a:endParaRPr lang="en-IN" sz="3000" dirty="0" smtClean="0">
              <a:latin typeface="Andalus" pitchFamily="18" charset="-78"/>
              <a:cs typeface="Andalus" pitchFamily="18" charset="-78"/>
            </a:endParaRPr>
          </a:p>
          <a:p>
            <a:pPr>
              <a:buFont typeface="Wingdings" pitchFamily="2" charset="2"/>
              <a:buChar char="q"/>
            </a:pPr>
            <a:r>
              <a:rPr lang="en-IN" sz="3000" dirty="0" smtClean="0">
                <a:latin typeface="Andalus" pitchFamily="18" charset="-78"/>
                <a:cs typeface="Andalus" pitchFamily="18" charset="-78"/>
              </a:rPr>
              <a:t>. In this interrupt driven I/O data transfer method the I/O device informs the microprocessor for the data transfer whenever the I/O device is ready. </a:t>
            </a:r>
          </a:p>
          <a:p>
            <a:pPr>
              <a:buFont typeface="Wingdings" pitchFamily="2" charset="2"/>
              <a:buChar char="q"/>
            </a:pPr>
            <a:endParaRPr lang="en-IN" sz="3000" dirty="0" smtClean="0">
              <a:latin typeface="Andalus" pitchFamily="18" charset="-78"/>
              <a:cs typeface="Andalus" pitchFamily="18" charset="-78"/>
            </a:endParaRPr>
          </a:p>
          <a:p>
            <a:pPr>
              <a:buFont typeface="Wingdings" pitchFamily="2" charset="2"/>
              <a:buChar char="q"/>
            </a:pPr>
            <a:r>
              <a:rPr lang="en-IN" sz="3000" dirty="0" smtClean="0">
                <a:latin typeface="Andalus" pitchFamily="18" charset="-78"/>
                <a:cs typeface="Andalus" pitchFamily="18" charset="-78"/>
              </a:rPr>
              <a:t>This is achieved by interrupting the microprocessor. As we know that the interrupt is hardware facilities provided on the microprocessor.</a:t>
            </a:r>
            <a:endParaRPr lang="en-IN" sz="3000" dirty="0">
              <a:latin typeface="Andalus" pitchFamily="18" charset="-78"/>
              <a:cs typeface="Andalus" pitchFamily="18" charset="-78"/>
            </a:endParaRPr>
          </a:p>
        </p:txBody>
      </p:sp>
      <p:sp>
        <p:nvSpPr>
          <p:cNvPr id="3" name="TextBox 2"/>
          <p:cNvSpPr txBox="1"/>
          <p:nvPr/>
        </p:nvSpPr>
        <p:spPr>
          <a:xfrm>
            <a:off x="1428728" y="142852"/>
            <a:ext cx="6143668" cy="830997"/>
          </a:xfrm>
          <a:prstGeom prst="rect">
            <a:avLst/>
          </a:prstGeom>
          <a:noFill/>
        </p:spPr>
        <p:txBody>
          <a:bodyPr wrap="square" rtlCol="0">
            <a:spAutoFit/>
          </a:bodyPr>
          <a:lstStyle/>
          <a:p>
            <a:r>
              <a:rPr lang="en-US" sz="4800" dirty="0" smtClean="0">
                <a:latin typeface="Aharoni" pitchFamily="2" charset="-79"/>
                <a:cs typeface="Aharoni" pitchFamily="2" charset="-79"/>
              </a:rPr>
              <a:t>Interrupt Driven I/O</a:t>
            </a:r>
            <a:endParaRPr lang="en-IN" sz="4800" dirty="0">
              <a:latin typeface="Aharoni" pitchFamily="2" charset="-79"/>
              <a:cs typeface="Aharoni" pitchFamily="2" charset="-7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4929222" cy="646331"/>
          </a:xfrm>
          <a:prstGeom prst="rect">
            <a:avLst/>
          </a:prstGeom>
          <a:noFill/>
        </p:spPr>
        <p:txBody>
          <a:bodyPr wrap="square" rtlCol="0">
            <a:spAutoFit/>
          </a:bodyPr>
          <a:lstStyle/>
          <a:p>
            <a:r>
              <a:rPr lang="en-US" sz="3600" b="1" u="sng" dirty="0" smtClean="0">
                <a:latin typeface="Andalus" pitchFamily="18" charset="-78"/>
                <a:cs typeface="Andalus" pitchFamily="18" charset="-78"/>
              </a:rPr>
              <a:t>WORKING</a:t>
            </a:r>
            <a:endParaRPr lang="en-IN" sz="3600" b="1" u="sng" dirty="0">
              <a:latin typeface="Andalus" pitchFamily="18" charset="-78"/>
              <a:cs typeface="Andalus" pitchFamily="18" charset="-78"/>
            </a:endParaRPr>
          </a:p>
        </p:txBody>
      </p:sp>
      <p:sp>
        <p:nvSpPr>
          <p:cNvPr id="4" name="TextBox 3"/>
          <p:cNvSpPr txBox="1"/>
          <p:nvPr/>
        </p:nvSpPr>
        <p:spPr>
          <a:xfrm>
            <a:off x="428596" y="1357298"/>
            <a:ext cx="8001056" cy="4832092"/>
          </a:xfrm>
          <a:prstGeom prst="rect">
            <a:avLst/>
          </a:prstGeom>
          <a:noFill/>
        </p:spPr>
        <p:txBody>
          <a:bodyPr wrap="square" rtlCol="0">
            <a:spAutoFit/>
          </a:bodyPr>
          <a:lstStyle/>
          <a:p>
            <a:pPr fontAlgn="base">
              <a:buFont typeface="Wingdings" pitchFamily="2" charset="2"/>
              <a:buChar char="Ø"/>
            </a:pPr>
            <a:r>
              <a:rPr lang="en-IN" sz="2800" dirty="0" smtClean="0">
                <a:latin typeface="Andalus" pitchFamily="18" charset="-78"/>
                <a:cs typeface="Andalus" pitchFamily="18" charset="-78"/>
              </a:rPr>
              <a:t>The microprocessor initiates data transfer by requesting the I/O device ‘to get ready’ and then continue executing its original program rather wasting its time by checking the status of I/O device. </a:t>
            </a:r>
          </a:p>
          <a:p>
            <a:pPr fontAlgn="base"/>
            <a:endParaRPr lang="en-IN" sz="2800" dirty="0" smtClean="0">
              <a:latin typeface="Andalus" pitchFamily="18" charset="-78"/>
              <a:cs typeface="Andalus" pitchFamily="18" charset="-78"/>
            </a:endParaRPr>
          </a:p>
          <a:p>
            <a:pPr fontAlgn="base">
              <a:buFont typeface="Wingdings" pitchFamily="2" charset="2"/>
              <a:buChar char="Ø"/>
            </a:pPr>
            <a:r>
              <a:rPr lang="en-IN" sz="2800" dirty="0" smtClean="0">
                <a:latin typeface="Andalus" pitchFamily="18" charset="-78"/>
                <a:cs typeface="Andalus" pitchFamily="18" charset="-78"/>
              </a:rPr>
              <a:t>Whenever the device is ready to accept or supply data, it informs the processor through a control signal. This control signal known as interrupt (INTR) signal. In response to this interrupt signal, the microprocessor sends back an interrupt acknowledge signal to the I/O device</a:t>
            </a:r>
            <a:endParaRPr lang="en-IN" sz="2800" dirty="0">
              <a:latin typeface="Andalus" pitchFamily="18" charset="-78"/>
              <a:cs typeface="Andalus" pitchFamily="18" charset="-7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8143932" cy="6093976"/>
          </a:xfrm>
          <a:prstGeom prst="rect">
            <a:avLst/>
          </a:prstGeom>
          <a:noFill/>
        </p:spPr>
        <p:txBody>
          <a:bodyPr wrap="square" rtlCol="0">
            <a:spAutoFit/>
          </a:bodyPr>
          <a:lstStyle/>
          <a:p>
            <a:pPr fontAlgn="base">
              <a:buFont typeface="Wingdings" pitchFamily="2" charset="2"/>
              <a:buChar char="Ø"/>
            </a:pPr>
            <a:r>
              <a:rPr lang="en-IN" sz="3000" dirty="0" smtClean="0">
                <a:latin typeface="Andalus" pitchFamily="18" charset="-78"/>
                <a:cs typeface="Andalus" pitchFamily="18" charset="-78"/>
              </a:rPr>
              <a:t> By sending acknowledgement it indicating that it received the request. It then suspends its job after executing the current instruction. It saves the contents and status of program counter to stack and jumps to the subroutine program.</a:t>
            </a:r>
          </a:p>
          <a:p>
            <a:pPr fontAlgn="base"/>
            <a:endParaRPr lang="en-IN" sz="3000" dirty="0" smtClean="0">
              <a:latin typeface="Andalus" pitchFamily="18" charset="-78"/>
              <a:cs typeface="Andalus" pitchFamily="18" charset="-78"/>
            </a:endParaRPr>
          </a:p>
          <a:p>
            <a:pPr fontAlgn="base">
              <a:buFont typeface="Wingdings" pitchFamily="2" charset="2"/>
              <a:buChar char="Ø"/>
            </a:pPr>
            <a:r>
              <a:rPr lang="en-IN" sz="3000" dirty="0" smtClean="0">
                <a:latin typeface="Andalus" pitchFamily="18" charset="-78"/>
                <a:cs typeface="Andalus" pitchFamily="18" charset="-78"/>
              </a:rPr>
              <a:t> This subroutine program is called Interrupt Service Subroutine (ISS) program. The ISS saves the processor status into stack; and after executing the instruction for the data transfer, it restores the processor status and then returns to main program.</a:t>
            </a:r>
          </a:p>
          <a:p>
            <a:pPr>
              <a:buFont typeface="Wingdings" pitchFamily="2" charset="2"/>
              <a:buChar char="Ø"/>
            </a:pPr>
            <a:endParaRPr lang="en-IN" sz="3000"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715436" cy="6494085"/>
          </a:xfrm>
          <a:prstGeom prst="rect">
            <a:avLst/>
          </a:prstGeom>
          <a:noFill/>
        </p:spPr>
        <p:txBody>
          <a:bodyPr wrap="square" rtlCol="0">
            <a:spAutoFit/>
          </a:bodyPr>
          <a:lstStyle/>
          <a:p>
            <a:r>
              <a:rPr lang="en-US" sz="3200" dirty="0" smtClean="0">
                <a:latin typeface="Andalus" pitchFamily="18" charset="-78"/>
                <a:cs typeface="Andalus" pitchFamily="18" charset="-78"/>
              </a:rPr>
              <a:t>Computer organization differs from architecture in many ways.</a:t>
            </a:r>
            <a:br>
              <a:rPr lang="en-US" sz="3200" dirty="0" smtClean="0">
                <a:latin typeface="Andalus" pitchFamily="18" charset="-78"/>
                <a:cs typeface="Andalus" pitchFamily="18" charset="-78"/>
              </a:rPr>
            </a:br>
            <a:r>
              <a:rPr lang="en-IN" sz="3200" dirty="0" smtClean="0">
                <a:latin typeface="Andalus" pitchFamily="18" charset="-78"/>
                <a:cs typeface="Andalus" pitchFamily="18" charset="-78"/>
              </a:rPr>
              <a:t>For example, it is an architectural design issue whether a computer will have a multiply instruction. It is an organizational issue whether that instruction will be implemented by a special multiply unit or by a mechanism that makes repeated use of the add unit of the system. The organizational decision may be based on the anticipated frequency of use of the multiply instruction, the relative speed of the two approaches, and the cost and physical size of a special multiply unit</a:t>
            </a:r>
            <a:endParaRPr lang="en-IN" sz="3200" dirty="0">
              <a:latin typeface="Andalus" pitchFamily="18" charset="-78"/>
              <a:cs typeface="Andalus" pitchFamily="18" charset="-7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C:\Users\admin\Downloads\I-O.png"/>
          <p:cNvPicPr>
            <a:picLocks noChangeAspect="1" noChangeArrowheads="1"/>
          </p:cNvPicPr>
          <p:nvPr/>
        </p:nvPicPr>
        <p:blipFill>
          <a:blip r:embed="rId2"/>
          <a:srcRect/>
          <a:stretch>
            <a:fillRect/>
          </a:stretch>
        </p:blipFill>
        <p:spPr bwMode="auto">
          <a:xfrm>
            <a:off x="642910" y="214290"/>
            <a:ext cx="7688061" cy="6394032"/>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71414"/>
            <a:ext cx="5286412" cy="830997"/>
          </a:xfrm>
          <a:prstGeom prst="rect">
            <a:avLst/>
          </a:prstGeom>
          <a:noFill/>
        </p:spPr>
        <p:txBody>
          <a:bodyPr wrap="square" rtlCol="0">
            <a:spAutoFit/>
          </a:bodyPr>
          <a:lstStyle/>
          <a:p>
            <a:r>
              <a:rPr lang="en-US" sz="4800" dirty="0" smtClean="0">
                <a:latin typeface="Aharoni" pitchFamily="2" charset="-79"/>
                <a:cs typeface="Aharoni" pitchFamily="2" charset="-79"/>
              </a:rPr>
              <a:t>Priority Interrupt</a:t>
            </a:r>
            <a:endParaRPr lang="en-IN" sz="4800" dirty="0">
              <a:latin typeface="Aharoni" pitchFamily="2" charset="-79"/>
              <a:cs typeface="Aharoni" pitchFamily="2" charset="-79"/>
            </a:endParaRPr>
          </a:p>
        </p:txBody>
      </p:sp>
      <p:sp>
        <p:nvSpPr>
          <p:cNvPr id="3" name="Rectangle 2"/>
          <p:cNvSpPr/>
          <p:nvPr/>
        </p:nvSpPr>
        <p:spPr>
          <a:xfrm>
            <a:off x="428596" y="785794"/>
            <a:ext cx="8143900" cy="6555641"/>
          </a:xfrm>
          <a:prstGeom prst="rect">
            <a:avLst/>
          </a:prstGeom>
        </p:spPr>
        <p:txBody>
          <a:bodyPr wrap="square">
            <a:spAutoFit/>
          </a:bodyPr>
          <a:lstStyle/>
          <a:p>
            <a:r>
              <a:rPr lang="en-IN" sz="2800" dirty="0" smtClean="0">
                <a:latin typeface="Andalus" pitchFamily="18" charset="-78"/>
                <a:cs typeface="Andalus" pitchFamily="18" charset="-78"/>
              </a:rPr>
              <a:t>Priority Interrupt are systems, that establishes a Priority over the various sources(interrupt devices) to determine which condition is to be serviced first when two or more requests arrive simultaneously . This system may also determine which condition are permitted to interrupt to the computer while another interrupt is being serviced.</a:t>
            </a:r>
            <a:br>
              <a:rPr lang="en-IN" sz="2800" dirty="0" smtClean="0">
                <a:latin typeface="Andalus" pitchFamily="18" charset="-78"/>
                <a:cs typeface="Andalus" pitchFamily="18" charset="-78"/>
              </a:rPr>
            </a:br>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r>
              <a:rPr lang="en-IN" sz="2800" dirty="0" smtClean="0">
                <a:latin typeface="Andalus" pitchFamily="18" charset="-78"/>
                <a:cs typeface="Andalus" pitchFamily="18" charset="-78"/>
              </a:rPr>
              <a:t>Usually, in Priority Systems, higher-priority interrupt levels are served first, as if they delayed or interrupted, could have serious consequences . And the devices with high-speed transfer such as magnetic disks are given high-priority, and slow devices such as keyboards receives low-priority.</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00042"/>
            <a:ext cx="7358114" cy="6494085"/>
          </a:xfrm>
          <a:prstGeom prst="rect">
            <a:avLst/>
          </a:prstGeom>
        </p:spPr>
        <p:txBody>
          <a:bodyPr wrap="square">
            <a:spAutoFit/>
          </a:bodyPr>
          <a:lstStyle/>
          <a:p>
            <a:r>
              <a:rPr lang="en-IN" sz="3200" dirty="0" smtClean="0">
                <a:latin typeface="Andalus" pitchFamily="18" charset="-78"/>
                <a:cs typeface="Andalus" pitchFamily="18" charset="-78"/>
              </a:rPr>
              <a:t>The priority of simultaneous interrupts can be established either by software method or hardware.</a:t>
            </a:r>
            <a:br>
              <a:rPr lang="en-IN" sz="3200" dirty="0" smtClean="0">
                <a:latin typeface="Andalus" pitchFamily="18" charset="-78"/>
                <a:cs typeface="Andalus" pitchFamily="18" charset="-78"/>
              </a:rPr>
            </a:br>
            <a:endParaRPr lang="en-IN" sz="3200" dirty="0" smtClean="0">
              <a:latin typeface="Andalus" pitchFamily="18" charset="-78"/>
              <a:cs typeface="Andalus" pitchFamily="18" charset="-78"/>
            </a:endParaRPr>
          </a:p>
          <a:p>
            <a:r>
              <a:rPr lang="en-IN" sz="3200" dirty="0" smtClean="0">
                <a:latin typeface="Andalus" pitchFamily="18" charset="-78"/>
                <a:cs typeface="Andalus" pitchFamily="18" charset="-78"/>
              </a:rPr>
              <a:t>The software method which gives priority to simultaneous interrupt is:</a:t>
            </a:r>
          </a:p>
          <a:p>
            <a:r>
              <a:rPr lang="en-IN" sz="3200" dirty="0" smtClean="0">
                <a:latin typeface="Andalus" pitchFamily="18" charset="-78"/>
                <a:cs typeface="Andalus" pitchFamily="18" charset="-78"/>
              </a:rPr>
              <a:t>           i) Polling</a:t>
            </a:r>
          </a:p>
          <a:p>
            <a:endParaRPr lang="en-IN" sz="3200" dirty="0" smtClean="0">
              <a:latin typeface="Andalus" pitchFamily="18" charset="-78"/>
              <a:cs typeface="Andalus" pitchFamily="18" charset="-78"/>
            </a:endParaRPr>
          </a:p>
          <a:p>
            <a:r>
              <a:rPr lang="en-IN" sz="3200" dirty="0" smtClean="0">
                <a:latin typeface="Andalus" pitchFamily="18" charset="-78"/>
                <a:cs typeface="Andalus" pitchFamily="18" charset="-78"/>
              </a:rPr>
              <a:t>And the hardware method which gives priority to simultaneous interrupt is:</a:t>
            </a:r>
          </a:p>
          <a:p>
            <a:r>
              <a:rPr lang="en-IN" sz="3200" dirty="0" smtClean="0">
                <a:latin typeface="Andalus" pitchFamily="18" charset="-78"/>
                <a:cs typeface="Andalus" pitchFamily="18" charset="-78"/>
              </a:rPr>
              <a:t>          ii) Daisy-Chaining Priority</a:t>
            </a:r>
          </a:p>
          <a:p>
            <a:r>
              <a:rPr lang="en-IN" sz="3200" dirty="0" smtClean="0">
                <a:latin typeface="Andalus" pitchFamily="18" charset="-78"/>
                <a:cs typeface="Andalus" pitchFamily="18" charset="-78"/>
              </a:rPr>
              <a:t/>
            </a:r>
            <a:br>
              <a:rPr lang="en-IN" sz="3200" dirty="0" smtClean="0">
                <a:latin typeface="Andalus" pitchFamily="18" charset="-78"/>
                <a:cs typeface="Andalus" pitchFamily="18" charset="-78"/>
              </a:rPr>
            </a:br>
            <a:endParaRPr lang="en-IN" sz="3200" dirty="0">
              <a:latin typeface="Andalus" pitchFamily="18" charset="-78"/>
              <a:cs typeface="Andalus" pitchFamily="18" charset="-7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42852"/>
            <a:ext cx="7929618" cy="6986528"/>
          </a:xfrm>
          <a:prstGeom prst="rect">
            <a:avLst/>
          </a:prstGeom>
        </p:spPr>
        <p:txBody>
          <a:bodyPr wrap="square">
            <a:spAutoFit/>
          </a:bodyPr>
          <a:lstStyle/>
          <a:p>
            <a:r>
              <a:rPr lang="en-IN" sz="2800" b="1" u="sng" dirty="0" smtClean="0">
                <a:latin typeface="Andalus" pitchFamily="18" charset="-78"/>
                <a:cs typeface="Andalus" pitchFamily="18" charset="-78"/>
              </a:rPr>
              <a:t>Polling:</a:t>
            </a:r>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a:t>
            </a:r>
            <a:r>
              <a:rPr lang="en-IN" sz="2800" b="1" dirty="0" smtClean="0">
                <a:latin typeface="Andalus" pitchFamily="18" charset="-78"/>
                <a:cs typeface="Andalus" pitchFamily="18" charset="-78"/>
              </a:rPr>
              <a:t/>
            </a:r>
            <a:br>
              <a:rPr lang="en-IN" sz="2800" b="1" dirty="0" smtClean="0">
                <a:latin typeface="Andalus" pitchFamily="18" charset="-78"/>
                <a:cs typeface="Andalus" pitchFamily="18" charset="-78"/>
              </a:rPr>
            </a:br>
            <a:r>
              <a:rPr lang="en-IN" sz="2800" dirty="0" smtClean="0">
                <a:latin typeface="Andalus" pitchFamily="18" charset="-78"/>
                <a:cs typeface="Andalus" pitchFamily="18" charset="-78"/>
              </a:rPr>
              <a:t>    Polling is the software method of establishing priority of simultaneous interrupt . In this method, when       the processor detects an interrupt, it branches to an interrupt service routine whose job is to pull each     I/O module to determine which module caused the interrupt.</a:t>
            </a:r>
            <a:endParaRPr lang="en-IN" sz="2800" b="1" dirty="0" smtClean="0">
              <a:latin typeface="Andalus" pitchFamily="18" charset="-78"/>
              <a:cs typeface="Andalus" pitchFamily="18" charset="-78"/>
            </a:endParaRPr>
          </a:p>
          <a:p>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endParaRPr lang="en-IN" sz="2800" b="1" dirty="0" smtClean="0">
              <a:latin typeface="Andalus" pitchFamily="18" charset="-78"/>
              <a:cs typeface="Andalus" pitchFamily="18" charset="-78"/>
            </a:endParaRPr>
          </a:p>
          <a:p>
            <a:r>
              <a:rPr lang="en-IN" sz="2800" dirty="0" smtClean="0">
                <a:latin typeface="Andalus" pitchFamily="18" charset="-78"/>
                <a:cs typeface="Andalus" pitchFamily="18" charset="-78"/>
              </a:rPr>
              <a:t>    The poll could be in the form of separate command line(e.g., Test I/O).In this case, the processor raises the Test I/O and places the address of particular I/O module on the address line . If it has interrupt that is, if interrupt is identified in it.</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42" y="428604"/>
            <a:ext cx="8143900" cy="6124754"/>
          </a:xfrm>
          <a:prstGeom prst="rect">
            <a:avLst/>
          </a:prstGeom>
        </p:spPr>
        <p:txBody>
          <a:bodyPr wrap="square">
            <a:spAutoFit/>
          </a:bodyPr>
          <a:lstStyle/>
          <a:p>
            <a:r>
              <a:rPr lang="en-IN" sz="2800" b="1" u="sng" dirty="0" smtClean="0"/>
              <a:t>Daisy-Chaining Priority:</a:t>
            </a:r>
            <a:endParaRPr lang="en-IN" sz="2800" dirty="0" smtClean="0"/>
          </a:p>
          <a:p>
            <a:r>
              <a:rPr lang="en-IN" sz="2800" dirty="0" smtClean="0"/>
              <a:t>    </a:t>
            </a:r>
            <a:r>
              <a:rPr lang="en-IN" sz="2800" b="1" dirty="0" smtClean="0"/>
              <a:t/>
            </a:r>
            <a:br>
              <a:rPr lang="en-IN" sz="2800" b="1" dirty="0" smtClean="0"/>
            </a:br>
            <a:r>
              <a:rPr lang="en-IN" sz="2800" dirty="0" smtClean="0"/>
              <a:t>    The Daisy–Chaining method of establishing priority on interrupt sources uses the hardware i.e., it is the hardware means of establishing priority.</a:t>
            </a:r>
            <a:endParaRPr lang="en-IN" sz="2800" b="1" dirty="0" smtClean="0"/>
          </a:p>
          <a:p>
            <a:r>
              <a:rPr lang="en-IN" sz="2800" dirty="0" smtClean="0"/>
              <a:t/>
            </a:r>
            <a:br>
              <a:rPr lang="en-IN" sz="2800" dirty="0" smtClean="0"/>
            </a:br>
            <a:r>
              <a:rPr lang="en-IN" sz="2800" dirty="0" smtClean="0"/>
              <a:t>    In this method, all the device, whether they are interrupt sources or not, connected in a serial manner . Means the device with highest priority is placed in the first position, which is followed by  lowest priority device . And all device share a common interrupt request line, and the interrupt  acknowledge line is daisy chained through the modules.</a:t>
            </a:r>
            <a:br>
              <a:rPr lang="en-IN" sz="2800" dirty="0" smtClean="0"/>
            </a:br>
            <a:endParaRPr lang="en-IN"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142852"/>
            <a:ext cx="6215106" cy="861774"/>
          </a:xfrm>
          <a:prstGeom prst="rect">
            <a:avLst/>
          </a:prstGeom>
          <a:noFill/>
        </p:spPr>
        <p:txBody>
          <a:bodyPr wrap="square" rtlCol="0">
            <a:spAutoFit/>
          </a:bodyPr>
          <a:lstStyle/>
          <a:p>
            <a:r>
              <a:rPr lang="en-US" sz="5000" dirty="0" smtClean="0">
                <a:latin typeface="Aharoni" pitchFamily="2" charset="-79"/>
                <a:cs typeface="Aharoni" pitchFamily="2" charset="-79"/>
              </a:rPr>
              <a:t>I/O Processor</a:t>
            </a:r>
            <a:endParaRPr lang="en-IN" sz="5000" dirty="0">
              <a:latin typeface="Aharoni" pitchFamily="2" charset="-79"/>
              <a:cs typeface="Aharoni" pitchFamily="2" charset="-79"/>
            </a:endParaRPr>
          </a:p>
        </p:txBody>
      </p:sp>
      <p:sp>
        <p:nvSpPr>
          <p:cNvPr id="890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noto sans"/>
                <a:cs typeface="Arial" pitchFamily="34" charset="0"/>
              </a:rPr>
              <a:t>memory.</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noto sans"/>
                <a:cs typeface="Arial" pitchFamily="34" charset="0"/>
              </a:rPr>
              <a:t>  </a:t>
            </a:r>
            <a:endParaRPr kumimoji="0" lang="en-US" sz="22000" b="0" i="0" u="none" strike="noStrike" cap="none" normalizeH="0" baseline="0" dirty="0" smtClean="0">
              <a:ln>
                <a:noFill/>
              </a:ln>
              <a:solidFill>
                <a:srgbClr val="333333"/>
              </a:solidFill>
              <a:effectLst/>
              <a:latin typeface="noto sans"/>
              <a:cs typeface="Arial" pitchFamily="34" charset="0"/>
            </a:endParaRPr>
          </a:p>
        </p:txBody>
      </p:sp>
      <p:pic>
        <p:nvPicPr>
          <p:cNvPr id="89090" name="Picture 2" descr="Input/Output Processor"/>
          <p:cNvPicPr>
            <a:picLocks noChangeAspect="1" noChangeArrowheads="1"/>
          </p:cNvPicPr>
          <p:nvPr/>
        </p:nvPicPr>
        <p:blipFill>
          <a:blip r:embed="rId2"/>
          <a:srcRect/>
          <a:stretch>
            <a:fillRect/>
          </a:stretch>
        </p:blipFill>
        <p:spPr bwMode="auto">
          <a:xfrm>
            <a:off x="857224" y="1285860"/>
            <a:ext cx="7562852" cy="5072098"/>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357166"/>
            <a:ext cx="7715304" cy="6124754"/>
          </a:xfrm>
          <a:prstGeom prst="rect">
            <a:avLst/>
          </a:prstGeom>
        </p:spPr>
        <p:txBody>
          <a:bodyPr wrap="square">
            <a:spAutoFit/>
          </a:bodyPr>
          <a:lstStyle/>
          <a:p>
            <a:r>
              <a:rPr lang="en-IN" sz="2800" dirty="0" smtClean="0">
                <a:latin typeface="Andalus" pitchFamily="18" charset="-78"/>
                <a:cs typeface="Andalus" pitchFamily="18" charset="-78"/>
              </a:rPr>
              <a:t>The block diagram of a computer along with various I/O Processors. The memory unit occupies the central position and can communicate with each processor.</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The CPU processes the data required for solving the computational tasks. The IOP provides a path for transfer of data between peripherals and memory. </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The CPU assigns the task of initiating the I/O program.</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The IOP operates independent from CPU and transfer data between peripherals and memory.</a:t>
            </a:r>
            <a:endParaRPr lang="en-IN" sz="2800" dirty="0">
              <a:latin typeface="Andalus" pitchFamily="18" charset="-78"/>
              <a:cs typeface="Andalus" pitchFamily="18" charset="-7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8662" y="571480"/>
            <a:ext cx="184731" cy="369332"/>
          </a:xfrm>
          <a:prstGeom prst="rect">
            <a:avLst/>
          </a:prstGeom>
          <a:noFill/>
        </p:spPr>
        <p:txBody>
          <a:bodyPr wrap="none" rtlCol="0">
            <a:spAutoFit/>
          </a:bodyPr>
          <a:lstStyle/>
          <a:p>
            <a:endParaRPr lang="en-IN" dirty="0"/>
          </a:p>
        </p:txBody>
      </p:sp>
      <p:sp>
        <p:nvSpPr>
          <p:cNvPr id="3" name="Rectangle 2"/>
          <p:cNvSpPr/>
          <p:nvPr/>
        </p:nvSpPr>
        <p:spPr>
          <a:xfrm>
            <a:off x="285720" y="857232"/>
            <a:ext cx="8429652" cy="6986528"/>
          </a:xfrm>
          <a:prstGeom prst="rect">
            <a:avLst/>
          </a:prstGeom>
        </p:spPr>
        <p:txBody>
          <a:bodyPr wrap="square">
            <a:spAutoFit/>
          </a:bodyPr>
          <a:lstStyle/>
          <a:p>
            <a:r>
              <a:rPr lang="en-IN" sz="2800" dirty="0" smtClean="0">
                <a:latin typeface="Andalus" pitchFamily="18" charset="-78"/>
                <a:cs typeface="Andalus" pitchFamily="18" charset="-78"/>
              </a:rPr>
              <a:t>A data communication processor is an I/O processor that distributes and collects data from numerous remote terminals connected through telephone and other communication lines to the computer. It is a specialized I/O processor designed to communicate with data communication networks.</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Such a communication network consists of variety of devices such as printers, display devices, digital sensors etc. serving many users at once. The data communication processor communicates with each terminal through a single pair of wire. It also communicates with CPU and memory in the same manner as any I/O processor does.</a:t>
            </a:r>
          </a:p>
          <a:p>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
        <p:nvSpPr>
          <p:cNvPr id="4" name="TextBox 3"/>
          <p:cNvSpPr txBox="1"/>
          <p:nvPr/>
        </p:nvSpPr>
        <p:spPr>
          <a:xfrm>
            <a:off x="1357290" y="71414"/>
            <a:ext cx="7215238" cy="830997"/>
          </a:xfrm>
          <a:prstGeom prst="rect">
            <a:avLst/>
          </a:prstGeom>
          <a:noFill/>
        </p:spPr>
        <p:txBody>
          <a:bodyPr wrap="square" rtlCol="0">
            <a:spAutoFit/>
          </a:bodyPr>
          <a:lstStyle/>
          <a:p>
            <a:r>
              <a:rPr lang="en-US" sz="4800" dirty="0" smtClean="0">
                <a:latin typeface="Aharoni" pitchFamily="2" charset="-79"/>
                <a:cs typeface="Aharoni" pitchFamily="2" charset="-79"/>
              </a:rPr>
              <a:t>Serial Communication</a:t>
            </a:r>
            <a:endParaRPr lang="en-IN" sz="48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97908"/>
            <a:ext cx="7786742" cy="7017306"/>
          </a:xfrm>
          <a:prstGeom prst="rect">
            <a:avLst/>
          </a:prstGeom>
        </p:spPr>
        <p:txBody>
          <a:bodyPr wrap="square">
            <a:spAutoFit/>
          </a:bodyPr>
          <a:lstStyle/>
          <a:p>
            <a:pPr>
              <a:buFont typeface="Wingdings" pitchFamily="2" charset="2"/>
              <a:buChar char="Ø"/>
            </a:pPr>
            <a:r>
              <a:rPr lang="en-IN" sz="3000" dirty="0" smtClean="0">
                <a:latin typeface="Andalus" pitchFamily="18" charset="-78"/>
                <a:cs typeface="Andalus" pitchFamily="18" charset="-78"/>
              </a:rPr>
              <a:t>A modem converts digital signal into audio tones to be transmitted over telephone lines and also converts audio tones into digital signal for machine use.</a:t>
            </a:r>
          </a:p>
          <a:p>
            <a:pPr>
              <a:buFont typeface="Wingdings" pitchFamily="2" charset="2"/>
              <a:buChar char="Ø"/>
            </a:pPr>
            <a:endParaRPr lang="en-IN" sz="3000" dirty="0" smtClean="0">
              <a:latin typeface="Andalus" pitchFamily="18" charset="-78"/>
              <a:cs typeface="Andalus" pitchFamily="18" charset="-78"/>
            </a:endParaRPr>
          </a:p>
          <a:p>
            <a:pPr>
              <a:buFont typeface="Wingdings" pitchFamily="2" charset="2"/>
              <a:buChar char="Ø"/>
            </a:pPr>
            <a:r>
              <a:rPr lang="en-IN" sz="3000" dirty="0" smtClean="0">
                <a:latin typeface="Andalus" pitchFamily="18" charset="-78"/>
                <a:cs typeface="Andalus" pitchFamily="18" charset="-78"/>
              </a:rPr>
              <a:t>The communication lines, modems and other devices used in any transmission are collectively called a </a:t>
            </a:r>
            <a:r>
              <a:rPr lang="en-IN" sz="3000" b="1" dirty="0" smtClean="0">
                <a:latin typeface="Andalus" pitchFamily="18" charset="-78"/>
                <a:cs typeface="Andalus" pitchFamily="18" charset="-78"/>
              </a:rPr>
              <a:t>Data Link</a:t>
            </a:r>
            <a:r>
              <a:rPr lang="en-IN" sz="3000" dirty="0" smtClean="0">
                <a:latin typeface="Andalus" pitchFamily="18" charset="-78"/>
                <a:cs typeface="Andalus" pitchFamily="18" charset="-78"/>
              </a:rPr>
              <a:t>. The orderly transmission of data in a data link can be accomplished by a protocol.</a:t>
            </a:r>
          </a:p>
          <a:p>
            <a:pPr>
              <a:buFont typeface="Wingdings" pitchFamily="2" charset="2"/>
              <a:buChar char="Ø"/>
            </a:pPr>
            <a:endParaRPr lang="en-IN" sz="3000" dirty="0" smtClean="0">
              <a:latin typeface="Andalus" pitchFamily="18" charset="-78"/>
              <a:cs typeface="Andalus" pitchFamily="18" charset="-78"/>
            </a:endParaRPr>
          </a:p>
          <a:p>
            <a:pPr>
              <a:buFont typeface="Wingdings" pitchFamily="2" charset="2"/>
              <a:buChar char="Ø"/>
            </a:pPr>
            <a:r>
              <a:rPr lang="en-IN" sz="3000" dirty="0" smtClean="0">
                <a:latin typeface="Andalus" pitchFamily="18" charset="-78"/>
                <a:cs typeface="Andalus" pitchFamily="18" charset="-78"/>
              </a:rPr>
              <a:t>A </a:t>
            </a:r>
            <a:r>
              <a:rPr lang="en-IN" sz="3000" b="1" dirty="0" smtClean="0">
                <a:latin typeface="Andalus" pitchFamily="18" charset="-78"/>
                <a:cs typeface="Andalus" pitchFamily="18" charset="-78"/>
              </a:rPr>
              <a:t>Protocol</a:t>
            </a:r>
            <a:r>
              <a:rPr lang="en-IN" sz="3000" dirty="0" smtClean="0">
                <a:latin typeface="Andalus" pitchFamily="18" charset="-78"/>
                <a:cs typeface="Andalus" pitchFamily="18" charset="-78"/>
              </a:rPr>
              <a:t> is a set of rules that are followed by interconnecting devices to ensure that all data is passed correctly without any error</a:t>
            </a:r>
          </a:p>
          <a:p>
            <a:pPr>
              <a:buFont typeface="Wingdings" pitchFamily="2" charset="2"/>
              <a:buChar char="Ø"/>
            </a:pPr>
            <a:endParaRPr lang="en-IN" sz="3000" dirty="0">
              <a:latin typeface="Andalus" pitchFamily="18" charset="-78"/>
              <a:cs typeface="Andalus" pitchFamily="18" charset="-7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928670"/>
            <a:ext cx="3929090" cy="4832092"/>
          </a:xfrm>
          <a:prstGeom prst="rect">
            <a:avLst/>
          </a:prstGeom>
        </p:spPr>
        <p:txBody>
          <a:bodyPr wrap="square">
            <a:spAutoFit/>
          </a:bodyPr>
          <a:lstStyle/>
          <a:p>
            <a:pPr>
              <a:buFont typeface="Wingdings" pitchFamily="2" charset="2"/>
              <a:buChar char="Ø"/>
            </a:pPr>
            <a:r>
              <a:rPr lang="en-IN" sz="2800" dirty="0" smtClean="0">
                <a:latin typeface="Andalus" pitchFamily="18" charset="-78"/>
                <a:cs typeface="Andalus" pitchFamily="18" charset="-78"/>
              </a:rPr>
              <a:t>A channel is an independent hardware component that co-ordinate all I/O to a set of controllers. </a:t>
            </a:r>
          </a:p>
          <a:p>
            <a:pPr>
              <a:buFont typeface="Wingdings" pitchFamily="2" charset="2"/>
              <a:buChar char="Ø"/>
            </a:pPr>
            <a:endParaRPr lang="en-IN" sz="2800" dirty="0" smtClean="0">
              <a:latin typeface="Andalus" pitchFamily="18" charset="-78"/>
              <a:cs typeface="Andalus" pitchFamily="18" charset="-78"/>
            </a:endParaRPr>
          </a:p>
          <a:p>
            <a:pPr>
              <a:buFont typeface="Wingdings" pitchFamily="2" charset="2"/>
              <a:buChar char="Ø"/>
            </a:pPr>
            <a:r>
              <a:rPr lang="en-IN" sz="2800" dirty="0" smtClean="0">
                <a:latin typeface="Andalus" pitchFamily="18" charset="-78"/>
                <a:cs typeface="Andalus" pitchFamily="18" charset="-78"/>
              </a:rPr>
              <a:t>Computer systems that use I/O channel have special hardware components that handle all I/O operations.</a:t>
            </a:r>
            <a:endParaRPr lang="en-IN" sz="2800" dirty="0">
              <a:latin typeface="Andalus" pitchFamily="18" charset="-78"/>
              <a:cs typeface="Andalus" pitchFamily="18" charset="-78"/>
            </a:endParaRPr>
          </a:p>
        </p:txBody>
      </p:sp>
      <p:pic>
        <p:nvPicPr>
          <p:cNvPr id="1028" name="Picture 4" descr="C:\Users\admin\Downloads\Serial-Communication.png"/>
          <p:cNvPicPr>
            <a:picLocks noChangeAspect="1" noChangeArrowheads="1"/>
          </p:cNvPicPr>
          <p:nvPr/>
        </p:nvPicPr>
        <p:blipFill>
          <a:blip r:embed="rId2"/>
          <a:srcRect/>
          <a:stretch>
            <a:fillRect/>
          </a:stretch>
        </p:blipFill>
        <p:spPr bwMode="auto">
          <a:xfrm>
            <a:off x="4381534" y="1357298"/>
            <a:ext cx="4405308" cy="428628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493827"/>
            <a:ext cx="8572544" cy="4493538"/>
          </a:xfrm>
          <a:prstGeom prst="rect">
            <a:avLst/>
          </a:prstGeom>
        </p:spPr>
        <p:txBody>
          <a:bodyPr wrap="square">
            <a:spAutoFit/>
          </a:bodyPr>
          <a:lstStyle/>
          <a:p>
            <a:pPr>
              <a:buFont typeface="Wingdings" pitchFamily="2" charset="2"/>
              <a:buChar char="v"/>
            </a:pPr>
            <a:r>
              <a:rPr lang="en-IN" sz="2600" dirty="0" smtClean="0">
                <a:latin typeface="Andalus" pitchFamily="18" charset="-78"/>
                <a:cs typeface="Andalus" pitchFamily="18" charset="-78"/>
              </a:rPr>
              <a:t>Historically, and still today, the distinction between architecture and organization has been an important one. </a:t>
            </a:r>
          </a:p>
          <a:p>
            <a:pPr>
              <a:buFont typeface="Wingdings" pitchFamily="2" charset="2"/>
              <a:buChar char="v"/>
            </a:pPr>
            <a:endParaRPr lang="en-IN" sz="2600" dirty="0" smtClean="0">
              <a:latin typeface="Andalus" pitchFamily="18" charset="-78"/>
              <a:cs typeface="Andalus" pitchFamily="18" charset="-78"/>
            </a:endParaRPr>
          </a:p>
          <a:p>
            <a:pPr>
              <a:buFont typeface="Wingdings" pitchFamily="2" charset="2"/>
              <a:buChar char="v"/>
            </a:pPr>
            <a:r>
              <a:rPr lang="en-IN" sz="2600" dirty="0" smtClean="0">
                <a:latin typeface="Andalus" pitchFamily="18" charset="-78"/>
                <a:cs typeface="Andalus" pitchFamily="18" charset="-78"/>
              </a:rPr>
              <a:t>Many computer manufacturers offer a family of computer models, all with the same architecture but with differences in organization. Consequently, the different models in the family have different price and performance characteristics.</a:t>
            </a:r>
          </a:p>
          <a:p>
            <a:pPr>
              <a:buFont typeface="Wingdings" pitchFamily="2" charset="2"/>
              <a:buChar char="v"/>
            </a:pPr>
            <a:endParaRPr lang="en-IN" sz="2600" dirty="0" smtClean="0">
              <a:latin typeface="Andalus" pitchFamily="18" charset="-78"/>
              <a:cs typeface="Andalus" pitchFamily="18" charset="-78"/>
            </a:endParaRPr>
          </a:p>
          <a:p>
            <a:pPr>
              <a:buFont typeface="Wingdings" pitchFamily="2" charset="2"/>
              <a:buChar char="v"/>
            </a:pPr>
            <a:r>
              <a:rPr lang="en-IN" sz="2600" dirty="0" smtClean="0">
                <a:latin typeface="Andalus" pitchFamily="18" charset="-78"/>
                <a:cs typeface="Andalus" pitchFamily="18" charset="-78"/>
              </a:rPr>
              <a:t> Furthermore, a particular architecture may span many years and encompass a number of different computer models, its organization changing with changing technology. </a:t>
            </a:r>
            <a:endParaRPr lang="en-IN" sz="2600" dirty="0">
              <a:latin typeface="Andalus" pitchFamily="18" charset="-78"/>
              <a:cs typeface="Andalus" pitchFamily="18" charset="-78"/>
            </a:endParaRPr>
          </a:p>
        </p:txBody>
      </p:sp>
      <p:sp>
        <p:nvSpPr>
          <p:cNvPr id="3" name="Rectangle 2"/>
          <p:cNvSpPr/>
          <p:nvPr/>
        </p:nvSpPr>
        <p:spPr>
          <a:xfrm>
            <a:off x="214282" y="5214950"/>
            <a:ext cx="8501122" cy="1261884"/>
          </a:xfrm>
          <a:prstGeom prst="rect">
            <a:avLst/>
          </a:prstGeom>
        </p:spPr>
        <p:txBody>
          <a:bodyPr wrap="square">
            <a:spAutoFit/>
          </a:bodyPr>
          <a:lstStyle/>
          <a:p>
            <a:pPr>
              <a:buFont typeface="Wingdings" pitchFamily="2" charset="2"/>
              <a:buChar char="v"/>
            </a:pPr>
            <a:r>
              <a:rPr lang="en-IN" sz="2500" dirty="0" smtClean="0">
                <a:latin typeface="Andalus" pitchFamily="18" charset="-78"/>
                <a:cs typeface="Andalus" pitchFamily="18" charset="-78"/>
              </a:rPr>
              <a:t>A prominent example of both these phenomena is the IBM </a:t>
            </a:r>
            <a:r>
              <a:rPr lang="en-IN" sz="2600" dirty="0" smtClean="0">
                <a:latin typeface="Andalus" pitchFamily="18" charset="-78"/>
                <a:cs typeface="Andalus" pitchFamily="18" charset="-78"/>
              </a:rPr>
              <a:t>System/370</a:t>
            </a:r>
            <a:r>
              <a:rPr lang="en-IN" sz="2500" dirty="0" smtClean="0">
                <a:latin typeface="Andalus" pitchFamily="18" charset="-78"/>
                <a:cs typeface="Andalus" pitchFamily="18" charset="-78"/>
              </a:rPr>
              <a:t> architecture. This architecture was first introduced in 1970</a:t>
            </a:r>
            <a:endParaRPr lang="en-IN" sz="2500" dirty="0">
              <a:latin typeface="Andalus" pitchFamily="18" charset="-78"/>
              <a:cs typeface="Andalus" pitchFamily="18" charset="-7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903535"/>
            <a:ext cx="7500990" cy="6740307"/>
          </a:xfrm>
          <a:prstGeom prst="rect">
            <a:avLst/>
          </a:prstGeom>
        </p:spPr>
        <p:txBody>
          <a:bodyPr wrap="square">
            <a:spAutoFit/>
          </a:bodyPr>
          <a:lstStyle/>
          <a:p>
            <a:pPr fontAlgn="base">
              <a:buFont typeface="Wingdings" pitchFamily="2" charset="2"/>
              <a:buChar char="Ø"/>
            </a:pPr>
            <a:r>
              <a:rPr lang="en-IN" sz="2700" dirty="0" smtClean="0">
                <a:solidFill>
                  <a:sysClr val="windowText" lastClr="000000"/>
                </a:solidFill>
                <a:latin typeface="Andalus" pitchFamily="18" charset="-78"/>
                <a:cs typeface="Andalus" pitchFamily="18" charset="-78"/>
              </a:rPr>
              <a:t>In </a:t>
            </a:r>
            <a:r>
              <a:rPr lang="en-IN" sz="2700" b="1" dirty="0" smtClean="0">
                <a:solidFill>
                  <a:sysClr val="windowText" lastClr="000000"/>
                </a:solidFill>
                <a:latin typeface="Andalus" pitchFamily="18" charset="-78"/>
                <a:cs typeface="Andalus" pitchFamily="18" charset="-78"/>
              </a:rPr>
              <a:t>Synchronous data transfer</a:t>
            </a:r>
            <a:r>
              <a:rPr lang="en-IN" sz="2700" dirty="0" smtClean="0">
                <a:solidFill>
                  <a:sysClr val="windowText" lastClr="000000"/>
                </a:solidFill>
                <a:latin typeface="Andalus" pitchFamily="18" charset="-78"/>
                <a:cs typeface="Andalus" pitchFamily="18" charset="-78"/>
              </a:rPr>
              <a:t>, the sending and receiving units are enabled with same clock signal. It is possible between two units when each of them knows the behaviour of the other. </a:t>
            </a:r>
          </a:p>
          <a:p>
            <a:pPr fontAlgn="base"/>
            <a:endParaRPr lang="en-IN" sz="2700" dirty="0" smtClean="0">
              <a:solidFill>
                <a:sysClr val="windowText" lastClr="000000"/>
              </a:solidFill>
              <a:latin typeface="Andalus" pitchFamily="18" charset="-78"/>
              <a:cs typeface="Andalus" pitchFamily="18" charset="-78"/>
            </a:endParaRPr>
          </a:p>
          <a:p>
            <a:pPr fontAlgn="base">
              <a:buFont typeface="Wingdings" pitchFamily="2" charset="2"/>
              <a:buChar char="Ø"/>
            </a:pPr>
            <a:r>
              <a:rPr lang="en-IN" sz="2700" dirty="0" smtClean="0">
                <a:solidFill>
                  <a:sysClr val="windowText" lastClr="000000"/>
                </a:solidFill>
                <a:latin typeface="Andalus" pitchFamily="18" charset="-78"/>
                <a:cs typeface="Andalus" pitchFamily="18" charset="-78"/>
              </a:rPr>
              <a:t>The master performs a sequence of instructions for data transfer in a predefined order. All these actions are synchronized with the common clock. </a:t>
            </a:r>
          </a:p>
          <a:p>
            <a:pPr fontAlgn="base">
              <a:buFont typeface="Wingdings" pitchFamily="2" charset="2"/>
              <a:buChar char="Ø"/>
            </a:pPr>
            <a:endParaRPr lang="en-IN" sz="2700" dirty="0" smtClean="0">
              <a:solidFill>
                <a:sysClr val="windowText" lastClr="000000"/>
              </a:solidFill>
              <a:latin typeface="Andalus" pitchFamily="18" charset="-78"/>
              <a:cs typeface="Andalus" pitchFamily="18" charset="-78"/>
            </a:endParaRPr>
          </a:p>
          <a:p>
            <a:pPr fontAlgn="base">
              <a:buFont typeface="Wingdings" pitchFamily="2" charset="2"/>
              <a:buChar char="Ø"/>
            </a:pPr>
            <a:r>
              <a:rPr lang="en-IN" sz="2700" dirty="0" smtClean="0">
                <a:solidFill>
                  <a:sysClr val="windowText" lastClr="000000"/>
                </a:solidFill>
                <a:latin typeface="Andalus" pitchFamily="18" charset="-78"/>
                <a:cs typeface="Andalus" pitchFamily="18" charset="-78"/>
              </a:rPr>
              <a:t>The master is designed to supply the data at a time when the slave is definitely ready for it. Usually, the master will introduce sufficient delay to take into account the slow response of the slave, without any request from the slave.</a:t>
            </a:r>
          </a:p>
          <a:p>
            <a:r>
              <a:rPr lang="en-IN" sz="2700" dirty="0" smtClean="0">
                <a:solidFill>
                  <a:sysClr val="windowText" lastClr="000000"/>
                </a:solidFill>
                <a:latin typeface="Andalus" pitchFamily="18" charset="-78"/>
                <a:cs typeface="Andalus" pitchFamily="18" charset="-78"/>
              </a:rPr>
              <a:t/>
            </a:r>
            <a:br>
              <a:rPr lang="en-IN" sz="2700" dirty="0" smtClean="0">
                <a:solidFill>
                  <a:sysClr val="windowText" lastClr="000000"/>
                </a:solidFill>
                <a:latin typeface="Andalus" pitchFamily="18" charset="-78"/>
                <a:cs typeface="Andalus" pitchFamily="18" charset="-78"/>
              </a:rPr>
            </a:br>
            <a:endParaRPr lang="en-IN" sz="2700" dirty="0">
              <a:solidFill>
                <a:sysClr val="windowText" lastClr="000000"/>
              </a:solidFill>
              <a:latin typeface="Andalus" pitchFamily="18" charset="-78"/>
              <a:cs typeface="Andalus" pitchFamily="18" charset="-78"/>
            </a:endParaRPr>
          </a:p>
        </p:txBody>
      </p:sp>
      <p:sp>
        <p:nvSpPr>
          <p:cNvPr id="3" name="TextBox 2"/>
          <p:cNvSpPr txBox="1"/>
          <p:nvPr/>
        </p:nvSpPr>
        <p:spPr>
          <a:xfrm>
            <a:off x="642910" y="71414"/>
            <a:ext cx="8929750" cy="830997"/>
          </a:xfrm>
          <a:prstGeom prst="rect">
            <a:avLst/>
          </a:prstGeom>
          <a:noFill/>
        </p:spPr>
        <p:txBody>
          <a:bodyPr wrap="square" rtlCol="0">
            <a:spAutoFit/>
          </a:bodyPr>
          <a:lstStyle/>
          <a:p>
            <a:r>
              <a:rPr lang="en-US" sz="4800" dirty="0" smtClean="0">
                <a:latin typeface="Aharoni" pitchFamily="2" charset="-79"/>
                <a:cs typeface="Aharoni" pitchFamily="2" charset="-79"/>
              </a:rPr>
              <a:t>Synchronous Data Transfer</a:t>
            </a:r>
            <a:endParaRPr lang="en-IN" sz="4800" dirty="0">
              <a:latin typeface="Aharoni" pitchFamily="2" charset="-79"/>
              <a:cs typeface="Aharoni" pitchFamily="2" charset="-79"/>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https://media.geeksforgeeks.org/wp-content/uploads/sdt.png"/>
          <p:cNvSpPr>
            <a:spLocks noChangeAspect="1" noChangeArrowheads="1"/>
          </p:cNvSpPr>
          <p:nvPr/>
        </p:nvSpPr>
        <p:spPr bwMode="auto">
          <a:xfrm>
            <a:off x="134938" y="-1644650"/>
            <a:ext cx="6667500" cy="47625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2052" name="AutoShape 4" descr="https://media.geeksforgeeks.org/wp-content/uploads/sdt.png"/>
          <p:cNvSpPr>
            <a:spLocks noChangeAspect="1" noChangeArrowheads="1"/>
          </p:cNvSpPr>
          <p:nvPr/>
        </p:nvSpPr>
        <p:spPr bwMode="auto">
          <a:xfrm>
            <a:off x="134938" y="-1644650"/>
            <a:ext cx="6667500" cy="47625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2053" name="Rectangle 5"/>
          <p:cNvSpPr>
            <a:spLocks noChangeArrowheads="1"/>
          </p:cNvSpPr>
          <p:nvPr/>
        </p:nvSpPr>
        <p:spPr bwMode="auto">
          <a:xfrm>
            <a:off x="0" y="0"/>
            <a:ext cx="271228" cy="59093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Roboto"/>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Roboto"/>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0000" b="0" i="0" u="none" strike="noStrike" cap="none" normalizeH="0" baseline="0" dirty="0" smtClean="0">
              <a:ln>
                <a:noFill/>
              </a:ln>
              <a:solidFill>
                <a:schemeClr val="tx1"/>
              </a:solidFill>
              <a:effectLst/>
              <a:latin typeface="Roboto"/>
              <a:cs typeface="Arial" pitchFamily="34" charset="0"/>
            </a:endParaRPr>
          </a:p>
        </p:txBody>
      </p:sp>
      <p:sp>
        <p:nvSpPr>
          <p:cNvPr id="2054" name="AutoShape 6" descr="https://media.geeksforgeeks.org/wp-content/uploads/sdt.png"/>
          <p:cNvSpPr>
            <a:spLocks noChangeAspect="1" noChangeArrowheads="1"/>
          </p:cNvSpPr>
          <p:nvPr/>
        </p:nvSpPr>
        <p:spPr bwMode="auto">
          <a:xfrm>
            <a:off x="134938" y="-1644650"/>
            <a:ext cx="6667500" cy="47625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2" name="Rectangle 11"/>
          <p:cNvSpPr/>
          <p:nvPr/>
        </p:nvSpPr>
        <p:spPr>
          <a:xfrm>
            <a:off x="214282" y="228686"/>
            <a:ext cx="8786810" cy="6986528"/>
          </a:xfrm>
          <a:prstGeom prst="rect">
            <a:avLst/>
          </a:prstGeom>
        </p:spPr>
        <p:txBody>
          <a:bodyPr wrap="square">
            <a:spAutoFit/>
          </a:bodyPr>
          <a:lstStyle/>
          <a:p>
            <a:pPr fontAlgn="base"/>
            <a:r>
              <a:rPr lang="en-IN" sz="2800" b="1" dirty="0" smtClean="0">
                <a:latin typeface="Andalus" pitchFamily="18" charset="-78"/>
                <a:cs typeface="Andalus" pitchFamily="18" charset="-78"/>
              </a:rPr>
              <a:t>Advantages –</a:t>
            </a:r>
            <a:endParaRPr lang="en-IN" sz="2800" dirty="0" smtClean="0">
              <a:latin typeface="Andalus" pitchFamily="18" charset="-78"/>
              <a:cs typeface="Andalus" pitchFamily="18" charset="-78"/>
            </a:endParaRPr>
          </a:p>
          <a:p>
            <a:pPr marL="457200" indent="-457200" fontAlgn="base">
              <a:buFont typeface="+mj-lt"/>
              <a:buAutoNum type="arabicPeriod"/>
            </a:pPr>
            <a:r>
              <a:rPr lang="en-IN" sz="2800" dirty="0" smtClean="0">
                <a:latin typeface="Andalus" pitchFamily="18" charset="-78"/>
                <a:cs typeface="Andalus" pitchFamily="18" charset="-78"/>
              </a:rPr>
              <a:t>The design procedure is easy. The master does not wait for any acknowledges signal from the slave through the master waits for a time equal to slave’s response time.</a:t>
            </a:r>
          </a:p>
          <a:p>
            <a:pPr marL="457200" indent="-457200" fontAlgn="base">
              <a:buFont typeface="+mj-lt"/>
              <a:buAutoNum type="arabicPeriod"/>
            </a:pPr>
            <a:r>
              <a:rPr lang="en-IN" sz="2800" dirty="0" smtClean="0">
                <a:latin typeface="Andalus" pitchFamily="18" charset="-78"/>
                <a:cs typeface="Andalus" pitchFamily="18" charset="-78"/>
              </a:rPr>
              <a:t>The slave does not generate acknowledge signal, though it obeys the timing rules as per the protocol set by the master or system designer.</a:t>
            </a:r>
          </a:p>
          <a:p>
            <a:pPr fontAlgn="base"/>
            <a:endParaRPr lang="en-US" sz="2800" dirty="0" smtClean="0">
              <a:latin typeface="Andalus" pitchFamily="18" charset="-78"/>
              <a:cs typeface="Andalus" pitchFamily="18" charset="-78"/>
            </a:endParaRPr>
          </a:p>
          <a:p>
            <a:pPr fontAlgn="base"/>
            <a:endParaRPr lang="en-IN" sz="2800" dirty="0" smtClean="0">
              <a:latin typeface="Andalus" pitchFamily="18" charset="-78"/>
              <a:cs typeface="Andalus" pitchFamily="18" charset="-78"/>
            </a:endParaRPr>
          </a:p>
          <a:p>
            <a:pPr fontAlgn="base"/>
            <a:r>
              <a:rPr lang="en-IN" sz="2800" b="1" dirty="0" smtClean="0">
                <a:latin typeface="Andalus" pitchFamily="18" charset="-78"/>
                <a:cs typeface="Andalus" pitchFamily="18" charset="-78"/>
              </a:rPr>
              <a:t>Disadvantages –</a:t>
            </a:r>
            <a:endParaRPr lang="en-IN" sz="2800" dirty="0" smtClean="0">
              <a:latin typeface="Andalus" pitchFamily="18" charset="-78"/>
              <a:cs typeface="Andalus" pitchFamily="18" charset="-78"/>
            </a:endParaRPr>
          </a:p>
          <a:p>
            <a:pPr marL="457200" indent="-457200" fontAlgn="base">
              <a:buFont typeface="+mj-lt"/>
              <a:buAutoNum type="arabicPeriod"/>
            </a:pPr>
            <a:r>
              <a:rPr lang="en-IN" sz="2800" dirty="0" smtClean="0">
                <a:latin typeface="Andalus" pitchFamily="18" charset="-78"/>
                <a:cs typeface="Andalus" pitchFamily="18" charset="-78"/>
              </a:rPr>
              <a:t>If a slow speed unit connected to a common bus, it can degrade overall rate of transfer in the system.</a:t>
            </a:r>
          </a:p>
          <a:p>
            <a:pPr marL="457200" indent="-457200" fontAlgn="base">
              <a:buFont typeface="+mj-lt"/>
              <a:buAutoNum type="arabicPeriod"/>
            </a:pPr>
            <a:r>
              <a:rPr lang="en-IN" sz="2800" dirty="0" smtClean="0">
                <a:latin typeface="Andalus" pitchFamily="18" charset="-78"/>
                <a:cs typeface="Andalus" pitchFamily="18" charset="-78"/>
              </a:rPr>
              <a:t>If the slave operates at a slow speed, the master will be idle for some time during data transfer and vice versa.</a:t>
            </a:r>
          </a:p>
          <a:p>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C:\Users\admin\Downloads\sdt.png"/>
          <p:cNvPicPr>
            <a:picLocks noChangeAspect="1" noChangeArrowheads="1"/>
          </p:cNvPicPr>
          <p:nvPr/>
        </p:nvPicPr>
        <p:blipFill>
          <a:blip r:embed="rId2"/>
          <a:srcRect/>
          <a:stretch>
            <a:fillRect/>
          </a:stretch>
        </p:blipFill>
        <p:spPr bwMode="auto">
          <a:xfrm>
            <a:off x="285720" y="642918"/>
            <a:ext cx="8559379" cy="5572164"/>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97673"/>
            <a:ext cx="8929750" cy="830997"/>
          </a:xfrm>
          <a:prstGeom prst="rect">
            <a:avLst/>
          </a:prstGeom>
          <a:noFill/>
        </p:spPr>
        <p:txBody>
          <a:bodyPr wrap="square" rtlCol="0">
            <a:spAutoFit/>
          </a:bodyPr>
          <a:lstStyle/>
          <a:p>
            <a:r>
              <a:rPr lang="en-US" sz="4800" dirty="0" smtClean="0">
                <a:latin typeface="Aharoni" pitchFamily="2" charset="-79"/>
                <a:cs typeface="Aharoni" pitchFamily="2" charset="-79"/>
              </a:rPr>
              <a:t>Asynchronous Data Transfer</a:t>
            </a:r>
            <a:endParaRPr lang="en-IN" sz="4800" dirty="0">
              <a:latin typeface="Aharoni" pitchFamily="2" charset="-79"/>
              <a:cs typeface="Aharoni" pitchFamily="2" charset="-79"/>
            </a:endParaRPr>
          </a:p>
        </p:txBody>
      </p:sp>
      <p:sp>
        <p:nvSpPr>
          <p:cNvPr id="3" name="Rectangle 2"/>
          <p:cNvSpPr/>
          <p:nvPr/>
        </p:nvSpPr>
        <p:spPr>
          <a:xfrm>
            <a:off x="500034" y="1142984"/>
            <a:ext cx="8001056" cy="5693866"/>
          </a:xfrm>
          <a:prstGeom prst="rect">
            <a:avLst/>
          </a:prstGeom>
        </p:spPr>
        <p:txBody>
          <a:bodyPr wrap="square">
            <a:spAutoFit/>
          </a:bodyPr>
          <a:lstStyle/>
          <a:p>
            <a:r>
              <a:rPr lang="en-IN" sz="2800" dirty="0" smtClean="0">
                <a:latin typeface="Andalus" pitchFamily="18" charset="-78"/>
                <a:cs typeface="Andalus" pitchFamily="18" charset="-78"/>
              </a:rPr>
              <a:t> The internal timing in each unit is independent from each other in such a way that each uses its own private clock for its internal registers . In that case, the two units are said to be asynchronous to each other, and if data transfer occur between them this data transfer is said to be </a:t>
            </a:r>
            <a:r>
              <a:rPr lang="en-IN" sz="2800" b="1" dirty="0" smtClean="0">
                <a:latin typeface="Andalus" pitchFamily="18" charset="-78"/>
                <a:cs typeface="Andalus" pitchFamily="18" charset="-78"/>
              </a:rPr>
              <a:t>Asynchronous Data Transfer</a:t>
            </a:r>
            <a:r>
              <a:rPr lang="en-IN" sz="2800" dirty="0" smtClean="0">
                <a:latin typeface="Andalus" pitchFamily="18" charset="-78"/>
                <a:cs typeface="Andalus" pitchFamily="18" charset="-78"/>
              </a:rPr>
              <a:t>.</a:t>
            </a:r>
            <a:br>
              <a:rPr lang="en-IN" sz="2800" dirty="0" smtClean="0">
                <a:latin typeface="Andalus" pitchFamily="18" charset="-78"/>
                <a:cs typeface="Andalus" pitchFamily="18" charset="-78"/>
              </a:rPr>
            </a:br>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But, the Asynchronous Data Transfer between two independent units requires that control signals be transmitted between the communicating units so that the time can be indicated at which they send data.</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00042"/>
            <a:ext cx="8215338" cy="6986528"/>
          </a:xfrm>
          <a:prstGeom prst="rect">
            <a:avLst/>
          </a:prstGeom>
        </p:spPr>
        <p:txBody>
          <a:bodyPr wrap="square">
            <a:spAutoFit/>
          </a:bodyPr>
          <a:lstStyle/>
          <a:p>
            <a:r>
              <a:rPr lang="en-IN" sz="2800" dirty="0" smtClean="0">
                <a:latin typeface="Andalus" pitchFamily="18" charset="-78"/>
                <a:cs typeface="Andalus" pitchFamily="18" charset="-78"/>
              </a:rPr>
              <a:t>This asynchronous way of data transfer can be achieved by two methods:</a:t>
            </a:r>
          </a:p>
          <a:p>
            <a:endParaRPr lang="en-IN" sz="2800" dirty="0" smtClean="0">
              <a:latin typeface="Andalus" pitchFamily="18" charset="-78"/>
              <a:cs typeface="Andalus" pitchFamily="18" charset="-78"/>
            </a:endParaRPr>
          </a:p>
          <a:p>
            <a:pPr marL="514350" indent="-514350">
              <a:buFont typeface="+mj-lt"/>
              <a:buAutoNum type="arabicPeriod"/>
            </a:pPr>
            <a:r>
              <a:rPr lang="en-IN" sz="2800" dirty="0" smtClean="0">
                <a:latin typeface="Andalus" pitchFamily="18" charset="-78"/>
                <a:cs typeface="Andalus" pitchFamily="18" charset="-78"/>
              </a:rPr>
              <a:t>One way is by means of strobe pulse which is supplied by one of the units to other unit . When transfer has to occur . This method is known as “</a:t>
            </a:r>
            <a:r>
              <a:rPr lang="en-IN" sz="2800" b="1" dirty="0" smtClean="0">
                <a:latin typeface="Andalus" pitchFamily="18" charset="-78"/>
                <a:cs typeface="Andalus" pitchFamily="18" charset="-78"/>
              </a:rPr>
              <a:t>Strobe Control</a:t>
            </a:r>
            <a:r>
              <a:rPr lang="en-IN" sz="2800" dirty="0" smtClean="0">
                <a:latin typeface="Andalus" pitchFamily="18" charset="-78"/>
                <a:cs typeface="Andalus" pitchFamily="18" charset="-78"/>
              </a:rPr>
              <a:t>”.</a:t>
            </a:r>
          </a:p>
          <a:p>
            <a:pPr marL="514350" indent="-514350">
              <a:buFont typeface="+mj-lt"/>
              <a:buAutoNum type="arabicPeriod"/>
            </a:pPr>
            <a:r>
              <a:rPr lang="en-IN" sz="2800" dirty="0" smtClean="0">
                <a:latin typeface="Andalus" pitchFamily="18" charset="-78"/>
                <a:cs typeface="Andalus" pitchFamily="18" charset="-78"/>
              </a:rPr>
              <a:t>Another method commonly used is to accompany each data item being transferred with a control signal that indicates the presence of data in the bus . The unit receiving the data item responds with another signal to acknowledge receipt of the data . This method of data transfer between two independent units is said to be “</a:t>
            </a:r>
            <a:r>
              <a:rPr lang="en-IN" sz="2800" b="1" dirty="0" smtClean="0">
                <a:latin typeface="Andalus" pitchFamily="18" charset="-78"/>
                <a:cs typeface="Andalus" pitchFamily="18" charset="-78"/>
              </a:rPr>
              <a:t>Handshaking</a:t>
            </a:r>
            <a:r>
              <a:rPr lang="en-IN" sz="2800" dirty="0" smtClean="0">
                <a:latin typeface="Andalus" pitchFamily="18" charset="-78"/>
                <a:cs typeface="Andalus" pitchFamily="18" charset="-78"/>
              </a:rPr>
              <a:t>”.</a:t>
            </a:r>
          </a:p>
          <a:p>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178994"/>
            <a:ext cx="6215106" cy="892552"/>
          </a:xfrm>
          <a:prstGeom prst="rect">
            <a:avLst/>
          </a:prstGeom>
          <a:noFill/>
        </p:spPr>
        <p:txBody>
          <a:bodyPr wrap="square" rtlCol="0">
            <a:spAutoFit/>
          </a:bodyPr>
          <a:lstStyle/>
          <a:p>
            <a:r>
              <a:rPr lang="en-US" sz="5200" dirty="0" smtClean="0">
                <a:latin typeface="Aharoni" pitchFamily="2" charset="-79"/>
                <a:cs typeface="Aharoni" pitchFamily="2" charset="-79"/>
              </a:rPr>
              <a:t>Strobe Control</a:t>
            </a:r>
            <a:endParaRPr lang="en-IN" sz="5200" dirty="0">
              <a:latin typeface="Aharoni" pitchFamily="2" charset="-79"/>
              <a:cs typeface="Aharoni" pitchFamily="2" charset="-79"/>
            </a:endParaRPr>
          </a:p>
        </p:txBody>
      </p:sp>
      <p:sp>
        <p:nvSpPr>
          <p:cNvPr id="3" name="Rectangle 2"/>
          <p:cNvSpPr/>
          <p:nvPr/>
        </p:nvSpPr>
        <p:spPr>
          <a:xfrm>
            <a:off x="500034" y="1285860"/>
            <a:ext cx="7715304" cy="5632311"/>
          </a:xfrm>
          <a:prstGeom prst="rect">
            <a:avLst/>
          </a:prstGeom>
        </p:spPr>
        <p:txBody>
          <a:bodyPr wrap="square">
            <a:spAutoFit/>
          </a:bodyPr>
          <a:lstStyle/>
          <a:p>
            <a:pPr>
              <a:buFont typeface="Wingdings" pitchFamily="2" charset="2"/>
              <a:buChar char="q"/>
            </a:pPr>
            <a:r>
              <a:rPr lang="en-IN" sz="3600" dirty="0" smtClean="0">
                <a:latin typeface="Andalus" pitchFamily="18" charset="-78"/>
                <a:cs typeface="Andalus" pitchFamily="18" charset="-78"/>
              </a:rPr>
              <a:t>The Strobe Control method of asynchronous data transfer employs a single control line to time each transfer.</a:t>
            </a:r>
          </a:p>
          <a:p>
            <a:pPr>
              <a:buFont typeface="Wingdings" pitchFamily="2" charset="2"/>
              <a:buChar char="q"/>
            </a:pPr>
            <a:endParaRPr lang="en-IN" sz="3600" dirty="0" smtClean="0">
              <a:latin typeface="Andalus" pitchFamily="18" charset="-78"/>
              <a:cs typeface="Andalus" pitchFamily="18" charset="-78"/>
            </a:endParaRPr>
          </a:p>
          <a:p>
            <a:pPr>
              <a:buFont typeface="Wingdings" pitchFamily="2" charset="2"/>
              <a:buChar char="q"/>
            </a:pPr>
            <a:r>
              <a:rPr lang="en-IN" sz="3600" dirty="0" smtClean="0">
                <a:latin typeface="Andalus" pitchFamily="18" charset="-78"/>
                <a:cs typeface="Andalus" pitchFamily="18" charset="-78"/>
              </a:rPr>
              <a:t>This control line is also known as strobe and it may be achieved either by source or  destination, depending on which initiate transfer.</a:t>
            </a:r>
          </a:p>
          <a:p>
            <a:r>
              <a:rPr lang="en-IN" sz="3600" dirty="0" smtClean="0">
                <a:latin typeface="Andalus" pitchFamily="18" charset="-78"/>
                <a:cs typeface="Andalus" pitchFamily="18" charset="-78"/>
              </a:rPr>
              <a:t/>
            </a:r>
            <a:br>
              <a:rPr lang="en-IN" sz="3600" dirty="0" smtClean="0">
                <a:latin typeface="Andalus" pitchFamily="18" charset="-78"/>
                <a:cs typeface="Andalus" pitchFamily="18" charset="-78"/>
              </a:rPr>
            </a:br>
            <a:endParaRPr lang="en-IN" sz="3600" dirty="0">
              <a:latin typeface="Andalus" pitchFamily="18" charset="-78"/>
              <a:cs typeface="Andalus" pitchFamily="18" charset="-7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Downloads\strobe-destination-control.png"/>
          <p:cNvPicPr>
            <a:picLocks noChangeAspect="1" noChangeArrowheads="1"/>
          </p:cNvPicPr>
          <p:nvPr/>
        </p:nvPicPr>
        <p:blipFill>
          <a:blip r:embed="rId2"/>
          <a:srcRect/>
          <a:stretch>
            <a:fillRect/>
          </a:stretch>
        </p:blipFill>
        <p:spPr bwMode="auto">
          <a:xfrm>
            <a:off x="857224" y="714356"/>
            <a:ext cx="7358114" cy="535785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63785"/>
            <a:ext cx="8501122" cy="7294305"/>
          </a:xfrm>
          <a:prstGeom prst="rect">
            <a:avLst/>
          </a:prstGeom>
        </p:spPr>
        <p:txBody>
          <a:bodyPr wrap="square">
            <a:spAutoFit/>
          </a:bodyPr>
          <a:lstStyle/>
          <a:p>
            <a:r>
              <a:rPr lang="en-IN" sz="2600" b="1" u="sng" dirty="0" smtClean="0">
                <a:latin typeface="Andalus" pitchFamily="18" charset="-78"/>
                <a:cs typeface="Andalus" pitchFamily="18" charset="-78"/>
              </a:rPr>
              <a:t>Source initiated strobe for data transfer:</a:t>
            </a:r>
            <a:endParaRPr lang="en-IN" sz="2600" b="1" dirty="0" smtClean="0">
              <a:latin typeface="Andalus" pitchFamily="18" charset="-78"/>
              <a:cs typeface="Andalus" pitchFamily="18" charset="-78"/>
            </a:endParaRPr>
          </a:p>
          <a:p>
            <a:endParaRPr lang="en-IN" sz="2600" dirty="0" smtClean="0">
              <a:latin typeface="Andalus" pitchFamily="18" charset="-78"/>
              <a:cs typeface="Andalus" pitchFamily="18" charset="-78"/>
            </a:endParaRPr>
          </a:p>
          <a:p>
            <a:r>
              <a:rPr lang="en-IN" sz="2600" dirty="0" smtClean="0">
                <a:latin typeface="Andalus" pitchFamily="18" charset="-78"/>
                <a:cs typeface="Andalus" pitchFamily="18" charset="-78"/>
              </a:rPr>
              <a:t>The block diagram and timing diagram of strobe initiated by source unit is shown in the previous slide:</a:t>
            </a:r>
            <a:br>
              <a:rPr lang="en-IN" sz="2600" dirty="0" smtClean="0">
                <a:latin typeface="Andalus" pitchFamily="18" charset="-78"/>
                <a:cs typeface="Andalus" pitchFamily="18" charset="-78"/>
              </a:rPr>
            </a:br>
            <a:endParaRPr lang="en-IN" sz="2600" dirty="0" smtClean="0">
              <a:latin typeface="Andalus" pitchFamily="18" charset="-78"/>
              <a:cs typeface="Andalus" pitchFamily="18" charset="-78"/>
            </a:endParaRPr>
          </a:p>
          <a:p>
            <a:r>
              <a:rPr lang="en-IN" sz="2600" dirty="0" smtClean="0">
                <a:latin typeface="Andalus" pitchFamily="18" charset="-78"/>
                <a:cs typeface="Andalus" pitchFamily="18" charset="-78"/>
              </a:rPr>
              <a:t>In block diagram we see that strobe is initiated by source, and as shown in timing diagram, the source unit first places the data on the data bus . After a brief delay to ensure that the data settle to a steady value, the source activates a strobe pulse . The information on data bus and strobe control signal remain in the active state for a sufficient period of time to allow the destination unit to receive  the data . Actually, the destination unit, uses a falling edge of strobe control to transfer the contents of  data bus to one of its internal registers . The source removes the data from the data bus after it disables its strobe pulse . New valid data will be available only after the strobe is enabled again.</a:t>
            </a:r>
            <a:br>
              <a:rPr lang="en-IN" sz="2600" dirty="0" smtClean="0">
                <a:latin typeface="Andalus" pitchFamily="18" charset="-78"/>
                <a:cs typeface="Andalus" pitchFamily="18" charset="-78"/>
              </a:rPr>
            </a:br>
            <a:endParaRPr lang="en-IN" sz="2600" dirty="0">
              <a:latin typeface="Andalus" pitchFamily="18" charset="-78"/>
              <a:cs typeface="Andalus" pitchFamily="18" charset="-7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C:\Users\admin\Downloads\Screen Shot 2016-09-07 at 09.24.17.png"/>
          <p:cNvPicPr>
            <a:picLocks noChangeAspect="1" noChangeArrowheads="1"/>
          </p:cNvPicPr>
          <p:nvPr/>
        </p:nvPicPr>
        <p:blipFill>
          <a:blip r:embed="rId2"/>
          <a:srcRect/>
          <a:stretch>
            <a:fillRect/>
          </a:stretch>
        </p:blipFill>
        <p:spPr bwMode="auto">
          <a:xfrm>
            <a:off x="895350" y="952500"/>
            <a:ext cx="7353300" cy="49530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2" y="142852"/>
            <a:ext cx="8643966" cy="7571303"/>
          </a:xfrm>
          <a:prstGeom prst="rect">
            <a:avLst/>
          </a:prstGeom>
        </p:spPr>
        <p:txBody>
          <a:bodyPr wrap="square">
            <a:spAutoFit/>
          </a:bodyPr>
          <a:lstStyle/>
          <a:p>
            <a:r>
              <a:rPr lang="en-IN" sz="2700" b="1" dirty="0" smtClean="0">
                <a:latin typeface="Andalus" pitchFamily="18" charset="-78"/>
                <a:cs typeface="Andalus" pitchFamily="18" charset="-78"/>
              </a:rPr>
              <a:t> </a:t>
            </a:r>
            <a:r>
              <a:rPr lang="en-IN" sz="2700" b="1" u="sng" dirty="0" smtClean="0">
                <a:latin typeface="Andalus" pitchFamily="18" charset="-78"/>
                <a:cs typeface="Andalus" pitchFamily="18" charset="-78"/>
              </a:rPr>
              <a:t>Destination-initiated strobe for data transfer:</a:t>
            </a:r>
            <a:endParaRPr lang="en-IN" sz="2700" b="1" dirty="0" smtClean="0">
              <a:latin typeface="Andalus" pitchFamily="18" charset="-78"/>
              <a:cs typeface="Andalus" pitchFamily="18" charset="-78"/>
            </a:endParaRPr>
          </a:p>
          <a:p>
            <a:endParaRPr lang="en-IN" sz="2700" dirty="0" smtClean="0">
              <a:latin typeface="Andalus" pitchFamily="18" charset="-78"/>
              <a:cs typeface="Andalus" pitchFamily="18" charset="-78"/>
            </a:endParaRPr>
          </a:p>
          <a:p>
            <a:r>
              <a:rPr lang="en-IN" sz="2700" dirty="0" smtClean="0">
                <a:latin typeface="Andalus" pitchFamily="18" charset="-78"/>
                <a:cs typeface="Andalus" pitchFamily="18" charset="-78"/>
              </a:rPr>
              <a:t>The block diagram and timing diagram of strobe initiated by destination is shown in previous slide:</a:t>
            </a:r>
          </a:p>
          <a:p>
            <a:r>
              <a:rPr lang="en-IN" sz="2700" dirty="0" smtClean="0">
                <a:latin typeface="Andalus" pitchFamily="18" charset="-78"/>
                <a:cs typeface="Andalus" pitchFamily="18" charset="-78"/>
              </a:rPr>
              <a:t/>
            </a:r>
            <a:br>
              <a:rPr lang="en-IN" sz="2700" dirty="0" smtClean="0">
                <a:latin typeface="Andalus" pitchFamily="18" charset="-78"/>
                <a:cs typeface="Andalus" pitchFamily="18" charset="-78"/>
              </a:rPr>
            </a:br>
            <a:r>
              <a:rPr lang="en-IN" sz="2700" dirty="0" smtClean="0">
                <a:latin typeface="Andalus" pitchFamily="18" charset="-78"/>
                <a:cs typeface="Andalus" pitchFamily="18" charset="-78"/>
              </a:rPr>
              <a:t> In block diagram, we see that, the strobe initiated by destination, and as shown in timing diagram, the destination unit first activates the strobe pulse, informing the source to provide the data . The source unit responds by placing the requested binary information on the data bus.The data must be valid and remain in the bus long enough for the destination unit to accept it.The falling edge of strobe pulse can be used again to trigger a destination register.The destination unit then disables the strobe.And source removes the data from data bus after a per determine time interval.</a:t>
            </a:r>
          </a:p>
          <a:p>
            <a:r>
              <a:rPr lang="en-IN" sz="2700" dirty="0" smtClean="0">
                <a:latin typeface="Andalus" pitchFamily="18" charset="-78"/>
                <a:cs typeface="Andalus" pitchFamily="18" charset="-78"/>
              </a:rPr>
              <a:t/>
            </a:r>
            <a:br>
              <a:rPr lang="en-IN" sz="2700" dirty="0" smtClean="0">
                <a:latin typeface="Andalus" pitchFamily="18" charset="-78"/>
                <a:cs typeface="Andalus" pitchFamily="18" charset="-78"/>
              </a:rPr>
            </a:br>
            <a:endParaRPr lang="en-IN" sz="2700"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571480"/>
            <a:ext cx="7715304" cy="5836742"/>
          </a:xfrm>
          <a:prstGeom prst="rect">
            <a:avLst/>
          </a:prstGeom>
        </p:spPr>
        <p:txBody>
          <a:bodyPr wrap="square">
            <a:spAutoFit/>
          </a:bodyPr>
          <a:lstStyle/>
          <a:p>
            <a:pPr>
              <a:buFont typeface="Wingdings" pitchFamily="2" charset="2"/>
              <a:buChar char="v"/>
            </a:pPr>
            <a:r>
              <a:rPr lang="en-IN" sz="2800" dirty="0" smtClean="0">
                <a:latin typeface="Andalus" pitchFamily="18" charset="-78"/>
                <a:cs typeface="Andalus" pitchFamily="18" charset="-78"/>
              </a:rPr>
              <a:t>Class of computers called microcomputers, the relationship between architecture and organization is very close. </a:t>
            </a:r>
          </a:p>
          <a:p>
            <a:pPr>
              <a:buFont typeface="Wingdings" pitchFamily="2" charset="2"/>
              <a:buChar char="v"/>
            </a:pPr>
            <a:endParaRPr lang="en-IN" sz="2800" dirty="0" smtClean="0">
              <a:latin typeface="Andalus" pitchFamily="18" charset="-78"/>
              <a:cs typeface="Andalus" pitchFamily="18" charset="-78"/>
            </a:endParaRPr>
          </a:p>
          <a:p>
            <a:pPr>
              <a:buFont typeface="Wingdings" pitchFamily="2" charset="2"/>
              <a:buChar char="v"/>
            </a:pPr>
            <a:r>
              <a:rPr lang="en-IN" sz="2800" dirty="0" smtClean="0">
                <a:latin typeface="Andalus" pitchFamily="18" charset="-78"/>
                <a:cs typeface="Andalus" pitchFamily="18" charset="-78"/>
              </a:rPr>
              <a:t>Changes in technology not only influence organization but also result in the introduction of more powerful and more complex architectures. </a:t>
            </a:r>
          </a:p>
          <a:p>
            <a:endParaRPr lang="en-IN" sz="2800" dirty="0" smtClean="0">
              <a:latin typeface="Andalus" pitchFamily="18" charset="-78"/>
              <a:cs typeface="Andalus" pitchFamily="18" charset="-78"/>
            </a:endParaRPr>
          </a:p>
          <a:p>
            <a:pPr>
              <a:buFont typeface="Wingdings" pitchFamily="2" charset="2"/>
              <a:buChar char="v"/>
            </a:pPr>
            <a:r>
              <a:rPr lang="en-IN" sz="2800" dirty="0" smtClean="0">
                <a:latin typeface="Andalus" pitchFamily="18" charset="-78"/>
                <a:cs typeface="Andalus" pitchFamily="18" charset="-78"/>
              </a:rPr>
              <a:t>Generally, there is less of a requirement for generation-to-generation compatibility for these smaller machines. Thus, there is more interplay between organizational and architectural design decisions.</a:t>
            </a:r>
            <a:endParaRPr lang="en-IN" sz="2800" dirty="0">
              <a:latin typeface="Andalus" pitchFamily="18" charset="-78"/>
              <a:cs typeface="Andalus" pitchFamily="18" charset="-7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36118"/>
            <a:ext cx="6215106" cy="892552"/>
          </a:xfrm>
          <a:prstGeom prst="rect">
            <a:avLst/>
          </a:prstGeom>
          <a:noFill/>
        </p:spPr>
        <p:txBody>
          <a:bodyPr wrap="square" rtlCol="0">
            <a:spAutoFit/>
          </a:bodyPr>
          <a:lstStyle/>
          <a:p>
            <a:r>
              <a:rPr lang="en-US" sz="5200" dirty="0" smtClean="0">
                <a:latin typeface="Aharoni" pitchFamily="2" charset="-79"/>
                <a:cs typeface="Aharoni" pitchFamily="2" charset="-79"/>
              </a:rPr>
              <a:t>Handshaking</a:t>
            </a:r>
            <a:endParaRPr lang="en-IN" sz="5200" dirty="0">
              <a:latin typeface="Aharoni" pitchFamily="2" charset="-79"/>
              <a:cs typeface="Aharoni" pitchFamily="2" charset="-79"/>
            </a:endParaRPr>
          </a:p>
        </p:txBody>
      </p:sp>
      <p:sp>
        <p:nvSpPr>
          <p:cNvPr id="3" name="Rectangle 2"/>
          <p:cNvSpPr/>
          <p:nvPr/>
        </p:nvSpPr>
        <p:spPr>
          <a:xfrm>
            <a:off x="142844" y="1000108"/>
            <a:ext cx="8786874" cy="6740307"/>
          </a:xfrm>
          <a:prstGeom prst="rect">
            <a:avLst/>
          </a:prstGeom>
        </p:spPr>
        <p:txBody>
          <a:bodyPr wrap="square">
            <a:spAutoFit/>
          </a:bodyPr>
          <a:lstStyle/>
          <a:p>
            <a:pPr>
              <a:buFont typeface="Wingdings" pitchFamily="2" charset="2"/>
              <a:buChar char="§"/>
            </a:pPr>
            <a:r>
              <a:rPr lang="en-IN" sz="2400" dirty="0" smtClean="0">
                <a:latin typeface="Andalus" pitchFamily="18" charset="-78"/>
                <a:cs typeface="Andalus" pitchFamily="18" charset="-78"/>
              </a:rPr>
              <a:t>The disadvantage of strobe method is that source unit that initiates the transfer has no way of  knowing whether the destination has actually received the data that was placed in the bus.</a:t>
            </a:r>
          </a:p>
          <a:p>
            <a:pPr>
              <a:buFont typeface="Wingdings" pitchFamily="2" charset="2"/>
              <a:buChar char="§"/>
            </a:pPr>
            <a:r>
              <a:rPr lang="en-IN" sz="2400" dirty="0" smtClean="0">
                <a:latin typeface="Andalus" pitchFamily="18" charset="-78"/>
                <a:cs typeface="Andalus" pitchFamily="18" charset="-78"/>
              </a:rPr>
              <a:t>This problem can be solved by handshaking method.</a:t>
            </a:r>
            <a:br>
              <a:rPr lang="en-IN" sz="2400" dirty="0" smtClean="0">
                <a:latin typeface="Andalus" pitchFamily="18" charset="-78"/>
                <a:cs typeface="Andalus" pitchFamily="18" charset="-78"/>
              </a:rPr>
            </a:br>
            <a:r>
              <a:rPr lang="en-IN" sz="2400" dirty="0" smtClean="0">
                <a:latin typeface="Andalus" pitchFamily="18" charset="-78"/>
                <a:cs typeface="Andalus" pitchFamily="18" charset="-78"/>
              </a:rPr>
              <a:t> Hand shaking method introduce a second control signal line that provides a replay to the unit that initiates the transfer.</a:t>
            </a:r>
          </a:p>
          <a:p>
            <a:pPr>
              <a:buFont typeface="Wingdings" pitchFamily="2" charset="2"/>
              <a:buChar char="§"/>
            </a:pPr>
            <a:r>
              <a:rPr lang="en-IN" sz="2400" dirty="0" smtClean="0">
                <a:latin typeface="Andalus" pitchFamily="18" charset="-78"/>
                <a:cs typeface="Andalus" pitchFamily="18" charset="-78"/>
              </a:rPr>
              <a:t> In it, one control line is in the same direction as the data flow in the bus from the source to destination.It is used by source unit to inform the destination unit whether there are valid data in the  bus.The other control line is in the other direction from destination to the source.It is used by the destination unit to inform the source whether it can accept data.And in it also, sequence of control depends on unit that initiate transfer.Means sequence of control depends whether transfer is initiated by source and destination.Sequence of control in both of them are described below:</a:t>
            </a:r>
          </a:p>
          <a:p>
            <a:r>
              <a:rPr lang="en-IN" sz="2400" dirty="0" smtClean="0">
                <a:latin typeface="Andalus" pitchFamily="18" charset="-78"/>
                <a:cs typeface="Andalus" pitchFamily="18" charset="-78"/>
              </a:rPr>
              <a:t/>
            </a:r>
            <a:br>
              <a:rPr lang="en-IN" sz="2400" dirty="0" smtClean="0">
                <a:latin typeface="Andalus" pitchFamily="18" charset="-78"/>
                <a:cs typeface="Andalus" pitchFamily="18" charset="-78"/>
              </a:rPr>
            </a:br>
            <a:endParaRPr lang="en-IN" sz="2400" dirty="0" smtClean="0">
              <a:latin typeface="Andalus" pitchFamily="18" charset="-78"/>
              <a:cs typeface="Andalus" pitchFamily="18" charset="-78"/>
            </a:endParaRPr>
          </a:p>
          <a:p>
            <a:pPr>
              <a:buFont typeface="Wingdings" pitchFamily="2" charset="2"/>
              <a:buChar char="§"/>
            </a:pPr>
            <a:endParaRPr lang="en-IN" sz="2400" dirty="0">
              <a:latin typeface="Andalus" pitchFamily="18" charset="-78"/>
              <a:cs typeface="Andalus" pitchFamily="18" charset="-7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C:\Users\admin\Downloads\ss1.png"/>
          <p:cNvPicPr>
            <a:picLocks noChangeAspect="1" noChangeArrowheads="1"/>
          </p:cNvPicPr>
          <p:nvPr/>
        </p:nvPicPr>
        <p:blipFill>
          <a:blip r:embed="rId2"/>
          <a:srcRect/>
          <a:stretch>
            <a:fillRect/>
          </a:stretch>
        </p:blipFill>
        <p:spPr bwMode="auto">
          <a:xfrm>
            <a:off x="1428728" y="500042"/>
            <a:ext cx="6319853" cy="5777314"/>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8643998" cy="7478970"/>
          </a:xfrm>
          <a:prstGeom prst="rect">
            <a:avLst/>
          </a:prstGeom>
        </p:spPr>
        <p:txBody>
          <a:bodyPr wrap="square">
            <a:spAutoFit/>
          </a:bodyPr>
          <a:lstStyle/>
          <a:p>
            <a:r>
              <a:rPr lang="en-IN" sz="2400" b="1" u="sng" dirty="0" smtClean="0">
                <a:latin typeface="Andalus" pitchFamily="18" charset="-78"/>
                <a:cs typeface="Andalus" pitchFamily="18" charset="-78"/>
              </a:rPr>
              <a:t>Source initiated Handshaking:</a:t>
            </a:r>
          </a:p>
          <a:p>
            <a:endParaRPr lang="en-IN" sz="2400" dirty="0" smtClean="0">
              <a:latin typeface="Andalus" pitchFamily="18" charset="-78"/>
              <a:cs typeface="Andalus" pitchFamily="18" charset="-78"/>
            </a:endParaRPr>
          </a:p>
          <a:p>
            <a:r>
              <a:rPr lang="en-IN" sz="2400" dirty="0" smtClean="0">
                <a:latin typeface="Andalus" pitchFamily="18" charset="-78"/>
                <a:cs typeface="Andalus" pitchFamily="18" charset="-78"/>
              </a:rPr>
              <a:t>In its block diagram, we se that two handshaking lines are "data valid", which is generated by the source unit, and "data accepted", generated by the destination unit.</a:t>
            </a:r>
            <a:br>
              <a:rPr lang="en-IN" sz="2400" dirty="0" smtClean="0">
                <a:latin typeface="Andalus" pitchFamily="18" charset="-78"/>
                <a:cs typeface="Andalus" pitchFamily="18" charset="-78"/>
              </a:rPr>
            </a:br>
            <a:r>
              <a:rPr lang="en-IN" sz="2400" dirty="0" smtClean="0">
                <a:latin typeface="Andalus" pitchFamily="18" charset="-78"/>
                <a:cs typeface="Andalus" pitchFamily="18" charset="-78"/>
              </a:rPr>
              <a:t/>
            </a:r>
            <a:br>
              <a:rPr lang="en-IN" sz="2400" dirty="0" smtClean="0">
                <a:latin typeface="Andalus" pitchFamily="18" charset="-78"/>
                <a:cs typeface="Andalus" pitchFamily="18" charset="-78"/>
              </a:rPr>
            </a:br>
            <a:r>
              <a:rPr lang="en-IN" sz="2400" dirty="0" smtClean="0">
                <a:latin typeface="Andalus" pitchFamily="18" charset="-78"/>
                <a:cs typeface="Andalus" pitchFamily="18" charset="-78"/>
              </a:rPr>
              <a:t>The timing diagram shows the timing relationship of exchange of signals between the two units.Means as shown in its timing diagram, the source initiates a transfer by placing data on the bus and enabling its data valid signal.The data accepted signal is then activated by destination unit after it  accepts the data from the bus.The source unit then disable its data valid signal which invalidates the data on the bus.After this, the destination unit disables its data accepted signal and the system goes into initial state.</a:t>
            </a:r>
          </a:p>
          <a:p>
            <a:r>
              <a:rPr lang="en-IN" sz="2400" dirty="0" smtClean="0">
                <a:latin typeface="Andalus" pitchFamily="18" charset="-78"/>
                <a:cs typeface="Andalus" pitchFamily="18" charset="-78"/>
              </a:rPr>
              <a:t>This sequence of events described in its sequence diagram, which shows the above sequence in which the system is present, at any given time.</a:t>
            </a:r>
            <a:br>
              <a:rPr lang="en-IN" sz="2400" dirty="0" smtClean="0">
                <a:latin typeface="Andalus" pitchFamily="18" charset="-78"/>
                <a:cs typeface="Andalus" pitchFamily="18" charset="-78"/>
              </a:rPr>
            </a:br>
            <a:r>
              <a:rPr lang="en-IN" sz="2400" dirty="0" smtClean="0">
                <a:latin typeface="Andalus" pitchFamily="18" charset="-78"/>
                <a:cs typeface="Andalus" pitchFamily="18" charset="-78"/>
              </a:rPr>
              <a:t> </a:t>
            </a:r>
            <a:br>
              <a:rPr lang="en-IN" sz="2400" dirty="0" smtClean="0">
                <a:latin typeface="Andalus" pitchFamily="18" charset="-78"/>
                <a:cs typeface="Andalus" pitchFamily="18" charset="-78"/>
              </a:rPr>
            </a:br>
            <a:endParaRPr lang="en-IN" sz="2400" dirty="0">
              <a:latin typeface="Andalus" pitchFamily="18" charset="-78"/>
              <a:cs typeface="Andalus" pitchFamily="18" charset="-7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C:\Users\admin\Downloads\ss2.png"/>
          <p:cNvPicPr>
            <a:picLocks noChangeAspect="1" noChangeArrowheads="1"/>
          </p:cNvPicPr>
          <p:nvPr/>
        </p:nvPicPr>
        <p:blipFill>
          <a:blip r:embed="rId2"/>
          <a:srcRect/>
          <a:stretch>
            <a:fillRect/>
          </a:stretch>
        </p:blipFill>
        <p:spPr bwMode="auto">
          <a:xfrm>
            <a:off x="1071538" y="314024"/>
            <a:ext cx="7081856" cy="618681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090" cy="7294305"/>
          </a:xfrm>
          <a:prstGeom prst="rect">
            <a:avLst/>
          </a:prstGeom>
        </p:spPr>
        <p:txBody>
          <a:bodyPr wrap="square">
            <a:spAutoFit/>
          </a:bodyPr>
          <a:lstStyle/>
          <a:p>
            <a:r>
              <a:rPr lang="en-IN" sz="2600" b="1" u="sng" dirty="0" smtClean="0">
                <a:latin typeface="Andalus" pitchFamily="18" charset="-78"/>
                <a:cs typeface="Andalus" pitchFamily="18" charset="-78"/>
              </a:rPr>
              <a:t>Destination initiated handshaking:</a:t>
            </a:r>
            <a:endParaRPr lang="en-IN" sz="2600" b="1" dirty="0" smtClean="0">
              <a:latin typeface="Andalus" pitchFamily="18" charset="-78"/>
              <a:cs typeface="Andalus" pitchFamily="18" charset="-78"/>
            </a:endParaRPr>
          </a:p>
          <a:p>
            <a:endParaRPr lang="en-US" sz="2600" b="1" u="sng" dirty="0" smtClean="0">
              <a:latin typeface="Andalus" pitchFamily="18" charset="-78"/>
              <a:cs typeface="Andalus" pitchFamily="18" charset="-78"/>
            </a:endParaRPr>
          </a:p>
          <a:p>
            <a:r>
              <a:rPr lang="en-IN" sz="2600" dirty="0" smtClean="0">
                <a:latin typeface="Andalus" pitchFamily="18" charset="-78"/>
                <a:cs typeface="Andalus" pitchFamily="18" charset="-78"/>
              </a:rPr>
              <a:t>In its block diagram, we see that the two handshaking lines are "data valid", generated by the source      unit, and "ready for data" generated by destination unit.Note that the name of signal data accepted generated by destination unit has been changed to ready for data to reflect its new meaning.</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In it, transfer is initiated by destination, so source unit does not place data on data bus until it receives ready for data signal from destination unit.After that, hand shaking process is some as that of source initiated.</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The sequence of event in it are shown in its sequence diagram and timing relationship between signals is shown in its timing diagram.</a:t>
            </a:r>
          </a:p>
          <a:p>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endParaRPr lang="en-IN" sz="2600" dirty="0">
              <a:latin typeface="Andalus" pitchFamily="18" charset="-78"/>
              <a:cs typeface="Andalus" pitchFamily="18" charset="-7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090" cy="7294305"/>
          </a:xfrm>
          <a:prstGeom prst="rect">
            <a:avLst/>
          </a:prstGeom>
        </p:spPr>
        <p:txBody>
          <a:bodyPr wrap="square">
            <a:spAutoFit/>
          </a:bodyPr>
          <a:lstStyle/>
          <a:p>
            <a:r>
              <a:rPr lang="en-IN" sz="2600" b="1" u="sng" dirty="0" smtClean="0">
                <a:latin typeface="Andalus" pitchFamily="18" charset="-78"/>
                <a:cs typeface="Andalus" pitchFamily="18" charset="-78"/>
              </a:rPr>
              <a:t>Destination initiated handshaking:</a:t>
            </a:r>
            <a:endParaRPr lang="en-IN" sz="2600" b="1" dirty="0" smtClean="0">
              <a:latin typeface="Andalus" pitchFamily="18" charset="-78"/>
              <a:cs typeface="Andalus" pitchFamily="18" charset="-78"/>
            </a:endParaRPr>
          </a:p>
          <a:p>
            <a:endParaRPr lang="en-US" sz="2600" b="1" u="sng" dirty="0" smtClean="0">
              <a:latin typeface="Andalus" pitchFamily="18" charset="-78"/>
              <a:cs typeface="Andalus" pitchFamily="18" charset="-78"/>
            </a:endParaRPr>
          </a:p>
          <a:p>
            <a:r>
              <a:rPr lang="en-IN" sz="2600" dirty="0" smtClean="0">
                <a:latin typeface="Andalus" pitchFamily="18" charset="-78"/>
                <a:cs typeface="Andalus" pitchFamily="18" charset="-78"/>
              </a:rPr>
              <a:t>In its block diagram, we see that the two handshaking lines are "data valid", generated by the source      unit, and "ready for data" generated by destination unit.Note that the name of signal data accepted generated by destination unit has been changed to ready for data to reflect its new meaning.</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In it, transfer is initiated by destination, so source unit does not place data on data bus until it receives ready for data signal from destination unit.After that, hand shaking process is some as that of source initiated.</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r>
              <a:rPr lang="en-IN" sz="2600" dirty="0" smtClean="0">
                <a:latin typeface="Andalus" pitchFamily="18" charset="-78"/>
                <a:cs typeface="Andalus" pitchFamily="18" charset="-78"/>
              </a:rPr>
              <a:t>The sequence of event in it are shown in its sequence diagram and timing relationship between signals is shown in its timing diagram.</a:t>
            </a:r>
          </a:p>
          <a:p>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endParaRPr lang="en-IN" sz="2600" dirty="0">
              <a:latin typeface="Andalus" pitchFamily="18" charset="-78"/>
              <a:cs typeface="Andalus" pitchFamily="18" charset="-7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643182"/>
            <a:ext cx="7358114" cy="1200329"/>
          </a:xfrm>
          <a:prstGeom prst="rect">
            <a:avLst/>
          </a:prstGeom>
          <a:noFill/>
        </p:spPr>
        <p:txBody>
          <a:bodyPr wrap="square" rtlCol="0">
            <a:spAutoFit/>
          </a:bodyPr>
          <a:lstStyle/>
          <a:p>
            <a:pPr algn="ctr"/>
            <a:r>
              <a:rPr lang="en-US" sz="7200" u="sng" dirty="0" smtClean="0">
                <a:latin typeface="Eras Bold ITC" pitchFamily="34" charset="0"/>
              </a:rPr>
              <a:t>UNIT - 3</a:t>
            </a:r>
            <a:endParaRPr lang="en-IN" sz="7200" u="sng" dirty="0">
              <a:latin typeface="Eras Bold ITC"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C:\Users\admin\Downloads\heirarchy.png"/>
          <p:cNvPicPr>
            <a:picLocks noChangeAspect="1" noChangeArrowheads="1"/>
          </p:cNvPicPr>
          <p:nvPr/>
        </p:nvPicPr>
        <p:blipFill>
          <a:blip r:embed="rId2"/>
          <a:srcRect/>
          <a:stretch>
            <a:fillRect/>
          </a:stretch>
        </p:blipFill>
        <p:spPr bwMode="auto">
          <a:xfrm>
            <a:off x="1214414" y="1857364"/>
            <a:ext cx="6799512" cy="4276725"/>
          </a:xfrm>
          <a:prstGeom prst="rect">
            <a:avLst/>
          </a:prstGeom>
          <a:noFill/>
        </p:spPr>
      </p:pic>
      <p:sp>
        <p:nvSpPr>
          <p:cNvPr id="4" name="TextBox 3"/>
          <p:cNvSpPr txBox="1"/>
          <p:nvPr/>
        </p:nvSpPr>
        <p:spPr>
          <a:xfrm>
            <a:off x="1285852" y="347141"/>
            <a:ext cx="7429552" cy="938719"/>
          </a:xfrm>
          <a:prstGeom prst="rect">
            <a:avLst/>
          </a:prstGeom>
          <a:noFill/>
        </p:spPr>
        <p:txBody>
          <a:bodyPr wrap="square" rtlCol="0">
            <a:spAutoFit/>
          </a:bodyPr>
          <a:lstStyle/>
          <a:p>
            <a:r>
              <a:rPr lang="en-US" sz="5500" dirty="0" smtClean="0">
                <a:latin typeface="Aharoni" pitchFamily="2" charset="-79"/>
                <a:cs typeface="Aharoni" pitchFamily="2" charset="-79"/>
              </a:rPr>
              <a:t>Memory Hierarchy</a:t>
            </a:r>
            <a:endParaRPr lang="en-IN" sz="55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40549"/>
            <a:ext cx="9072626" cy="830997"/>
          </a:xfrm>
          <a:prstGeom prst="rect">
            <a:avLst/>
          </a:prstGeom>
          <a:noFill/>
        </p:spPr>
        <p:txBody>
          <a:bodyPr wrap="square" rtlCol="0">
            <a:spAutoFit/>
          </a:bodyPr>
          <a:lstStyle/>
          <a:p>
            <a:r>
              <a:rPr lang="en-US" sz="4800" dirty="0" smtClean="0">
                <a:latin typeface="Aharoni" pitchFamily="2" charset="-79"/>
                <a:cs typeface="Aharoni" pitchFamily="2" charset="-79"/>
              </a:rPr>
              <a:t>Internal and External Memory</a:t>
            </a:r>
            <a:endParaRPr lang="en-IN" sz="4800" dirty="0">
              <a:latin typeface="Aharoni" pitchFamily="2" charset="-79"/>
              <a:cs typeface="Aharoni" pitchFamily="2" charset="-79"/>
            </a:endParaRPr>
          </a:p>
        </p:txBody>
      </p:sp>
      <p:sp>
        <p:nvSpPr>
          <p:cNvPr id="3" name="Rectangle 2"/>
          <p:cNvSpPr/>
          <p:nvPr/>
        </p:nvSpPr>
        <p:spPr>
          <a:xfrm>
            <a:off x="142844" y="1376212"/>
            <a:ext cx="8715420" cy="5693866"/>
          </a:xfrm>
          <a:prstGeom prst="rect">
            <a:avLst/>
          </a:prstGeom>
        </p:spPr>
        <p:txBody>
          <a:bodyPr wrap="square">
            <a:spAutoFit/>
          </a:bodyPr>
          <a:lstStyle/>
          <a:p>
            <a:r>
              <a:rPr lang="en-IN" sz="2800" b="1" dirty="0" smtClean="0">
                <a:latin typeface="Andalus" pitchFamily="18" charset="-78"/>
                <a:cs typeface="Andalus" pitchFamily="18" charset="-78"/>
              </a:rPr>
              <a:t>Internal memory</a:t>
            </a:r>
            <a:r>
              <a:rPr lang="en-IN" sz="2800" dirty="0" smtClean="0">
                <a:latin typeface="Andalus" pitchFamily="18" charset="-78"/>
                <a:cs typeface="Andalus" pitchFamily="18" charset="-78"/>
              </a:rPr>
              <a:t> typically refers to main </a:t>
            </a:r>
            <a:r>
              <a:rPr lang="en-IN" sz="2800" b="1" dirty="0" smtClean="0">
                <a:latin typeface="Andalus" pitchFamily="18" charset="-78"/>
                <a:cs typeface="Andalus" pitchFamily="18" charset="-78"/>
              </a:rPr>
              <a:t>memory</a:t>
            </a:r>
            <a:r>
              <a:rPr lang="en-IN" sz="2800" dirty="0" smtClean="0">
                <a:latin typeface="Andalus" pitchFamily="18" charset="-78"/>
                <a:cs typeface="Andalus" pitchFamily="18" charset="-78"/>
              </a:rPr>
              <a:t> (RAM), but may also refer to ROM and flash </a:t>
            </a:r>
            <a:r>
              <a:rPr lang="en-IN" sz="2800" b="1" dirty="0" smtClean="0">
                <a:latin typeface="Andalus" pitchFamily="18" charset="-78"/>
                <a:cs typeface="Andalus" pitchFamily="18" charset="-78"/>
              </a:rPr>
              <a:t>memory</a:t>
            </a:r>
            <a:r>
              <a:rPr lang="en-IN" sz="2800" dirty="0" smtClean="0">
                <a:latin typeface="Andalus" pitchFamily="18" charset="-78"/>
                <a:cs typeface="Andalus" pitchFamily="18" charset="-78"/>
              </a:rPr>
              <a:t>. In either case, </a:t>
            </a:r>
            <a:r>
              <a:rPr lang="en-IN" sz="2800" b="1" dirty="0" smtClean="0">
                <a:latin typeface="Andalus" pitchFamily="18" charset="-78"/>
                <a:cs typeface="Andalus" pitchFamily="18" charset="-78"/>
              </a:rPr>
              <a:t>internal memory</a:t>
            </a:r>
            <a:r>
              <a:rPr lang="en-IN" sz="2800" dirty="0" smtClean="0">
                <a:latin typeface="Andalus" pitchFamily="18" charset="-78"/>
                <a:cs typeface="Andalus" pitchFamily="18" charset="-78"/>
              </a:rPr>
              <a:t> generally refers to chips rather than disks or tapes. Types of Internal Memory RAM ,ROM.</a:t>
            </a:r>
          </a:p>
          <a:p>
            <a:endParaRPr lang="en-IN" sz="2800" dirty="0" smtClean="0">
              <a:latin typeface="Andalus" pitchFamily="18" charset="-78"/>
              <a:cs typeface="Andalus" pitchFamily="18" charset="-78"/>
            </a:endParaRPr>
          </a:p>
          <a:p>
            <a:r>
              <a:rPr lang="en-IN" sz="2800" b="1" dirty="0" smtClean="0">
                <a:latin typeface="Andalus" pitchFamily="18" charset="-78"/>
                <a:cs typeface="Andalus" pitchFamily="18" charset="-78"/>
              </a:rPr>
              <a:t>External memory</a:t>
            </a:r>
            <a:r>
              <a:rPr lang="en-IN" sz="2800" dirty="0" smtClean="0">
                <a:latin typeface="Andalus" pitchFamily="18" charset="-78"/>
                <a:cs typeface="Andalus" pitchFamily="18" charset="-78"/>
              </a:rPr>
              <a:t> typically refers to storage in an </a:t>
            </a:r>
            <a:r>
              <a:rPr lang="en-IN" sz="2800" b="1" dirty="0" smtClean="0">
                <a:latin typeface="Andalus" pitchFamily="18" charset="-78"/>
                <a:cs typeface="Andalus" pitchFamily="18" charset="-78"/>
              </a:rPr>
              <a:t>external</a:t>
            </a:r>
            <a:r>
              <a:rPr lang="en-IN" sz="2800" dirty="0" smtClean="0">
                <a:latin typeface="Andalus" pitchFamily="18" charset="-78"/>
                <a:cs typeface="Andalus" pitchFamily="18" charset="-78"/>
              </a:rPr>
              <a:t> hard drive or on the Internet. The main “</a:t>
            </a:r>
            <a:r>
              <a:rPr lang="en-IN" sz="2800" b="1" dirty="0" smtClean="0">
                <a:latin typeface="Andalus" pitchFamily="18" charset="-78"/>
                <a:cs typeface="Andalus" pitchFamily="18" charset="-78"/>
              </a:rPr>
              <a:t>memory</a:t>
            </a:r>
            <a:r>
              <a:rPr lang="en-IN" sz="2800" dirty="0" smtClean="0">
                <a:latin typeface="Andalus" pitchFamily="18" charset="-78"/>
                <a:cs typeface="Andalus" pitchFamily="18" charset="-78"/>
              </a:rPr>
              <a:t>” in the </a:t>
            </a:r>
            <a:r>
              <a:rPr lang="en-IN" sz="2800" b="1" dirty="0" smtClean="0">
                <a:latin typeface="Andalus" pitchFamily="18" charset="-78"/>
                <a:cs typeface="Andalus" pitchFamily="18" charset="-78"/>
              </a:rPr>
              <a:t>computer</a:t>
            </a:r>
            <a:r>
              <a:rPr lang="en-IN" sz="2800" dirty="0" smtClean="0">
                <a:latin typeface="Andalus" pitchFamily="18" charset="-78"/>
                <a:cs typeface="Andalus" pitchFamily="18" charset="-78"/>
              </a:rPr>
              <a:t> is the </a:t>
            </a:r>
            <a:r>
              <a:rPr lang="en-IN" sz="2800" b="1" dirty="0" smtClean="0">
                <a:latin typeface="Andalus" pitchFamily="18" charset="-78"/>
                <a:cs typeface="Andalus" pitchFamily="18" charset="-78"/>
              </a:rPr>
              <a:t>computer</a:t>
            </a:r>
            <a:r>
              <a:rPr lang="en-IN" sz="2800" dirty="0" smtClean="0">
                <a:latin typeface="Andalus" pitchFamily="18" charset="-78"/>
                <a:cs typeface="Andalus" pitchFamily="18" charset="-78"/>
              </a:rPr>
              <a:t> work-space, not its storage facility.</a:t>
            </a:r>
            <a:r>
              <a:rPr lang="en-IN" sz="2800" b="1" dirty="0" smtClean="0"/>
              <a:t> </a:t>
            </a:r>
            <a:r>
              <a:rPr lang="en-IN" sz="2800" dirty="0" smtClean="0"/>
              <a:t>Types of External Memory’s:</a:t>
            </a:r>
          </a:p>
          <a:p>
            <a:r>
              <a:rPr lang="en-IN" sz="2800" dirty="0" smtClean="0"/>
              <a:t>Magnetic Tapes, Hard disk  ,Magnetic Disk  ,Optical Drives (CD-R/W, CD-ROM).</a:t>
            </a:r>
          </a:p>
          <a:p>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285728"/>
            <a:ext cx="9001188" cy="6955750"/>
          </a:xfrm>
          <a:prstGeom prst="rect">
            <a:avLst/>
          </a:prstGeom>
        </p:spPr>
        <p:txBody>
          <a:bodyPr wrap="square">
            <a:spAutoFit/>
          </a:bodyPr>
          <a:lstStyle/>
          <a:p>
            <a:r>
              <a:rPr lang="en-US" sz="2800" i="1" u="sng" dirty="0" smtClean="0">
                <a:latin typeface="Aharoni" pitchFamily="2" charset="-79"/>
                <a:cs typeface="Aharoni" pitchFamily="2" charset="-79"/>
              </a:rPr>
              <a:t>Internal Memory </a:t>
            </a:r>
            <a:r>
              <a:rPr lang="en-US" dirty="0" smtClean="0"/>
              <a:t>:</a:t>
            </a:r>
            <a:endParaRPr lang="en-IN" dirty="0" smtClean="0"/>
          </a:p>
          <a:p>
            <a:endParaRPr lang="en-IN" dirty="0" smtClean="0"/>
          </a:p>
          <a:p>
            <a:pPr>
              <a:buFont typeface="Wingdings" pitchFamily="2" charset="2"/>
              <a:buChar char="v"/>
            </a:pPr>
            <a:r>
              <a:rPr lang="en-IN" sz="2600" dirty="0" smtClean="0">
                <a:latin typeface="Andalus" pitchFamily="18" charset="-78"/>
                <a:cs typeface="Andalus" pitchFamily="18" charset="-78"/>
              </a:rPr>
              <a:t>In a computer, all of the storage spaces that are accessible by a processor without the use of the computer input-output Internal memory usually includes several types of storage, such as main storage, cache memory, and special registers, all of which can be directly accessed by the processor.</a:t>
            </a:r>
          </a:p>
          <a:p>
            <a:endParaRPr lang="en-IN" sz="2600" dirty="0" smtClean="0">
              <a:latin typeface="Andalus" pitchFamily="18" charset="-78"/>
              <a:cs typeface="Andalus" pitchFamily="18" charset="-78"/>
            </a:endParaRPr>
          </a:p>
          <a:p>
            <a:pPr>
              <a:buFont typeface="Wingdings" pitchFamily="2" charset="2"/>
              <a:buChar char="v"/>
            </a:pPr>
            <a:r>
              <a:rPr lang="en-IN" sz="2600" dirty="0" smtClean="0">
                <a:latin typeface="Andalus" pitchFamily="18" charset="-78"/>
                <a:cs typeface="Andalus" pitchFamily="18" charset="-78"/>
              </a:rPr>
              <a:t>Primary storage (or main memory or internal memory), often referred to simply as memory, is the only one directly accessible to the CPU. The CPU continuously reads instructions stored there and executes them as required. Any data actively operated on is also stored there in uniform manner.</a:t>
            </a:r>
          </a:p>
          <a:p>
            <a:pPr>
              <a:buFont typeface="Wingdings" pitchFamily="2" charset="2"/>
              <a:buChar char="q"/>
            </a:pPr>
            <a:endParaRPr lang="en-IN" sz="2600" dirty="0" smtClean="0">
              <a:latin typeface="Andalus" pitchFamily="18" charset="-78"/>
              <a:cs typeface="Andalus" pitchFamily="18" charset="-78"/>
            </a:endParaRPr>
          </a:p>
          <a:p>
            <a:pPr>
              <a:buFont typeface="Wingdings" pitchFamily="2" charset="2"/>
              <a:buChar char="v"/>
            </a:pPr>
            <a:r>
              <a:rPr lang="en-IN" sz="2600" dirty="0" smtClean="0">
                <a:latin typeface="Andalus" pitchFamily="18" charset="-78"/>
                <a:cs typeface="Andalus" pitchFamily="18" charset="-78"/>
              </a:rPr>
              <a:t>It’s also called ( Primary /Main/Temporary/Semiconductor) Memory type.</a:t>
            </a:r>
            <a:r>
              <a:rPr lang="en-IN" sz="2600" b="1" dirty="0" smtClean="0">
                <a:latin typeface="Andalus" pitchFamily="18" charset="-78"/>
                <a:cs typeface="Andalus" pitchFamily="18" charset="-78"/>
              </a:rPr>
              <a:t> </a:t>
            </a:r>
            <a:endParaRPr lang="en-IN" sz="2600" dirty="0" smtClean="0">
              <a:latin typeface="Andalus" pitchFamily="18" charset="-78"/>
              <a:cs typeface="Andalus" pitchFamily="18" charset="-78"/>
            </a:endParaRPr>
          </a:p>
          <a:p>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39463"/>
            <a:ext cx="7858180" cy="707886"/>
          </a:xfrm>
          <a:prstGeom prst="rect">
            <a:avLst/>
          </a:prstGeom>
          <a:noFill/>
        </p:spPr>
        <p:txBody>
          <a:bodyPr wrap="square" rtlCol="0">
            <a:spAutoFit/>
          </a:bodyPr>
          <a:lstStyle/>
          <a:p>
            <a:r>
              <a:rPr lang="en-US" sz="4000" b="1" u="sng" dirty="0" smtClean="0">
                <a:latin typeface="Baskerville Old Face" pitchFamily="18" charset="0"/>
              </a:rPr>
              <a:t>Structure and function :</a:t>
            </a:r>
            <a:endParaRPr lang="en-IN" sz="2400" b="1" u="sng" dirty="0">
              <a:latin typeface="Baskerville Old Face" pitchFamily="18" charset="0"/>
            </a:endParaRPr>
          </a:p>
        </p:txBody>
      </p:sp>
      <p:sp>
        <p:nvSpPr>
          <p:cNvPr id="3" name="Rectangle 2"/>
          <p:cNvSpPr/>
          <p:nvPr/>
        </p:nvSpPr>
        <p:spPr>
          <a:xfrm>
            <a:off x="285720" y="939961"/>
            <a:ext cx="8572560" cy="5632311"/>
          </a:xfrm>
          <a:prstGeom prst="rect">
            <a:avLst/>
          </a:prstGeom>
        </p:spPr>
        <p:txBody>
          <a:bodyPr wrap="square">
            <a:spAutoFit/>
          </a:bodyPr>
          <a:lstStyle/>
          <a:p>
            <a:r>
              <a:rPr lang="en-IN" sz="3600" dirty="0" smtClean="0">
                <a:latin typeface="Andalus" pitchFamily="18" charset="-78"/>
                <a:cs typeface="Andalus" pitchFamily="18" charset="-78"/>
              </a:rPr>
              <a:t>The hierarchical nature of complex systems is essential to both their design and their description. The designer need only deal with a particular level of the system at a time. At each level, the system consists of a set of components and their interrelationships . The behaviour at each level depends only on a simplified, abstracted characterization of the system at the next lower level.</a:t>
            </a:r>
            <a:endParaRPr lang="en-IN" sz="3600" dirty="0">
              <a:latin typeface="Andalus" pitchFamily="18" charset="-78"/>
              <a:cs typeface="Andalus" pitchFamily="18" charset="-78"/>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42852"/>
            <a:ext cx="3329758" cy="523220"/>
          </a:xfrm>
          <a:prstGeom prst="rect">
            <a:avLst/>
          </a:prstGeom>
        </p:spPr>
        <p:txBody>
          <a:bodyPr wrap="none">
            <a:spAutoFit/>
          </a:bodyPr>
          <a:lstStyle/>
          <a:p>
            <a:r>
              <a:rPr lang="en-US" sz="2800" i="1" u="sng" dirty="0" smtClean="0">
                <a:latin typeface="Aharoni" pitchFamily="2" charset="-79"/>
                <a:cs typeface="Aharoni" pitchFamily="2" charset="-79"/>
              </a:rPr>
              <a:t>External Memory </a:t>
            </a:r>
            <a:r>
              <a:rPr lang="en-US" sz="2800" dirty="0" smtClean="0"/>
              <a:t>:</a:t>
            </a:r>
            <a:endParaRPr lang="en-IN" sz="2800" dirty="0"/>
          </a:p>
        </p:txBody>
      </p:sp>
      <p:sp>
        <p:nvSpPr>
          <p:cNvPr id="5" name="TextBox 4"/>
          <p:cNvSpPr txBox="1"/>
          <p:nvPr/>
        </p:nvSpPr>
        <p:spPr>
          <a:xfrm>
            <a:off x="500034" y="714356"/>
            <a:ext cx="8143932" cy="6555641"/>
          </a:xfrm>
          <a:prstGeom prst="rect">
            <a:avLst/>
          </a:prstGeom>
          <a:noFill/>
        </p:spPr>
        <p:txBody>
          <a:bodyPr wrap="square" rtlCol="0">
            <a:spAutoFit/>
          </a:bodyPr>
          <a:lstStyle/>
          <a:p>
            <a:pPr>
              <a:buFont typeface="Wingdings" pitchFamily="2" charset="2"/>
              <a:buChar char="v"/>
            </a:pPr>
            <a:r>
              <a:rPr lang="en-IN" sz="2800" dirty="0" smtClean="0">
                <a:latin typeface="Andalus" pitchFamily="18" charset="-78"/>
                <a:cs typeface="Andalus" pitchFamily="18" charset="-78"/>
              </a:rPr>
              <a:t>External memory which is sometimes called </a:t>
            </a:r>
            <a:r>
              <a:rPr lang="en-IN" sz="2800" i="1" dirty="0" smtClean="0">
                <a:latin typeface="Andalus" pitchFamily="18" charset="-78"/>
                <a:cs typeface="Andalus" pitchFamily="18" charset="-78"/>
              </a:rPr>
              <a:t>backing store</a:t>
            </a:r>
            <a:r>
              <a:rPr lang="en-IN" sz="2800" dirty="0" smtClean="0">
                <a:latin typeface="Andalus" pitchFamily="18" charset="-78"/>
                <a:cs typeface="Andalus" pitchFamily="18" charset="-78"/>
              </a:rPr>
              <a:t> or </a:t>
            </a:r>
            <a:r>
              <a:rPr lang="en-IN" sz="2800" i="1" dirty="0" smtClean="0">
                <a:latin typeface="Andalus" pitchFamily="18" charset="-78"/>
                <a:cs typeface="Andalus" pitchFamily="18" charset="-78"/>
              </a:rPr>
              <a:t>secondary memory</a:t>
            </a:r>
            <a:r>
              <a:rPr lang="en-IN" sz="2800" dirty="0" smtClean="0">
                <a:latin typeface="Andalus" pitchFamily="18" charset="-78"/>
                <a:cs typeface="Andalus" pitchFamily="18" charset="-78"/>
              </a:rPr>
              <a:t>, allows the permanent storage of large quantities of data. Some method of magnetic recording on magnetic disks or tapes is most commonly used</a:t>
            </a:r>
          </a:p>
          <a:p>
            <a:pPr>
              <a:buFont typeface="Wingdings" pitchFamily="2" charset="2"/>
              <a:buChar char="v"/>
            </a:pPr>
            <a:endParaRPr lang="en-IN" sz="2800" dirty="0" smtClean="0">
              <a:latin typeface="Andalus" pitchFamily="18" charset="-78"/>
              <a:cs typeface="Andalus" pitchFamily="18" charset="-78"/>
            </a:endParaRPr>
          </a:p>
          <a:p>
            <a:pPr>
              <a:buFont typeface="Wingdings" pitchFamily="2" charset="2"/>
              <a:buChar char="v"/>
            </a:pPr>
            <a:r>
              <a:rPr lang="en-IN" sz="2800" dirty="0" smtClean="0">
                <a:latin typeface="Andalus" pitchFamily="18" charset="-78"/>
                <a:cs typeface="Andalus" pitchFamily="18" charset="-78"/>
              </a:rPr>
              <a:t>The capacity of external memory is high, usually measured in hundreds of megabytes or even in </a:t>
            </a:r>
            <a:r>
              <a:rPr lang="en-IN" sz="2800" b="1" dirty="0" smtClean="0">
                <a:latin typeface="Andalus" pitchFamily="18" charset="-78"/>
                <a:cs typeface="Andalus" pitchFamily="18" charset="-78"/>
              </a:rPr>
              <a:t>gigabytes</a:t>
            </a:r>
          </a:p>
          <a:p>
            <a:endParaRPr lang="en-IN" sz="2800" dirty="0" smtClean="0">
              <a:latin typeface="Andalus" pitchFamily="18" charset="-78"/>
              <a:cs typeface="Andalus" pitchFamily="18" charset="-78"/>
            </a:endParaRPr>
          </a:p>
          <a:p>
            <a:pPr>
              <a:buFont typeface="Wingdings" pitchFamily="2" charset="2"/>
              <a:buChar char="v"/>
            </a:pPr>
            <a:r>
              <a:rPr lang="en-IN" sz="2800" dirty="0" smtClean="0">
                <a:latin typeface="Andalus" pitchFamily="18" charset="-78"/>
                <a:cs typeface="Andalus" pitchFamily="18" charset="-78"/>
              </a:rPr>
              <a:t>The most common form of external memory is a </a:t>
            </a:r>
            <a:r>
              <a:rPr lang="en-IN" sz="2800" b="1" dirty="0" smtClean="0">
                <a:latin typeface="Andalus" pitchFamily="18" charset="-78"/>
                <a:cs typeface="Andalus" pitchFamily="18" charset="-78"/>
              </a:rPr>
              <a:t>hard disc</a:t>
            </a:r>
            <a:r>
              <a:rPr lang="en-IN" sz="2800" dirty="0" smtClean="0">
                <a:latin typeface="Andalus" pitchFamily="18" charset="-78"/>
                <a:cs typeface="Andalus" pitchFamily="18" charset="-78"/>
              </a:rPr>
              <a:t> which is permanently installed in the computer and will typically have a capacity of hundreds of megabytes</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Users\admin\Downloads\mem2.jpg"/>
          <p:cNvPicPr>
            <a:picLocks noChangeAspect="1" noChangeArrowheads="1"/>
          </p:cNvPicPr>
          <p:nvPr/>
        </p:nvPicPr>
        <p:blipFill>
          <a:blip r:embed="rId2"/>
          <a:srcRect/>
          <a:stretch>
            <a:fillRect/>
          </a:stretch>
        </p:blipFill>
        <p:spPr bwMode="auto">
          <a:xfrm>
            <a:off x="500034" y="619750"/>
            <a:ext cx="8213895" cy="566677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142852"/>
            <a:ext cx="5214974" cy="738664"/>
          </a:xfrm>
          <a:prstGeom prst="rect">
            <a:avLst/>
          </a:prstGeom>
          <a:noFill/>
        </p:spPr>
        <p:txBody>
          <a:bodyPr wrap="square" rtlCol="0">
            <a:spAutoFit/>
          </a:bodyPr>
          <a:lstStyle/>
          <a:p>
            <a:r>
              <a:rPr lang="en-US" sz="4200" dirty="0" smtClean="0">
                <a:latin typeface="Aharoni" pitchFamily="2" charset="-79"/>
                <a:cs typeface="Aharoni" pitchFamily="2" charset="-79"/>
              </a:rPr>
              <a:t>Types Of Memory</a:t>
            </a:r>
            <a:endParaRPr lang="en-IN" sz="4200" dirty="0">
              <a:latin typeface="Aharoni" pitchFamily="2" charset="-79"/>
              <a:cs typeface="Aharoni" pitchFamily="2" charset="-79"/>
            </a:endParaRPr>
          </a:p>
        </p:txBody>
      </p:sp>
      <p:sp>
        <p:nvSpPr>
          <p:cNvPr id="3" name="Rectangle 2"/>
          <p:cNvSpPr/>
          <p:nvPr/>
        </p:nvSpPr>
        <p:spPr>
          <a:xfrm>
            <a:off x="357158" y="1028343"/>
            <a:ext cx="8429684" cy="5693866"/>
          </a:xfrm>
          <a:prstGeom prst="rect">
            <a:avLst/>
          </a:prstGeom>
        </p:spPr>
        <p:txBody>
          <a:bodyPr wrap="square">
            <a:spAutoFit/>
          </a:bodyPr>
          <a:lstStyle/>
          <a:p>
            <a:pPr marL="514350" indent="-514350">
              <a:buFont typeface="+mj-lt"/>
              <a:buAutoNum type="arabicPeriod"/>
            </a:pPr>
            <a:r>
              <a:rPr lang="en-IN" sz="2600" b="1" dirty="0" smtClean="0">
                <a:latin typeface="Andalus" pitchFamily="18" charset="-78"/>
                <a:cs typeface="Andalus" pitchFamily="18" charset="-78"/>
              </a:rPr>
              <a:t>ROM (Read only Memory)</a:t>
            </a:r>
          </a:p>
          <a:p>
            <a:pPr marL="514350" indent="-514350"/>
            <a:r>
              <a:rPr lang="en-IN" sz="2600" b="1" dirty="0" smtClean="0">
                <a:latin typeface="Andalus" pitchFamily="18" charset="-78"/>
                <a:cs typeface="Andalus" pitchFamily="18" charset="-78"/>
              </a:rPr>
              <a:t>      </a:t>
            </a:r>
            <a:r>
              <a:rPr lang="en-IN" sz="2600" dirty="0" smtClean="0">
                <a:latin typeface="Andalus" pitchFamily="18" charset="-78"/>
                <a:cs typeface="Andalus" pitchFamily="18" charset="-78"/>
              </a:rPr>
              <a:t>Sometimes can be erased for reprogramming, but might have odd requirements such as UV light or erasure only at the block level</a:t>
            </a:r>
          </a:p>
          <a:p>
            <a:pPr marL="514350" indent="-514350"/>
            <a:r>
              <a:rPr lang="en-IN" sz="2600" dirty="0" smtClean="0">
                <a:latin typeface="Andalus" pitchFamily="18" charset="-78"/>
                <a:cs typeface="Andalus" pitchFamily="18" charset="-78"/>
              </a:rPr>
              <a:t>      Sometimes require special device to program, i.e., processor can only read, not write.</a:t>
            </a:r>
          </a:p>
          <a:p>
            <a:pPr marL="514350" indent="-514350">
              <a:buFont typeface="Wingdings" pitchFamily="2" charset="2"/>
              <a:buChar char="§"/>
            </a:pPr>
            <a:r>
              <a:rPr lang="en-IN" sz="2600" dirty="0" smtClean="0">
                <a:latin typeface="Andalus" pitchFamily="18" charset="-78"/>
                <a:cs typeface="Andalus" pitchFamily="18" charset="-78"/>
              </a:rPr>
              <a:t>Data are written into a ROM when it is manufactured.</a:t>
            </a:r>
          </a:p>
          <a:p>
            <a:pPr marL="514350" indent="-514350">
              <a:buFont typeface="Wingdings" pitchFamily="2" charset="2"/>
              <a:buChar char="§"/>
            </a:pPr>
            <a:r>
              <a:rPr lang="en-IN" sz="2600" dirty="0" smtClean="0">
                <a:latin typeface="Andalus" pitchFamily="18" charset="-78"/>
                <a:cs typeface="Andalus" pitchFamily="18" charset="-78"/>
              </a:rPr>
              <a:t>ROM is mask programmed by the manufacturer in the factory with the contents ordered by the customers.</a:t>
            </a:r>
          </a:p>
          <a:p>
            <a:pPr marL="514350" indent="-514350">
              <a:buFont typeface="Wingdings" pitchFamily="2" charset="2"/>
              <a:buChar char="§"/>
            </a:pPr>
            <a:r>
              <a:rPr lang="en-IN" sz="2600" dirty="0" smtClean="0">
                <a:latin typeface="Andalus" pitchFamily="18" charset="-78"/>
                <a:cs typeface="Andalus" pitchFamily="18" charset="-78"/>
              </a:rPr>
              <a:t>The contents are fixed by metal masks used during chip fabrication.</a:t>
            </a:r>
          </a:p>
          <a:p>
            <a:pPr marL="514350" indent="-514350">
              <a:buFont typeface="Wingdings" pitchFamily="2" charset="2"/>
              <a:buChar char="§"/>
            </a:pPr>
            <a:r>
              <a:rPr lang="en-IN" sz="2600" dirty="0" smtClean="0">
                <a:latin typeface="Andalus" pitchFamily="18" charset="-78"/>
                <a:cs typeface="Andalus" pitchFamily="18" charset="-78"/>
              </a:rPr>
              <a:t>Once programmed, the contents cannot be erased.</a:t>
            </a:r>
          </a:p>
          <a:p>
            <a:pPr marL="514350" indent="-514350">
              <a:buFont typeface="Wingdings" pitchFamily="2" charset="2"/>
              <a:buChar char="§"/>
            </a:pPr>
            <a:r>
              <a:rPr lang="en-IN" sz="2600" dirty="0" smtClean="0">
                <a:latin typeface="Andalus" pitchFamily="18" charset="-78"/>
                <a:cs typeface="Andalus" pitchFamily="18" charset="-78"/>
              </a:rPr>
              <a:t>Even a single bit wrongly programmed the ROM chip is useless</a:t>
            </a:r>
            <a:endParaRPr lang="en-IN" sz="2600" dirty="0">
              <a:latin typeface="Andalus" pitchFamily="18" charset="-78"/>
              <a:cs typeface="Andalus" pitchFamily="18" charset="-7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00042"/>
            <a:ext cx="8072494" cy="5693866"/>
          </a:xfrm>
          <a:prstGeom prst="rect">
            <a:avLst/>
          </a:prstGeom>
        </p:spPr>
        <p:txBody>
          <a:bodyPr wrap="square">
            <a:spAutoFit/>
          </a:bodyPr>
          <a:lstStyle/>
          <a:p>
            <a:pPr marL="514350" indent="-514350">
              <a:buAutoNum type="arabicPeriod" startAt="2"/>
            </a:pPr>
            <a:r>
              <a:rPr lang="en-IN" sz="2600" b="1" dirty="0" smtClean="0">
                <a:latin typeface="Andalus" pitchFamily="18" charset="-78"/>
                <a:cs typeface="Andalus" pitchFamily="18" charset="-78"/>
              </a:rPr>
              <a:t>PROM (Programmable Read Only Memory)</a:t>
            </a:r>
          </a:p>
          <a:p>
            <a:pPr marL="514350" indent="-514350"/>
            <a:endParaRPr lang="en-IN" sz="2600" dirty="0" smtClean="0">
              <a:latin typeface="Andalus" pitchFamily="18" charset="-78"/>
              <a:cs typeface="Andalus" pitchFamily="18" charset="-78"/>
            </a:endParaRPr>
          </a:p>
          <a:p>
            <a:pPr marL="514350" indent="-514350">
              <a:buFont typeface="Wingdings" pitchFamily="2" charset="2"/>
              <a:buChar char="§"/>
            </a:pPr>
            <a:r>
              <a:rPr lang="en-IN" sz="2600" dirty="0" smtClean="0">
                <a:latin typeface="Andalus" pitchFamily="18" charset="-78"/>
                <a:cs typeface="Andalus" pitchFamily="18" charset="-78"/>
              </a:rPr>
              <a:t>PROM is a field programmable device.</a:t>
            </a:r>
          </a:p>
          <a:p>
            <a:pPr marL="514350" indent="-514350">
              <a:buFont typeface="Wingdings" pitchFamily="2" charset="2"/>
              <a:buChar char="§"/>
            </a:pPr>
            <a:r>
              <a:rPr lang="en-IN" sz="2600" dirty="0" smtClean="0">
                <a:latin typeface="Andalus" pitchFamily="18" charset="-78"/>
                <a:cs typeface="Andalus" pitchFamily="18" charset="-78"/>
              </a:rPr>
              <a:t>The customer buy a blank PROM and store desired data using PROM programmer(burner).</a:t>
            </a:r>
          </a:p>
          <a:p>
            <a:pPr marL="514350" indent="-514350">
              <a:buFont typeface="Wingdings" pitchFamily="2" charset="2"/>
              <a:buChar char="§"/>
            </a:pPr>
            <a:r>
              <a:rPr lang="en-IN" sz="2600" dirty="0" smtClean="0">
                <a:latin typeface="Andalus" pitchFamily="18" charset="-78"/>
                <a:cs typeface="Andalus" pitchFamily="18" charset="-78"/>
              </a:rPr>
              <a:t>Programmability achieved by inserting a fuse at point P.</a:t>
            </a:r>
          </a:p>
          <a:p>
            <a:pPr marL="514350" indent="-514350">
              <a:buFont typeface="Wingdings" pitchFamily="2" charset="2"/>
              <a:buChar char="§"/>
            </a:pPr>
            <a:r>
              <a:rPr lang="en-IN" sz="2600" dirty="0" smtClean="0">
                <a:latin typeface="Andalus" pitchFamily="18" charset="-78"/>
                <a:cs typeface="Andalus" pitchFamily="18" charset="-78"/>
              </a:rPr>
              <a:t>Before programmed, the memory contains all 0s</a:t>
            </a:r>
          </a:p>
          <a:p>
            <a:pPr marL="514350" indent="-514350">
              <a:buFont typeface="Wingdings" pitchFamily="2" charset="2"/>
              <a:buChar char="§"/>
            </a:pPr>
            <a:r>
              <a:rPr lang="en-IN" sz="2600" dirty="0" smtClean="0">
                <a:latin typeface="Andalus" pitchFamily="18" charset="-78"/>
                <a:cs typeface="Andalus" pitchFamily="18" charset="-78"/>
              </a:rPr>
              <a:t>The user can insert 1 by burning out the fuse in the particular cell using high current pulse.</a:t>
            </a:r>
          </a:p>
          <a:p>
            <a:pPr marL="514350" indent="-514350">
              <a:buFont typeface="Wingdings" pitchFamily="2" charset="2"/>
              <a:buChar char="§"/>
            </a:pPr>
            <a:r>
              <a:rPr lang="en-IN" sz="2600" dirty="0" smtClean="0">
                <a:latin typeface="Andalus" pitchFamily="18" charset="-78"/>
                <a:cs typeface="Andalus" pitchFamily="18" charset="-78"/>
              </a:rPr>
              <a:t>The PROM chip can be programmed only once and its contents cannot be erased.</a:t>
            </a:r>
          </a:p>
          <a:p>
            <a:pPr marL="514350" indent="-514350">
              <a:buFont typeface="Wingdings" pitchFamily="2" charset="2"/>
              <a:buChar char="§"/>
            </a:pPr>
            <a:r>
              <a:rPr lang="en-IN" sz="2600" dirty="0" smtClean="0">
                <a:latin typeface="Andalus" pitchFamily="18" charset="-78"/>
                <a:cs typeface="Andalus" pitchFamily="18" charset="-78"/>
              </a:rPr>
              <a:t>PROM are flexible, faster and less expensive because they can be programmed directly by the user.</a:t>
            </a:r>
            <a:endParaRPr lang="en-IN" sz="2600" dirty="0">
              <a:latin typeface="Andalus" pitchFamily="18" charset="-78"/>
              <a:cs typeface="Andalus" pitchFamily="18" charset="-78"/>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63895"/>
            <a:ext cx="8358246" cy="6894195"/>
          </a:xfrm>
          <a:prstGeom prst="rect">
            <a:avLst/>
          </a:prstGeom>
        </p:spPr>
        <p:txBody>
          <a:bodyPr wrap="square">
            <a:spAutoFit/>
          </a:bodyPr>
          <a:lstStyle/>
          <a:p>
            <a:pPr marL="514350" indent="-514350">
              <a:buAutoNum type="arabicPeriod" startAt="3"/>
            </a:pPr>
            <a:r>
              <a:rPr lang="en-IN" sz="2600" b="1" dirty="0" smtClean="0">
                <a:latin typeface="Andalus" pitchFamily="18" charset="-78"/>
                <a:cs typeface="Andalus" pitchFamily="18" charset="-78"/>
              </a:rPr>
              <a:t>EPROM (Erasable Programmable Read Only Memory )</a:t>
            </a:r>
          </a:p>
          <a:p>
            <a:pPr marL="514350" indent="-514350">
              <a:buAutoNum type="arabicPeriod" startAt="3"/>
            </a:pPr>
            <a:endParaRPr lang="en-IN" sz="2600" dirty="0" smtClean="0">
              <a:latin typeface="Andalus" pitchFamily="18" charset="-78"/>
              <a:cs typeface="Andalus" pitchFamily="18" charset="-78"/>
            </a:endParaRPr>
          </a:p>
          <a:p>
            <a:pPr marL="514350" indent="-514350">
              <a:buFont typeface="Wingdings" pitchFamily="2" charset="2"/>
              <a:buChar char="§"/>
            </a:pPr>
            <a:r>
              <a:rPr lang="en-IN" sz="2600" dirty="0" smtClean="0">
                <a:latin typeface="Andalus" pitchFamily="18" charset="-78"/>
                <a:cs typeface="Andalus" pitchFamily="18" charset="-78"/>
              </a:rPr>
              <a:t>A rewritable chip that holds its contents without power. Previous data can be erased and new data can be inserted</a:t>
            </a:r>
          </a:p>
          <a:p>
            <a:pPr marL="514350" indent="-514350">
              <a:buFont typeface="Wingdings" pitchFamily="2" charset="2"/>
              <a:buChar char="§"/>
            </a:pPr>
            <a:r>
              <a:rPr lang="en-IN" sz="2600" dirty="0" smtClean="0">
                <a:latin typeface="Andalus" pitchFamily="18" charset="-78"/>
                <a:cs typeface="Andalus" pitchFamily="18" charset="-78"/>
              </a:rPr>
              <a:t>EPROM chips are written on an external programming device before being placed on the circuit board. Capable of retaining stored information for a long time.</a:t>
            </a:r>
          </a:p>
          <a:p>
            <a:pPr marL="514350" indent="-514350">
              <a:buFont typeface="Wingdings" pitchFamily="2" charset="2"/>
              <a:buChar char="§"/>
            </a:pPr>
            <a:r>
              <a:rPr lang="en-IN" sz="2600" dirty="0" smtClean="0">
                <a:latin typeface="Andalus" pitchFamily="18" charset="-78"/>
                <a:cs typeface="Andalus" pitchFamily="18" charset="-78"/>
              </a:rPr>
              <a:t>This reason EPROM packaged with transparent window.</a:t>
            </a:r>
          </a:p>
          <a:p>
            <a:pPr marL="514350" indent="-514350">
              <a:buFont typeface="Wingdings" pitchFamily="2" charset="2"/>
              <a:buChar char="§"/>
            </a:pPr>
            <a:r>
              <a:rPr lang="en-IN" sz="2600" dirty="0" smtClean="0">
                <a:latin typeface="Andalus" pitchFamily="18" charset="-78"/>
                <a:cs typeface="Andalus" pitchFamily="18" charset="-78"/>
              </a:rPr>
              <a:t>Disadvantages: Entire EPROM is erased as a whole and selective erasing is not possible.</a:t>
            </a:r>
          </a:p>
          <a:p>
            <a:pPr marL="514350" indent="-514350">
              <a:buFont typeface="Wingdings" pitchFamily="2" charset="2"/>
              <a:buChar char="§"/>
            </a:pPr>
            <a:r>
              <a:rPr lang="en-IN" sz="2600" dirty="0" smtClean="0">
                <a:latin typeface="Andalus" pitchFamily="18" charset="-78"/>
                <a:cs typeface="Andalus" pitchFamily="18" charset="-78"/>
              </a:rPr>
              <a:t>Should be removed from the chip for reprogramming.</a:t>
            </a:r>
          </a:p>
          <a:p>
            <a:pPr marL="514350" indent="-514350">
              <a:buFont typeface="Wingdings" pitchFamily="2" charset="2"/>
              <a:buChar char="§"/>
            </a:pPr>
            <a:r>
              <a:rPr lang="en-IN" sz="2600" dirty="0" smtClean="0">
                <a:latin typeface="Andalus" pitchFamily="18" charset="-78"/>
                <a:cs typeface="Andalus" pitchFamily="18" charset="-78"/>
              </a:rPr>
              <a:t>Unlike the PROM, EPROM contents can be deleted after being programmed. Elimination is done by using ultraviolet light.</a:t>
            </a:r>
          </a:p>
          <a:p>
            <a:pPr marL="514350" indent="-514350"/>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endParaRPr lang="en-IN" sz="2600" dirty="0">
              <a:latin typeface="Andalus" pitchFamily="18" charset="-78"/>
              <a:cs typeface="Andalus" pitchFamily="18" charset="-78"/>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85728"/>
            <a:ext cx="8501090" cy="6894195"/>
          </a:xfrm>
          <a:prstGeom prst="rect">
            <a:avLst/>
          </a:prstGeom>
        </p:spPr>
        <p:txBody>
          <a:bodyPr wrap="square">
            <a:spAutoFit/>
          </a:bodyPr>
          <a:lstStyle/>
          <a:p>
            <a:pPr marL="514350" indent="-514350"/>
            <a:r>
              <a:rPr lang="en-IN" sz="2600" b="1" dirty="0" smtClean="0">
                <a:latin typeface="Andalus" pitchFamily="18" charset="-78"/>
                <a:cs typeface="Andalus" pitchFamily="18" charset="-78"/>
              </a:rPr>
              <a:t>4.   EEPROM (Electrically Erasable Programable Read Only Memory)</a:t>
            </a:r>
            <a:endParaRPr lang="en-IN" sz="2600" dirty="0" smtClean="0">
              <a:latin typeface="Andalus" pitchFamily="18" charset="-78"/>
              <a:cs typeface="Andalus" pitchFamily="18" charset="-78"/>
            </a:endParaRPr>
          </a:p>
          <a:p>
            <a:pPr marL="514350" indent="-514350">
              <a:buFont typeface="Wingdings" pitchFamily="2" charset="2"/>
              <a:buChar char="§"/>
            </a:pPr>
            <a:r>
              <a:rPr lang="en-IN" sz="2600" dirty="0" smtClean="0">
                <a:latin typeface="Andalus" pitchFamily="18" charset="-78"/>
                <a:cs typeface="Andalus" pitchFamily="18" charset="-78"/>
              </a:rPr>
              <a:t>EEPROM can store data permanently, but its contents can still be erased electrically through the program. One type EEPROM is Flash Memory. Flash Memory commonly used in digital cameras, video game consoles, and the BIOS chip.</a:t>
            </a:r>
          </a:p>
          <a:p>
            <a:pPr marL="514350" indent="-514350">
              <a:buFont typeface="Wingdings" pitchFamily="2" charset="2"/>
              <a:buChar char="§"/>
            </a:pPr>
            <a:r>
              <a:rPr lang="en-IN" sz="2600" dirty="0" smtClean="0">
                <a:latin typeface="Andalus" pitchFamily="18" charset="-78"/>
                <a:cs typeface="Andalus" pitchFamily="18" charset="-78"/>
              </a:rPr>
              <a:t>It can be both programmed and erased electrically ( flashed back to Zero).</a:t>
            </a:r>
          </a:p>
          <a:p>
            <a:pPr marL="514350" indent="-514350">
              <a:buFont typeface="Wingdings" pitchFamily="2" charset="2"/>
              <a:buChar char="§"/>
            </a:pPr>
            <a:r>
              <a:rPr lang="en-IN" sz="2600" dirty="0" smtClean="0">
                <a:latin typeface="Andalus" pitchFamily="18" charset="-78"/>
                <a:cs typeface="Andalus" pitchFamily="18" charset="-78"/>
              </a:rPr>
              <a:t>They do not need to removed when the chip content erasure.</a:t>
            </a:r>
          </a:p>
          <a:p>
            <a:pPr marL="514350" indent="-514350">
              <a:buFont typeface="Wingdings" pitchFamily="2" charset="2"/>
              <a:buChar char="§"/>
            </a:pPr>
            <a:r>
              <a:rPr lang="en-IN" sz="2600" dirty="0" smtClean="0">
                <a:latin typeface="Andalus" pitchFamily="18" charset="-78"/>
                <a:cs typeface="Andalus" pitchFamily="18" charset="-78"/>
              </a:rPr>
              <a:t>Also, erase selected content in the chip.</a:t>
            </a:r>
          </a:p>
          <a:p>
            <a:pPr marL="514350" indent="-514350">
              <a:buFont typeface="Wingdings" pitchFamily="2" charset="2"/>
              <a:buChar char="§"/>
            </a:pPr>
            <a:r>
              <a:rPr lang="en-IN" sz="2600" dirty="0" smtClean="0">
                <a:latin typeface="Andalus" pitchFamily="18" charset="-78"/>
                <a:cs typeface="Andalus" pitchFamily="18" charset="-78"/>
              </a:rPr>
              <a:t>Erasing and programming dynamically without removing the EEPROM from the circuit.</a:t>
            </a:r>
          </a:p>
          <a:p>
            <a:pPr marL="514350" indent="-514350">
              <a:buFont typeface="Wingdings" pitchFamily="2" charset="2"/>
              <a:buChar char="§"/>
            </a:pPr>
            <a:r>
              <a:rPr lang="en-IN" sz="2600" dirty="0" smtClean="0">
                <a:latin typeface="Andalus" pitchFamily="18" charset="-78"/>
                <a:cs typeface="Andalus" pitchFamily="18" charset="-78"/>
              </a:rPr>
              <a:t>Different voltages are required for erasing, reading and writing the data.</a:t>
            </a:r>
          </a:p>
          <a:p>
            <a:pPr marL="514350" indent="-514350">
              <a:buFont typeface="+mj-lt"/>
              <a:buAutoNum type="arabicPeriod"/>
            </a:pPr>
            <a:endParaRPr lang="en-IN" sz="2600" dirty="0">
              <a:latin typeface="Andalus" pitchFamily="18" charset="-78"/>
              <a:cs typeface="Andalus" pitchFamily="18" charset="-7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76" y="500042"/>
            <a:ext cx="8786842" cy="5693866"/>
          </a:xfrm>
          <a:prstGeom prst="rect">
            <a:avLst/>
          </a:prstGeom>
        </p:spPr>
        <p:txBody>
          <a:bodyPr wrap="square">
            <a:spAutoFit/>
          </a:bodyPr>
          <a:lstStyle/>
          <a:p>
            <a:pPr marL="514350" indent="-514350"/>
            <a:r>
              <a:rPr lang="en-IN" sz="2600" b="1" dirty="0" smtClean="0">
                <a:latin typeface="Andalus" pitchFamily="18" charset="-78"/>
                <a:cs typeface="Andalus" pitchFamily="18" charset="-78"/>
              </a:rPr>
              <a:t>5.   RAM (Random Access  Memory)</a:t>
            </a:r>
            <a:endParaRPr lang="en-IN" sz="2600" dirty="0" smtClean="0">
              <a:latin typeface="Andalus" pitchFamily="18" charset="-78"/>
              <a:cs typeface="Andalus" pitchFamily="18" charset="-78"/>
            </a:endParaRPr>
          </a:p>
          <a:p>
            <a:pPr marL="514350" indent="-514350"/>
            <a:r>
              <a:rPr lang="en-IN" sz="2600" dirty="0" smtClean="0">
                <a:latin typeface="Andalus" pitchFamily="18" charset="-78"/>
                <a:cs typeface="Andalus" pitchFamily="18" charset="-78"/>
              </a:rPr>
              <a:t>       Random access memory, or RAM, is memory storage on a computer that holds data while the computer is running so that it can be accessed quickly by the processor. RAM holds the operating system, application programs and data that is currently being used.</a:t>
            </a:r>
          </a:p>
          <a:p>
            <a:pPr marL="514350" indent="-514350"/>
            <a:endParaRPr lang="en-IN" sz="2600" dirty="0" smtClean="0">
              <a:latin typeface="Andalus" pitchFamily="18" charset="-78"/>
              <a:cs typeface="Andalus" pitchFamily="18" charset="-78"/>
            </a:endParaRPr>
          </a:p>
          <a:p>
            <a:pPr marL="514350" indent="-514350"/>
            <a:r>
              <a:rPr lang="en-IN" sz="2600" dirty="0" smtClean="0">
                <a:latin typeface="Andalus" pitchFamily="18" charset="-78"/>
                <a:cs typeface="Andalus" pitchFamily="18" charset="-78"/>
              </a:rPr>
              <a:t>       RAM data is much faster to read than data stored on the hard disk. RAM is stored in microchips and contains much less data than the hard disk. RAM can never run out of memory, but the processor must overwrite old data if the RAM is filled, which results in slower computer function. Any file stored in RAM can be accessed directly if the user knows the row and column where the data is stored.</a:t>
            </a:r>
            <a:endParaRPr lang="en-IN" sz="2600" dirty="0">
              <a:latin typeface="Andalus" pitchFamily="18" charset="-78"/>
              <a:cs typeface="Andalus" pitchFamily="18" charset="-78"/>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642918"/>
            <a:ext cx="8429684" cy="6093976"/>
          </a:xfrm>
          <a:prstGeom prst="rect">
            <a:avLst/>
          </a:prstGeom>
        </p:spPr>
        <p:txBody>
          <a:bodyPr wrap="square">
            <a:spAutoFit/>
          </a:bodyPr>
          <a:lstStyle/>
          <a:p>
            <a:pPr>
              <a:buFont typeface="Wingdings" pitchFamily="2" charset="2"/>
              <a:buChar char="q"/>
            </a:pPr>
            <a:r>
              <a:rPr lang="en-IN" sz="3000" dirty="0" smtClean="0">
                <a:latin typeface="Andalus" pitchFamily="18" charset="-78"/>
                <a:cs typeface="Andalus" pitchFamily="18" charset="-78"/>
              </a:rPr>
              <a:t>Random access memory is used to store temporary but necessary information on a computer for quick access by open programs or applications.</a:t>
            </a:r>
          </a:p>
          <a:p>
            <a:endParaRPr lang="en-IN" sz="3000" dirty="0" smtClean="0">
              <a:latin typeface="Andalus" pitchFamily="18" charset="-78"/>
              <a:cs typeface="Andalus" pitchFamily="18" charset="-78"/>
            </a:endParaRPr>
          </a:p>
          <a:p>
            <a:pPr>
              <a:buFont typeface="Wingdings" pitchFamily="2" charset="2"/>
              <a:buChar char="q"/>
            </a:pPr>
            <a:r>
              <a:rPr lang="en-IN" sz="3000" dirty="0" smtClean="0">
                <a:latin typeface="Andalus" pitchFamily="18" charset="-78"/>
                <a:cs typeface="Andalus" pitchFamily="18" charset="-78"/>
              </a:rPr>
              <a:t>RAM, is a volatile yet fast type of memory used in computers. RAM is more expensive to incorporate.</a:t>
            </a:r>
          </a:p>
          <a:p>
            <a:endParaRPr lang="en-IN" sz="3000" dirty="0" smtClean="0">
              <a:latin typeface="Andalus" pitchFamily="18" charset="-78"/>
              <a:cs typeface="Andalus" pitchFamily="18" charset="-78"/>
            </a:endParaRPr>
          </a:p>
          <a:p>
            <a:pPr>
              <a:buFont typeface="Wingdings" pitchFamily="2" charset="2"/>
              <a:buChar char="q"/>
            </a:pPr>
            <a:r>
              <a:rPr lang="en-IN" sz="3000" dirty="0" smtClean="0">
                <a:latin typeface="Andalus" pitchFamily="18" charset="-78"/>
                <a:cs typeface="Andalus" pitchFamily="18" charset="-78"/>
              </a:rPr>
              <a:t>RAM allows reading and writing (electrically) of data at the byte level</a:t>
            </a:r>
          </a:p>
          <a:p>
            <a:pPr>
              <a:buFont typeface="Wingdings" pitchFamily="2" charset="2"/>
              <a:buChar char="q"/>
            </a:pPr>
            <a:endParaRPr lang="en-IN" sz="3000" dirty="0" smtClean="0">
              <a:latin typeface="Andalus" pitchFamily="18" charset="-78"/>
              <a:cs typeface="Andalus" pitchFamily="18" charset="-78"/>
            </a:endParaRPr>
          </a:p>
          <a:p>
            <a:pPr>
              <a:buFont typeface="Wingdings" pitchFamily="2" charset="2"/>
              <a:buChar char="q"/>
            </a:pPr>
            <a:r>
              <a:rPr lang="en-IN" sz="3000" dirty="0" smtClean="0">
                <a:latin typeface="Andalus" pitchFamily="18" charset="-78"/>
                <a:cs typeface="Andalus" pitchFamily="18" charset="-78"/>
              </a:rPr>
              <a:t>RAM is the Volatile memory.</a:t>
            </a:r>
          </a:p>
          <a:p>
            <a:r>
              <a:rPr lang="en-IN" sz="3000" dirty="0" smtClean="0">
                <a:latin typeface="Andalus" pitchFamily="18" charset="-78"/>
                <a:cs typeface="Andalus" pitchFamily="18" charset="-78"/>
              </a:rPr>
              <a:t/>
            </a:r>
            <a:br>
              <a:rPr lang="en-IN" sz="3000" dirty="0" smtClean="0">
                <a:latin typeface="Andalus" pitchFamily="18" charset="-78"/>
                <a:cs typeface="Andalus" pitchFamily="18" charset="-78"/>
              </a:rPr>
            </a:br>
            <a:endParaRPr lang="en-IN" sz="3000" dirty="0">
              <a:latin typeface="Andalus" pitchFamily="18" charset="-78"/>
              <a:cs typeface="Andalus" pitchFamily="18" charset="-78"/>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8572560" cy="7109639"/>
          </a:xfrm>
          <a:prstGeom prst="rect">
            <a:avLst/>
          </a:prstGeom>
        </p:spPr>
        <p:txBody>
          <a:bodyPr wrap="square">
            <a:spAutoFit/>
          </a:bodyPr>
          <a:lstStyle/>
          <a:p>
            <a:r>
              <a:rPr lang="en-IN" sz="2600" b="1" dirty="0" smtClean="0">
                <a:latin typeface="Andalus" pitchFamily="18" charset="-78"/>
                <a:cs typeface="Andalus" pitchFamily="18" charset="-78"/>
              </a:rPr>
              <a:t>Types of RAM</a:t>
            </a:r>
            <a:endParaRPr lang="en-IN" sz="2600" dirty="0" smtClean="0">
              <a:latin typeface="Andalus" pitchFamily="18" charset="-78"/>
              <a:cs typeface="Andalus" pitchFamily="18" charset="-78"/>
            </a:endParaRPr>
          </a:p>
          <a:p>
            <a:pPr marL="457200" indent="-457200">
              <a:buFont typeface="+mj-lt"/>
              <a:buAutoNum type="arabicPeriod"/>
            </a:pPr>
            <a:r>
              <a:rPr lang="en-IN" sz="2400" dirty="0" smtClean="0">
                <a:latin typeface="Andalus" pitchFamily="18" charset="-78"/>
                <a:cs typeface="Andalus" pitchFamily="18" charset="-78"/>
              </a:rPr>
              <a:t>Static RAM</a:t>
            </a:r>
          </a:p>
          <a:p>
            <a:pPr marL="457200" indent="-457200">
              <a:buFont typeface="+mj-lt"/>
              <a:buAutoNum type="arabicPeriod"/>
            </a:pPr>
            <a:r>
              <a:rPr lang="en-IN" sz="2400" dirty="0" smtClean="0">
                <a:latin typeface="Andalus" pitchFamily="18" charset="-78"/>
                <a:cs typeface="Andalus" pitchFamily="18" charset="-78"/>
              </a:rPr>
              <a:t>Dynamic RAM</a:t>
            </a:r>
          </a:p>
          <a:p>
            <a:endParaRPr lang="en-IN" sz="2400" dirty="0" smtClean="0">
              <a:latin typeface="Andalus" pitchFamily="18" charset="-78"/>
              <a:cs typeface="Andalus" pitchFamily="18" charset="-78"/>
            </a:endParaRPr>
          </a:p>
          <a:p>
            <a:r>
              <a:rPr lang="en-IN" sz="2400" b="1" dirty="0" smtClean="0">
                <a:latin typeface="Andalus" pitchFamily="18" charset="-78"/>
                <a:cs typeface="Andalus" pitchFamily="18" charset="-78"/>
              </a:rPr>
              <a:t>Static RAM</a:t>
            </a:r>
            <a:endParaRPr lang="en-IN" sz="2400" dirty="0" smtClean="0">
              <a:latin typeface="Andalus" pitchFamily="18" charset="-78"/>
              <a:cs typeface="Andalus" pitchFamily="18" charset="-78"/>
            </a:endParaRPr>
          </a:p>
          <a:p>
            <a:r>
              <a:rPr lang="en-IN" sz="2400" dirty="0" smtClean="0">
                <a:latin typeface="Andalus" pitchFamily="18" charset="-78"/>
                <a:cs typeface="Andalus" pitchFamily="18" charset="-78"/>
              </a:rPr>
              <a:t>Static</a:t>
            </a:r>
            <a:r>
              <a:rPr lang="en-IN" sz="2400" b="1" dirty="0" smtClean="0">
                <a:latin typeface="Andalus" pitchFamily="18" charset="-78"/>
                <a:cs typeface="Andalus" pitchFamily="18" charset="-78"/>
              </a:rPr>
              <a:t> </a:t>
            </a:r>
            <a:r>
              <a:rPr lang="en-IN" sz="2400" dirty="0" smtClean="0">
                <a:latin typeface="Andalus" pitchFamily="18" charset="-78"/>
                <a:cs typeface="Andalus" pitchFamily="18" charset="-78"/>
              </a:rPr>
              <a:t>RAM stores a bit of information in a flip-flop. Static RAM is usually used for applications that do not require large capacity RAM memory.Static(RAM) is a memory technology based on flip-flops. SRAM has an access time of 2 – 10 nanoseconds. All of main memory can be viewed as fabricated from SRAM</a:t>
            </a:r>
            <a:br>
              <a:rPr lang="en-IN" sz="2400" dirty="0" smtClean="0">
                <a:latin typeface="Andalus" pitchFamily="18" charset="-78"/>
                <a:cs typeface="Andalus" pitchFamily="18" charset="-78"/>
              </a:rPr>
            </a:br>
            <a:endParaRPr lang="en-IN" sz="2400" b="1" dirty="0" smtClean="0">
              <a:latin typeface="Andalus" pitchFamily="18" charset="-78"/>
              <a:cs typeface="Andalus" pitchFamily="18" charset="-78"/>
            </a:endParaRPr>
          </a:p>
          <a:p>
            <a:r>
              <a:rPr lang="en-IN" sz="2400" b="1" dirty="0" smtClean="0">
                <a:latin typeface="Andalus" pitchFamily="18" charset="-78"/>
                <a:cs typeface="Andalus" pitchFamily="18" charset="-78"/>
              </a:rPr>
              <a:t>Dynamic RAM</a:t>
            </a:r>
            <a:endParaRPr lang="en-IN" sz="2400" dirty="0" smtClean="0">
              <a:latin typeface="Andalus" pitchFamily="18" charset="-78"/>
              <a:cs typeface="Andalus" pitchFamily="18" charset="-78"/>
            </a:endParaRPr>
          </a:p>
          <a:p>
            <a:r>
              <a:rPr lang="en-IN" sz="2400" dirty="0" smtClean="0">
                <a:latin typeface="Andalus" pitchFamily="18" charset="-78"/>
                <a:cs typeface="Andalus" pitchFamily="18" charset="-78"/>
              </a:rPr>
              <a:t>Dynamic</a:t>
            </a:r>
            <a:r>
              <a:rPr lang="en-IN" sz="2400" b="1" dirty="0" smtClean="0">
                <a:latin typeface="Andalus" pitchFamily="18" charset="-78"/>
                <a:cs typeface="Andalus" pitchFamily="18" charset="-78"/>
              </a:rPr>
              <a:t> </a:t>
            </a:r>
            <a:r>
              <a:rPr lang="en-IN" sz="2400" dirty="0" smtClean="0">
                <a:latin typeface="Andalus" pitchFamily="18" charset="-78"/>
                <a:cs typeface="Andalus" pitchFamily="18" charset="-78"/>
              </a:rPr>
              <a:t>RAM data store one bit of information as a payload. Dynamic RAM using a substrate capacitance gate MOS transistors as memory cells shut. To keep dynamic RAM stored data remains intact, the data should be refreshed again by reading and re-write the data into memory. Dynamic RAM is used for applications that require large RAM capacity</a:t>
            </a:r>
          </a:p>
          <a:p>
            <a:endParaRPr lang="en-IN" sz="2400" dirty="0">
              <a:latin typeface="Andalus" pitchFamily="18" charset="-78"/>
              <a:cs typeface="Andalus" pitchFamily="18" charset="-7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429652" cy="2400657"/>
          </a:xfrm>
          <a:prstGeom prst="rect">
            <a:avLst/>
          </a:prstGeom>
        </p:spPr>
        <p:txBody>
          <a:bodyPr wrap="square">
            <a:spAutoFit/>
          </a:bodyPr>
          <a:lstStyle/>
          <a:p>
            <a:pPr algn="ctr"/>
            <a:r>
              <a:rPr lang="en-IN" sz="5000" b="1" dirty="0" smtClean="0">
                <a:latin typeface="Andalus" pitchFamily="18" charset="-78"/>
                <a:cs typeface="Andalus" pitchFamily="18" charset="-78"/>
              </a:rPr>
              <a:t>Cache memory organization</a:t>
            </a:r>
          </a:p>
          <a:p>
            <a:pPr algn="ctr"/>
            <a:r>
              <a:rPr lang="en-IN" sz="5000" dirty="0" smtClean="0">
                <a:latin typeface="Andalus" pitchFamily="18" charset="-78"/>
                <a:cs typeface="Andalus" pitchFamily="18" charset="-78"/>
              </a:rPr>
              <a:t/>
            </a:r>
            <a:br>
              <a:rPr lang="en-IN" sz="5000" dirty="0" smtClean="0">
                <a:latin typeface="Andalus" pitchFamily="18" charset="-78"/>
                <a:cs typeface="Andalus" pitchFamily="18" charset="-78"/>
              </a:rPr>
            </a:br>
            <a:endParaRPr lang="en-IN" sz="5000" dirty="0">
              <a:latin typeface="Andalus" pitchFamily="18" charset="-78"/>
              <a:cs typeface="Andalus" pitchFamily="18" charset="-78"/>
            </a:endParaRPr>
          </a:p>
        </p:txBody>
      </p:sp>
      <p:sp>
        <p:nvSpPr>
          <p:cNvPr id="3" name="Rectangle 2"/>
          <p:cNvSpPr/>
          <p:nvPr/>
        </p:nvSpPr>
        <p:spPr>
          <a:xfrm>
            <a:off x="428596" y="1071546"/>
            <a:ext cx="8143932" cy="5693866"/>
          </a:xfrm>
          <a:prstGeom prst="rect">
            <a:avLst/>
          </a:prstGeom>
        </p:spPr>
        <p:txBody>
          <a:bodyPr wrap="square">
            <a:spAutoFit/>
          </a:bodyPr>
          <a:lstStyle/>
          <a:p>
            <a:pPr>
              <a:buFont typeface="Wingdings" pitchFamily="2" charset="2"/>
              <a:buChar char="q"/>
            </a:pPr>
            <a:r>
              <a:rPr lang="en-IN" sz="2800" dirty="0" smtClean="0">
                <a:latin typeface="Andalus" pitchFamily="18" charset="-78"/>
                <a:cs typeface="Andalus" pitchFamily="18" charset="-78"/>
              </a:rPr>
              <a:t>A cache memory is a fast random access memory where the computer hardware stores copies of information currently used by programs (data and instructions), loaded from the main memory. The cache has a significantly shorter access time than the main memory due to the applied faster but more expensive implementation technology. </a:t>
            </a:r>
          </a:p>
          <a:p>
            <a:pPr>
              <a:buFont typeface="Wingdings" pitchFamily="2" charset="2"/>
              <a:buChar char="q"/>
            </a:pPr>
            <a:r>
              <a:rPr lang="en-IN" sz="2800" dirty="0" smtClean="0">
                <a:latin typeface="Andalus" pitchFamily="18" charset="-78"/>
                <a:cs typeface="Andalus" pitchFamily="18" charset="-78"/>
              </a:rPr>
              <a:t>The cache has a limited volume that also results from the properties of the applied technology. If information fetched to the cache memory is used again, the access time to it will be much shorter than in the case if this information were stored in the main memory and the program will execute faster.</a:t>
            </a:r>
            <a:endParaRPr lang="en-IN" sz="2800" dirty="0">
              <a:latin typeface="Andalus" pitchFamily="18" charset="-78"/>
              <a:cs typeface="Andalus" pitchFamily="18"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785794"/>
            <a:ext cx="8215370" cy="5078313"/>
          </a:xfrm>
          <a:prstGeom prst="rect">
            <a:avLst/>
          </a:prstGeom>
        </p:spPr>
        <p:txBody>
          <a:bodyPr wrap="square">
            <a:spAutoFit/>
          </a:bodyPr>
          <a:lstStyle/>
          <a:p>
            <a:r>
              <a:rPr lang="en-IN" sz="3600" dirty="0" smtClean="0">
                <a:latin typeface="Andalus" pitchFamily="18" charset="-78"/>
                <a:cs typeface="Andalus" pitchFamily="18" charset="-78"/>
              </a:rPr>
              <a:t>At each level, the designer is concerned with structure and function: </a:t>
            </a:r>
          </a:p>
          <a:p>
            <a:endParaRPr lang="en-IN" sz="3600" dirty="0" smtClean="0">
              <a:latin typeface="Andalus" pitchFamily="18" charset="-78"/>
              <a:cs typeface="Andalus" pitchFamily="18" charset="-78"/>
            </a:endParaRPr>
          </a:p>
          <a:p>
            <a:r>
              <a:rPr lang="en-IN" sz="3600" dirty="0" smtClean="0">
                <a:latin typeface="Andalus" pitchFamily="18" charset="-78"/>
                <a:cs typeface="Andalus" pitchFamily="18" charset="-78"/>
              </a:rPr>
              <a:t>■ Structure: The way in which the components are interrelated. </a:t>
            </a:r>
          </a:p>
          <a:p>
            <a:endParaRPr lang="en-IN" sz="3600" dirty="0" smtClean="0">
              <a:latin typeface="Andalus" pitchFamily="18" charset="-78"/>
              <a:cs typeface="Andalus" pitchFamily="18" charset="-78"/>
            </a:endParaRPr>
          </a:p>
          <a:p>
            <a:r>
              <a:rPr lang="en-IN" sz="3600" dirty="0" smtClean="0">
                <a:latin typeface="Andalus" pitchFamily="18" charset="-78"/>
                <a:cs typeface="Andalus" pitchFamily="18" charset="-78"/>
              </a:rPr>
              <a:t>■ Function: The operation of each individual component as part of the structure</a:t>
            </a:r>
            <a:endParaRPr lang="en-IN" sz="3600" dirty="0">
              <a:latin typeface="Andalus" pitchFamily="18" charset="-78"/>
              <a:cs typeface="Andalus" pitchFamily="18" charset="-78"/>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4" y="214290"/>
            <a:ext cx="8858280" cy="6555641"/>
          </a:xfrm>
          <a:prstGeom prst="rect">
            <a:avLst/>
          </a:prstGeom>
        </p:spPr>
        <p:txBody>
          <a:bodyPr wrap="square">
            <a:spAutoFit/>
          </a:bodyPr>
          <a:lstStyle/>
          <a:p>
            <a:r>
              <a:rPr lang="en-IN" sz="2800" dirty="0" smtClean="0">
                <a:latin typeface="Andalus" pitchFamily="18" charset="-78"/>
                <a:cs typeface="Andalus" pitchFamily="18" charset="-78"/>
              </a:rPr>
              <a:t>Time efficiency of using cache memories results from the locality of access to data that is observed during program execution. We observe here time and space locality:</a:t>
            </a:r>
          </a:p>
          <a:p>
            <a:endParaRPr lang="en-IN" sz="2800" dirty="0" smtClean="0">
              <a:latin typeface="Andalus" pitchFamily="18" charset="-78"/>
              <a:cs typeface="Andalus" pitchFamily="18" charset="-78"/>
            </a:endParaRPr>
          </a:p>
          <a:p>
            <a:r>
              <a:rPr lang="en-IN" sz="2800" b="1" dirty="0" smtClean="0">
                <a:latin typeface="Andalus" pitchFamily="18" charset="-78"/>
                <a:cs typeface="Andalus" pitchFamily="18" charset="-78"/>
              </a:rPr>
              <a:t>Time locality </a:t>
            </a:r>
            <a:r>
              <a:rPr lang="en-IN" sz="2800" dirty="0" smtClean="0">
                <a:latin typeface="Andalus" pitchFamily="18" charset="-78"/>
                <a:cs typeface="Andalus" pitchFamily="18" charset="-78"/>
              </a:rPr>
              <a:t>consists in a tendency to use many times the same instructions and data in programs during neighbouring time intervals,</a:t>
            </a:r>
          </a:p>
          <a:p>
            <a:r>
              <a:rPr lang="en-IN" sz="2800" b="1" dirty="0" smtClean="0">
                <a:latin typeface="Andalus" pitchFamily="18" charset="-78"/>
                <a:cs typeface="Andalus" pitchFamily="18" charset="-78"/>
              </a:rPr>
              <a:t>Space locality </a:t>
            </a:r>
            <a:r>
              <a:rPr lang="en-IN" sz="2800" dirty="0" smtClean="0">
                <a:latin typeface="Andalus" pitchFamily="18" charset="-78"/>
                <a:cs typeface="Andalus" pitchFamily="18" charset="-78"/>
              </a:rPr>
              <a:t>is a tendency to store instructions and data used in a program in short distances of time under neighbouring addresses in the main memory.</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Due to these localities, the information loaded to the cache memory is used several times and the execution time of programs is much reduced. Cache can be implemented as a multi-level memory.</a:t>
            </a:r>
            <a:endParaRPr lang="en-IN" sz="2800" dirty="0">
              <a:latin typeface="Andalus" pitchFamily="18" charset="-78"/>
              <a:cs typeface="Andalus" pitchFamily="18" charset="-78"/>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cacheorg.jpg"/>
          <p:cNvPicPr>
            <a:picLocks noChangeAspect="1" noChangeArrowheads="1"/>
          </p:cNvPicPr>
          <p:nvPr/>
        </p:nvPicPr>
        <p:blipFill>
          <a:blip r:embed="rId2"/>
          <a:srcRect/>
          <a:stretch>
            <a:fillRect/>
          </a:stretch>
        </p:blipFill>
        <p:spPr bwMode="auto">
          <a:xfrm>
            <a:off x="990206" y="642918"/>
            <a:ext cx="7225132" cy="5424511"/>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050" y="281210"/>
            <a:ext cx="4429156" cy="861774"/>
          </a:xfrm>
          <a:prstGeom prst="rect">
            <a:avLst/>
          </a:prstGeom>
          <a:noFill/>
        </p:spPr>
        <p:txBody>
          <a:bodyPr wrap="square" rtlCol="0">
            <a:spAutoFit/>
          </a:bodyPr>
          <a:lstStyle/>
          <a:p>
            <a:r>
              <a:rPr lang="en-US" sz="5000" dirty="0" smtClean="0">
                <a:latin typeface="Aharoni" pitchFamily="2" charset="-79"/>
                <a:cs typeface="Aharoni" pitchFamily="2" charset="-79"/>
              </a:rPr>
              <a:t>Mapping</a:t>
            </a:r>
            <a:endParaRPr lang="en-IN" sz="5000" dirty="0">
              <a:latin typeface="Aharoni" pitchFamily="2" charset="-79"/>
              <a:cs typeface="Aharoni" pitchFamily="2" charset="-79"/>
            </a:endParaRPr>
          </a:p>
        </p:txBody>
      </p:sp>
      <p:sp>
        <p:nvSpPr>
          <p:cNvPr id="55297" name="Rectangle 1"/>
          <p:cNvSpPr>
            <a:spLocks noChangeArrowheads="1"/>
          </p:cNvSpPr>
          <p:nvPr/>
        </p:nvSpPr>
        <p:spPr bwMode="auto">
          <a:xfrm>
            <a:off x="285720" y="1438335"/>
            <a:ext cx="8501122"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Andalus" pitchFamily="18" charset="-78"/>
                <a:cs typeface="Andalus" pitchFamily="18" charset="-78"/>
              </a:rPr>
              <a:t>There are three basic methods used for mapping of information fetched from the main memory to the cache memory:</a:t>
            </a:r>
            <a:endParaRPr kumimoji="0" lang="en-US" sz="3200" b="0" i="0" u="none" strike="noStrike" cap="none" normalizeH="0" baseline="0" dirty="0" smtClean="0">
              <a:ln>
                <a:noFill/>
              </a:ln>
              <a:solidFill>
                <a:schemeClr val="tx1"/>
              </a:solidFill>
              <a:effectLst/>
              <a:latin typeface="Andalus" pitchFamily="18" charset="-78"/>
              <a:cs typeface="Andalus" pitchFamily="18"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ndalus" pitchFamily="18" charset="-78"/>
              <a:cs typeface="Andalus" pitchFamily="18" charset="-78"/>
            </a:endParaRPr>
          </a:p>
        </p:txBody>
      </p:sp>
      <p:sp>
        <p:nvSpPr>
          <p:cNvPr id="6" name="TextBox 5"/>
          <p:cNvSpPr txBox="1"/>
          <p:nvPr/>
        </p:nvSpPr>
        <p:spPr>
          <a:xfrm>
            <a:off x="1142976" y="3168094"/>
            <a:ext cx="6286544" cy="3046988"/>
          </a:xfrm>
          <a:prstGeom prst="rect">
            <a:avLst/>
          </a:prstGeom>
          <a:noFill/>
        </p:spPr>
        <p:txBody>
          <a:bodyPr wrap="square" rtlCol="0">
            <a:spAutoFit/>
          </a:bodyPr>
          <a:lstStyle/>
          <a:p>
            <a:pPr lvl="0" eaLnBrk="0" fontAlgn="base" hangingPunct="0">
              <a:spcBef>
                <a:spcPct val="0"/>
              </a:spcBef>
              <a:spcAft>
                <a:spcPct val="0"/>
              </a:spcAft>
              <a:buFontTx/>
              <a:buChar char="•"/>
            </a:pPr>
            <a:r>
              <a:rPr lang="en-US" sz="3200" i="1" dirty="0" smtClean="0">
                <a:solidFill>
                  <a:srgbClr val="000000"/>
                </a:solidFill>
                <a:latin typeface="Andalus" pitchFamily="18" charset="-78"/>
                <a:cs typeface="Andalus" pitchFamily="18" charset="-78"/>
              </a:rPr>
              <a:t>associative mapping</a:t>
            </a:r>
          </a:p>
          <a:p>
            <a:pPr lvl="0" eaLnBrk="0" fontAlgn="base" hangingPunct="0">
              <a:spcBef>
                <a:spcPct val="0"/>
              </a:spcBef>
              <a:spcAft>
                <a:spcPct val="0"/>
              </a:spcAft>
            </a:pPr>
            <a:endParaRPr lang="en-US" sz="3200" i="1" dirty="0" smtClean="0">
              <a:solidFill>
                <a:srgbClr val="000000"/>
              </a:solidFill>
              <a:latin typeface="Andalus" pitchFamily="18" charset="-78"/>
              <a:cs typeface="Andalus" pitchFamily="18" charset="-78"/>
            </a:endParaRPr>
          </a:p>
          <a:p>
            <a:pPr lvl="0" eaLnBrk="0" fontAlgn="base" hangingPunct="0">
              <a:spcBef>
                <a:spcPct val="0"/>
              </a:spcBef>
              <a:spcAft>
                <a:spcPct val="0"/>
              </a:spcAft>
              <a:buFontTx/>
              <a:buChar char="•"/>
            </a:pPr>
            <a:r>
              <a:rPr lang="en-US" sz="3200" i="1" dirty="0" smtClean="0">
                <a:solidFill>
                  <a:srgbClr val="000000"/>
                </a:solidFill>
                <a:latin typeface="Andalus" pitchFamily="18" charset="-78"/>
                <a:cs typeface="Andalus" pitchFamily="18" charset="-78"/>
              </a:rPr>
              <a:t>direct mapping</a:t>
            </a:r>
          </a:p>
          <a:p>
            <a:pPr lvl="0" eaLnBrk="0" fontAlgn="base" hangingPunct="0">
              <a:spcBef>
                <a:spcPct val="0"/>
              </a:spcBef>
              <a:spcAft>
                <a:spcPct val="0"/>
              </a:spcAft>
              <a:buFontTx/>
              <a:buChar char="•"/>
            </a:pPr>
            <a:endParaRPr lang="en-US" sz="3200" i="1" dirty="0" smtClean="0">
              <a:solidFill>
                <a:srgbClr val="000000"/>
              </a:solidFill>
              <a:latin typeface="Andalus" pitchFamily="18" charset="-78"/>
              <a:cs typeface="Andalus" pitchFamily="18" charset="-78"/>
            </a:endParaRPr>
          </a:p>
          <a:p>
            <a:pPr lvl="0" eaLnBrk="0" fontAlgn="base" hangingPunct="0">
              <a:spcBef>
                <a:spcPct val="0"/>
              </a:spcBef>
              <a:spcAft>
                <a:spcPct val="0"/>
              </a:spcAft>
              <a:buFontTx/>
              <a:buChar char="•"/>
            </a:pPr>
            <a:r>
              <a:rPr lang="en-US" sz="3200" i="1" dirty="0" smtClean="0">
                <a:solidFill>
                  <a:srgbClr val="000000"/>
                </a:solidFill>
                <a:latin typeface="Andalus" pitchFamily="18" charset="-78"/>
                <a:cs typeface="Andalus" pitchFamily="18" charset="-78"/>
              </a:rPr>
              <a:t>set-associative mapping.</a:t>
            </a:r>
          </a:p>
          <a:p>
            <a:endParaRPr lang="en-IN" sz="32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4" y="1178559"/>
            <a:ext cx="8572528" cy="5078313"/>
          </a:xfrm>
          <a:prstGeom prst="rect">
            <a:avLst/>
          </a:prstGeom>
        </p:spPr>
        <p:txBody>
          <a:bodyPr wrap="square">
            <a:spAutoFit/>
          </a:bodyPr>
          <a:lstStyle/>
          <a:p>
            <a:pPr>
              <a:buFont typeface="Wingdings" pitchFamily="2" charset="2"/>
              <a:buChar char="Ø"/>
            </a:pPr>
            <a:r>
              <a:rPr lang="en-IN" sz="2700" dirty="0" smtClean="0">
                <a:latin typeface="Andalus" pitchFamily="18" charset="-78"/>
                <a:cs typeface="Andalus" pitchFamily="18" charset="-78"/>
              </a:rPr>
              <a:t>With the associative mapping of the contents of cache memory, the address of a word in the main memory is divided into two parts: the tag and the byte index (offset). Information is fetched into the cache in blocks. </a:t>
            </a:r>
          </a:p>
          <a:p>
            <a:pPr>
              <a:buFont typeface="Wingdings" pitchFamily="2" charset="2"/>
              <a:buChar char="Ø"/>
            </a:pPr>
            <a:r>
              <a:rPr lang="en-IN" sz="2700" dirty="0" smtClean="0">
                <a:latin typeface="Andalus" pitchFamily="18" charset="-78"/>
                <a:cs typeface="Andalus" pitchFamily="18" charset="-78"/>
              </a:rPr>
              <a:t>The byte index determines the location of the byte in the block whose address is generated from the tag bits, which are extended by zeros in the index part (it corresponds to the address of the first byte in the block.</a:t>
            </a:r>
          </a:p>
          <a:p>
            <a:pPr>
              <a:buFont typeface="Wingdings" pitchFamily="2" charset="2"/>
              <a:buChar char="Ø"/>
            </a:pPr>
            <a:r>
              <a:rPr lang="en-IN" sz="2700" dirty="0" smtClean="0">
                <a:latin typeface="Andalus" pitchFamily="18" charset="-78"/>
                <a:cs typeface="Andalus" pitchFamily="18" charset="-78"/>
              </a:rPr>
              <a:t> In the number of bits in the byte index is </a:t>
            </a:r>
            <a:r>
              <a:rPr lang="en-IN" sz="2700" i="1" dirty="0" smtClean="0">
                <a:latin typeface="Andalus" pitchFamily="18" charset="-78"/>
                <a:cs typeface="Andalus" pitchFamily="18" charset="-78"/>
              </a:rPr>
              <a:t>n </a:t>
            </a:r>
            <a:r>
              <a:rPr lang="en-IN" sz="2700" dirty="0" smtClean="0">
                <a:latin typeface="Andalus" pitchFamily="18" charset="-78"/>
                <a:cs typeface="Andalus" pitchFamily="18" charset="-78"/>
              </a:rPr>
              <a:t>then the size of the block is a power of 2 with the exponent </a:t>
            </a:r>
            <a:r>
              <a:rPr lang="en-IN" sz="2700" i="1" dirty="0" smtClean="0">
                <a:latin typeface="Andalus" pitchFamily="18" charset="-78"/>
                <a:cs typeface="Andalus" pitchFamily="18" charset="-78"/>
              </a:rPr>
              <a:t>n.</a:t>
            </a:r>
            <a:r>
              <a:rPr lang="en-IN" sz="2700" dirty="0" smtClean="0">
                <a:latin typeface="Andalus" pitchFamily="18" charset="-78"/>
                <a:cs typeface="Andalus" pitchFamily="18" charset="-78"/>
              </a:rPr>
              <a:t> The cache is divided into lines. In each line one block can be written together with its tag and usually some control bits.</a:t>
            </a:r>
            <a:endParaRPr lang="en-IN" sz="2700" dirty="0">
              <a:latin typeface="Andalus" pitchFamily="18" charset="-78"/>
              <a:cs typeface="Andalus" pitchFamily="18" charset="-78"/>
            </a:endParaRPr>
          </a:p>
        </p:txBody>
      </p:sp>
      <p:sp>
        <p:nvSpPr>
          <p:cNvPr id="3" name="Rectangle 2"/>
          <p:cNvSpPr/>
          <p:nvPr/>
        </p:nvSpPr>
        <p:spPr>
          <a:xfrm>
            <a:off x="571472" y="428604"/>
            <a:ext cx="6715172" cy="1384995"/>
          </a:xfrm>
          <a:prstGeom prst="rect">
            <a:avLst/>
          </a:prstGeom>
        </p:spPr>
        <p:txBody>
          <a:bodyPr wrap="square">
            <a:spAutoFit/>
          </a:bodyPr>
          <a:lstStyle/>
          <a:p>
            <a:pPr marL="342900" indent="-342900">
              <a:buFont typeface="+mj-lt"/>
              <a:buAutoNum type="arabicPeriod"/>
            </a:pPr>
            <a:r>
              <a:rPr lang="en-IN" sz="2800" b="1" dirty="0" smtClean="0">
                <a:latin typeface="Andalus" pitchFamily="18" charset="-78"/>
                <a:cs typeface="Andalus" pitchFamily="18" charset="-78"/>
              </a:rPr>
              <a:t>Cache memory with associative mapping</a:t>
            </a:r>
          </a:p>
          <a:p>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endParaRPr lang="en-IN" sz="2800" dirty="0">
              <a:latin typeface="Andalus" pitchFamily="18" charset="-78"/>
              <a:cs typeface="Andalus" pitchFamily="18" charset="-78"/>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26" y="571480"/>
            <a:ext cx="6429404" cy="1384995"/>
          </a:xfrm>
          <a:prstGeom prst="rect">
            <a:avLst/>
          </a:prstGeom>
        </p:spPr>
        <p:txBody>
          <a:bodyPr wrap="square">
            <a:spAutoFit/>
          </a:bodyPr>
          <a:lstStyle/>
          <a:p>
            <a:pPr marL="514350" indent="-514350"/>
            <a:r>
              <a:rPr lang="en-IN" sz="2800" b="1" dirty="0" smtClean="0"/>
              <a:t>2.  Cache memory with direct mapping</a:t>
            </a:r>
          </a:p>
          <a:p>
            <a:pPr marL="514350" indent="-514350"/>
            <a:r>
              <a:rPr lang="en-IN" sz="2800" dirty="0" smtClean="0"/>
              <a:t/>
            </a:r>
            <a:br>
              <a:rPr lang="en-IN" sz="2800" dirty="0" smtClean="0"/>
            </a:br>
            <a:endParaRPr lang="en-IN" sz="2800" dirty="0"/>
          </a:p>
        </p:txBody>
      </p:sp>
      <p:sp>
        <p:nvSpPr>
          <p:cNvPr id="3" name="Rectangle 2"/>
          <p:cNvSpPr/>
          <p:nvPr/>
        </p:nvSpPr>
        <p:spPr>
          <a:xfrm>
            <a:off x="642910" y="1454428"/>
            <a:ext cx="7858180" cy="4832092"/>
          </a:xfrm>
          <a:prstGeom prst="rect">
            <a:avLst/>
          </a:prstGeom>
        </p:spPr>
        <p:txBody>
          <a:bodyPr wrap="square">
            <a:spAutoFit/>
          </a:bodyPr>
          <a:lstStyle/>
          <a:p>
            <a:pPr>
              <a:buFont typeface="Wingdings" pitchFamily="2" charset="2"/>
              <a:buChar char="Ø"/>
            </a:pPr>
            <a:r>
              <a:rPr lang="en-IN" sz="2800" dirty="0" smtClean="0">
                <a:latin typeface="Andalus" pitchFamily="18" charset="-78"/>
                <a:cs typeface="Andalus" pitchFamily="18" charset="-78"/>
              </a:rPr>
              <a:t>The name of this mapping comes from the direct mapping of data blocks into cache lines. </a:t>
            </a:r>
          </a:p>
          <a:p>
            <a:pPr>
              <a:buFont typeface="Wingdings" pitchFamily="2" charset="2"/>
              <a:buChar char="Ø"/>
            </a:pPr>
            <a:endParaRPr lang="en-IN" sz="2800" dirty="0" smtClean="0">
              <a:latin typeface="Andalus" pitchFamily="18" charset="-78"/>
              <a:cs typeface="Andalus" pitchFamily="18" charset="-78"/>
            </a:endParaRPr>
          </a:p>
          <a:p>
            <a:pPr>
              <a:buFont typeface="Wingdings" pitchFamily="2" charset="2"/>
              <a:buChar char="Ø"/>
            </a:pPr>
            <a:r>
              <a:rPr lang="en-IN" sz="2800" dirty="0" smtClean="0">
                <a:latin typeface="Andalus" pitchFamily="18" charset="-78"/>
                <a:cs typeface="Andalus" pitchFamily="18" charset="-78"/>
              </a:rPr>
              <a:t>With the direct mapping, the main memory address is divided into three parts: a tag, a block index and a byte index. </a:t>
            </a:r>
          </a:p>
          <a:p>
            <a:pPr>
              <a:buFont typeface="Wingdings" pitchFamily="2" charset="2"/>
              <a:buChar char="Ø"/>
            </a:pPr>
            <a:endParaRPr lang="en-IN" sz="2800" dirty="0" smtClean="0">
              <a:latin typeface="Andalus" pitchFamily="18" charset="-78"/>
              <a:cs typeface="Andalus" pitchFamily="18" charset="-78"/>
            </a:endParaRPr>
          </a:p>
          <a:p>
            <a:pPr>
              <a:buFont typeface="Wingdings" pitchFamily="2" charset="2"/>
              <a:buChar char="Ø"/>
            </a:pPr>
            <a:r>
              <a:rPr lang="en-IN" sz="2800" dirty="0" smtClean="0">
                <a:latin typeface="Andalus" pitchFamily="18" charset="-78"/>
                <a:cs typeface="Andalus" pitchFamily="18" charset="-78"/>
              </a:rPr>
              <a:t>In a given cache line, only such blocks can be written, whose block indices are equal to the line number. Together with a block, the tag of its address is stored.</a:t>
            </a:r>
            <a:endParaRPr lang="en-IN" sz="2800" dirty="0">
              <a:latin typeface="Andalus" pitchFamily="18" charset="-78"/>
              <a:cs typeface="Andalus" pitchFamily="18" charset="-7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7231467" cy="523220"/>
          </a:xfrm>
          <a:prstGeom prst="rect">
            <a:avLst/>
          </a:prstGeom>
        </p:spPr>
        <p:txBody>
          <a:bodyPr wrap="none">
            <a:spAutoFit/>
          </a:bodyPr>
          <a:lstStyle/>
          <a:p>
            <a:pPr marL="514350" indent="-514350"/>
            <a:r>
              <a:rPr lang="en-IN" sz="2800" b="1" dirty="0" smtClean="0">
                <a:latin typeface="Andalus" pitchFamily="18" charset="-78"/>
                <a:cs typeface="Andalus" pitchFamily="18" charset="-78"/>
              </a:rPr>
              <a:t>3.   Cache memory with set associative mapping</a:t>
            </a:r>
            <a:endParaRPr lang="en-IN" sz="2800" dirty="0">
              <a:latin typeface="Andalus" pitchFamily="18" charset="-78"/>
              <a:cs typeface="Andalus" pitchFamily="18" charset="-78"/>
            </a:endParaRPr>
          </a:p>
        </p:txBody>
      </p:sp>
      <p:sp>
        <p:nvSpPr>
          <p:cNvPr id="3" name="Rectangle 2"/>
          <p:cNvSpPr/>
          <p:nvPr/>
        </p:nvSpPr>
        <p:spPr>
          <a:xfrm>
            <a:off x="714348" y="1214422"/>
            <a:ext cx="8072494" cy="5262979"/>
          </a:xfrm>
          <a:prstGeom prst="rect">
            <a:avLst/>
          </a:prstGeom>
        </p:spPr>
        <p:txBody>
          <a:bodyPr wrap="square">
            <a:spAutoFit/>
          </a:bodyPr>
          <a:lstStyle/>
          <a:p>
            <a:pPr>
              <a:buFont typeface="Wingdings" pitchFamily="2" charset="2"/>
              <a:buChar char="Ø"/>
            </a:pPr>
            <a:r>
              <a:rPr lang="en-IN" sz="2800" dirty="0" smtClean="0">
                <a:latin typeface="Andalus" pitchFamily="18" charset="-78"/>
                <a:cs typeface="Andalus" pitchFamily="18" charset="-78"/>
              </a:rPr>
              <a:t>With this mapping, the main memory address is structured as in the previous case. We have there a tag, a block index and a byte index. </a:t>
            </a:r>
          </a:p>
          <a:p>
            <a:pPr>
              <a:buFont typeface="Wingdings" pitchFamily="2" charset="2"/>
              <a:buChar char="Ø"/>
            </a:pPr>
            <a:r>
              <a:rPr lang="en-IN" sz="2800" dirty="0" smtClean="0">
                <a:latin typeface="Andalus" pitchFamily="18" charset="-78"/>
                <a:cs typeface="Andalus" pitchFamily="18" charset="-78"/>
              </a:rPr>
              <a:t>The block into line mapping is the same as for the direct mapping. But in a set associative mapping many blocks with different tags can be written down into the same line (a set of blocks).</a:t>
            </a:r>
          </a:p>
          <a:p>
            <a:pPr>
              <a:buFont typeface="Wingdings" pitchFamily="2" charset="2"/>
              <a:buChar char="Ø"/>
            </a:pPr>
            <a:r>
              <a:rPr lang="en-IN" sz="2800" dirty="0" smtClean="0">
                <a:latin typeface="Andalus" pitchFamily="18" charset="-78"/>
                <a:cs typeface="Andalus" pitchFamily="18" charset="-78"/>
              </a:rPr>
              <a:t> Access to blocks written down in a line is done using the associative access principle, i.e. by comparing the requested tag with all tags stored in the selected line. From both mentioned features, the name of this mapping is derived.</a:t>
            </a:r>
            <a:endParaRPr lang="en-IN" sz="2800" dirty="0">
              <a:latin typeface="Andalus" pitchFamily="18" charset="-78"/>
              <a:cs typeface="Andalus" pitchFamily="18" charset="-78"/>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142844" y="1071546"/>
            <a:ext cx="4643470" cy="5632166"/>
          </a:xfrm>
          <a:prstGeom prst="rect">
            <a:avLst/>
          </a:prstGeom>
          <a:noFill/>
          <a:ln w="9525">
            <a:noFill/>
            <a:miter lim="800000"/>
            <a:headEnd/>
            <a:tailEnd/>
          </a:ln>
          <a:effectLst/>
        </p:spPr>
        <p:txBody>
          <a:bodyPr vert="horz" wrap="square" lIns="91440" tIns="228528"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ysClr val="windowText" lastClr="000000"/>
                </a:solidFill>
                <a:effectLst/>
                <a:latin typeface="Andalus" pitchFamily="18" charset="-78"/>
                <a:cs typeface="Andalus" pitchFamily="18" charset="-78"/>
              </a:rPr>
              <a:t>Virtual Memory is a space where large programs can store themselves in form of pages while their execution and only the required pages or portions of processes are loaded into the main memory. This technique is useful as large virtual memory is provided for user programs when a very small physical memory is there.</a:t>
            </a:r>
          </a:p>
        </p:txBody>
      </p:sp>
      <p:sp>
        <p:nvSpPr>
          <p:cNvPr id="71683" name="Rectangle 3"/>
          <p:cNvSpPr>
            <a:spLocks noChangeArrowheads="1"/>
          </p:cNvSpPr>
          <p:nvPr/>
        </p:nvSpPr>
        <p:spPr bwMode="auto">
          <a:xfrm>
            <a:off x="0" y="4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1857356" y="-24"/>
            <a:ext cx="5214942" cy="861774"/>
          </a:xfrm>
          <a:prstGeom prst="rect">
            <a:avLst/>
          </a:prstGeom>
          <a:noFill/>
        </p:spPr>
        <p:txBody>
          <a:bodyPr wrap="square" rtlCol="0">
            <a:spAutoFit/>
          </a:bodyPr>
          <a:lstStyle/>
          <a:p>
            <a:r>
              <a:rPr lang="en-US" sz="5000" dirty="0" smtClean="0">
                <a:latin typeface="Aharoni" pitchFamily="2" charset="-79"/>
                <a:cs typeface="Aharoni" pitchFamily="2" charset="-79"/>
              </a:rPr>
              <a:t>Virtual Memory</a:t>
            </a:r>
            <a:endParaRPr lang="en-IN" sz="5000" dirty="0">
              <a:latin typeface="Aharoni" pitchFamily="2" charset="-79"/>
              <a:cs typeface="Aharoni" pitchFamily="2" charset="-79"/>
            </a:endParaRPr>
          </a:p>
        </p:txBody>
      </p:sp>
      <p:pic>
        <p:nvPicPr>
          <p:cNvPr id="71684" name="Picture 4" descr="C:\Users\admin\Downloads\Virtual.png"/>
          <p:cNvPicPr>
            <a:picLocks noChangeAspect="1" noChangeArrowheads="1"/>
          </p:cNvPicPr>
          <p:nvPr/>
        </p:nvPicPr>
        <p:blipFill>
          <a:blip r:embed="rId2"/>
          <a:srcRect/>
          <a:stretch>
            <a:fillRect/>
          </a:stretch>
        </p:blipFill>
        <p:spPr bwMode="auto">
          <a:xfrm>
            <a:off x="4714876" y="1357298"/>
            <a:ext cx="4119558" cy="47625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142852"/>
            <a:ext cx="7786742" cy="7232749"/>
          </a:xfrm>
          <a:prstGeom prst="rect">
            <a:avLst/>
          </a:prstGeom>
        </p:spPr>
        <p:txBody>
          <a:bodyPr wrap="square">
            <a:spAutoFit/>
          </a:bodyPr>
          <a:lstStyle/>
          <a:p>
            <a:pPr marL="571500" indent="-571500"/>
            <a:r>
              <a:rPr lang="en-IN" sz="2800" i="1" u="sng" dirty="0" smtClean="0">
                <a:latin typeface="Aharoni" pitchFamily="2" charset="-79"/>
                <a:cs typeface="Aharoni" pitchFamily="2" charset="-79"/>
              </a:rPr>
              <a:t>Benefits of having Virtual Memory</a:t>
            </a:r>
          </a:p>
          <a:p>
            <a:pPr marL="571500" indent="-571500">
              <a:buFont typeface="+mj-lt"/>
              <a:buAutoNum type="romanUcPeriod"/>
            </a:pPr>
            <a:endParaRPr lang="en-IN" sz="2800" i="1" u="sng" dirty="0" smtClean="0">
              <a:latin typeface="Aharoni" pitchFamily="2" charset="-79"/>
              <a:cs typeface="Aharoni" pitchFamily="2" charset="-79"/>
            </a:endParaRPr>
          </a:p>
          <a:p>
            <a:pPr marL="571500" indent="-571500">
              <a:buFont typeface="+mj-lt"/>
              <a:buAutoNum type="romanUcPeriod"/>
            </a:pPr>
            <a:r>
              <a:rPr lang="en-IN" sz="3200" dirty="0" smtClean="0">
                <a:latin typeface="Andalus" pitchFamily="18" charset="-78"/>
                <a:cs typeface="Andalus" pitchFamily="18" charset="-78"/>
              </a:rPr>
              <a:t>Large programs can be written, as virtual space available is huge compared to physical memory.</a:t>
            </a:r>
          </a:p>
          <a:p>
            <a:pPr marL="571500" indent="-571500">
              <a:buFont typeface="+mj-lt"/>
              <a:buAutoNum type="romanUcPeriod"/>
            </a:pPr>
            <a:endParaRPr lang="en-IN" sz="3200" dirty="0" smtClean="0">
              <a:latin typeface="Andalus" pitchFamily="18" charset="-78"/>
              <a:cs typeface="Andalus" pitchFamily="18" charset="-78"/>
            </a:endParaRPr>
          </a:p>
          <a:p>
            <a:pPr marL="571500" indent="-571500">
              <a:buFont typeface="+mj-lt"/>
              <a:buAutoNum type="romanUcPeriod"/>
            </a:pPr>
            <a:r>
              <a:rPr lang="en-IN" sz="3200" dirty="0" smtClean="0">
                <a:latin typeface="Andalus" pitchFamily="18" charset="-78"/>
                <a:cs typeface="Andalus" pitchFamily="18" charset="-78"/>
              </a:rPr>
              <a:t>Less I/O required, leads to faster and easy swapping of processes.</a:t>
            </a:r>
          </a:p>
          <a:p>
            <a:pPr marL="571500" indent="-571500">
              <a:buFont typeface="+mj-lt"/>
              <a:buAutoNum type="romanUcPeriod"/>
            </a:pPr>
            <a:endParaRPr lang="en-IN" sz="3200" dirty="0" smtClean="0">
              <a:latin typeface="Andalus" pitchFamily="18" charset="-78"/>
              <a:cs typeface="Andalus" pitchFamily="18" charset="-78"/>
            </a:endParaRPr>
          </a:p>
          <a:p>
            <a:pPr marL="571500" indent="-571500">
              <a:buFont typeface="+mj-lt"/>
              <a:buAutoNum type="romanUcPeriod"/>
            </a:pPr>
            <a:r>
              <a:rPr lang="en-IN" sz="3200" dirty="0" smtClean="0">
                <a:latin typeface="Andalus" pitchFamily="18" charset="-78"/>
                <a:cs typeface="Andalus" pitchFamily="18" charset="-78"/>
              </a:rPr>
              <a:t>More physical memory available, as programs are stored on virtual memory, so they occupy very less space on actual physical memory.</a:t>
            </a:r>
          </a:p>
          <a:p>
            <a:pPr marL="571500" indent="-571500"/>
            <a:r>
              <a:rPr lang="en-IN" sz="2800" dirty="0" smtClean="0"/>
              <a:t/>
            </a:r>
            <a:br>
              <a:rPr lang="en-IN" sz="2800" dirty="0" smtClean="0"/>
            </a:br>
            <a:endParaRPr lang="en-IN" sz="2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84" y="-24"/>
            <a:ext cx="4572032" cy="769441"/>
          </a:xfrm>
          <a:prstGeom prst="rect">
            <a:avLst/>
          </a:prstGeom>
          <a:noFill/>
        </p:spPr>
        <p:txBody>
          <a:bodyPr wrap="square" rtlCol="0">
            <a:spAutoFit/>
          </a:bodyPr>
          <a:lstStyle/>
          <a:p>
            <a:r>
              <a:rPr lang="en-US" sz="4400" dirty="0" smtClean="0">
                <a:latin typeface="Aharoni" pitchFamily="2" charset="-79"/>
                <a:cs typeface="Aharoni" pitchFamily="2" charset="-79"/>
              </a:rPr>
              <a:t>Magnetic Disk</a:t>
            </a:r>
            <a:endParaRPr lang="en-IN" sz="4400" dirty="0">
              <a:latin typeface="Aharoni" pitchFamily="2" charset="-79"/>
              <a:cs typeface="Aharoni" pitchFamily="2" charset="-79"/>
            </a:endParaRPr>
          </a:p>
        </p:txBody>
      </p:sp>
      <p:sp>
        <p:nvSpPr>
          <p:cNvPr id="5" name="TextBox 4"/>
          <p:cNvSpPr txBox="1"/>
          <p:nvPr/>
        </p:nvSpPr>
        <p:spPr>
          <a:xfrm>
            <a:off x="285720" y="785794"/>
            <a:ext cx="8643998" cy="6494085"/>
          </a:xfrm>
          <a:prstGeom prst="rect">
            <a:avLst/>
          </a:prstGeom>
          <a:noFill/>
        </p:spPr>
        <p:txBody>
          <a:bodyPr wrap="square" rtlCol="0">
            <a:spAutoFit/>
          </a:bodyPr>
          <a:lstStyle/>
          <a:p>
            <a:pPr marL="514350" indent="-514350" fontAlgn="base">
              <a:buFont typeface="Wingdings" pitchFamily="2" charset="2"/>
              <a:buChar char="Ø"/>
            </a:pPr>
            <a:r>
              <a:rPr lang="en-IN" sz="2600" dirty="0" smtClean="0">
                <a:latin typeface="Andalus" pitchFamily="18" charset="-78"/>
                <a:cs typeface="Andalus" pitchFamily="18" charset="-78"/>
              </a:rPr>
              <a:t>Primary computer storage device.</a:t>
            </a:r>
          </a:p>
          <a:p>
            <a:pPr marL="514350" indent="-514350" fontAlgn="base">
              <a:buFont typeface="Wingdings" pitchFamily="2" charset="2"/>
              <a:buChar char="Ø"/>
            </a:pPr>
            <a:r>
              <a:rPr lang="en-IN" sz="2600" dirty="0" smtClean="0">
                <a:latin typeface="Andalus" pitchFamily="18" charset="-78"/>
                <a:cs typeface="Andalus" pitchFamily="18" charset="-78"/>
              </a:rPr>
              <a:t>One or more </a:t>
            </a:r>
            <a:r>
              <a:rPr lang="en-IN" sz="2600" b="1" dirty="0" smtClean="0">
                <a:latin typeface="Andalus" pitchFamily="18" charset="-78"/>
                <a:cs typeface="Andalus" pitchFamily="18" charset="-78"/>
              </a:rPr>
              <a:t>platters </a:t>
            </a:r>
            <a:r>
              <a:rPr lang="en-IN" sz="2600" dirty="0" smtClean="0">
                <a:latin typeface="Andalus" pitchFamily="18" charset="-78"/>
                <a:cs typeface="Andalus" pitchFamily="18" charset="-78"/>
              </a:rPr>
              <a:t>in the form of disks covered with magnetic media.</a:t>
            </a:r>
          </a:p>
          <a:p>
            <a:pPr fontAlgn="base">
              <a:buFont typeface="Wingdings" pitchFamily="2" charset="2"/>
              <a:buChar char="Ø"/>
            </a:pPr>
            <a:r>
              <a:rPr lang="en-IN" sz="2600" dirty="0" smtClean="0">
                <a:latin typeface="Andalus" pitchFamily="18" charset="-78"/>
                <a:cs typeface="Andalus" pitchFamily="18" charset="-78"/>
              </a:rPr>
              <a:t>    Each disk </a:t>
            </a:r>
            <a:r>
              <a:rPr lang="en-IN" sz="2600" i="1" dirty="0" smtClean="0">
                <a:latin typeface="Andalus" pitchFamily="18" charset="-78"/>
                <a:cs typeface="Andalus" pitchFamily="18" charset="-78"/>
              </a:rPr>
              <a:t>platter</a:t>
            </a:r>
            <a:r>
              <a:rPr lang="en-IN" sz="2600" dirty="0" smtClean="0">
                <a:latin typeface="Andalus" pitchFamily="18" charset="-78"/>
                <a:cs typeface="Andalus" pitchFamily="18" charset="-78"/>
              </a:rPr>
              <a:t> has a flat circular shape.</a:t>
            </a:r>
          </a:p>
          <a:p>
            <a:pPr fontAlgn="base">
              <a:buFont typeface="Wingdings" pitchFamily="2" charset="2"/>
              <a:buChar char="Ø"/>
            </a:pPr>
            <a:r>
              <a:rPr lang="en-IN" sz="2600" dirty="0" smtClean="0">
                <a:latin typeface="Andalus" pitchFamily="18" charset="-78"/>
                <a:cs typeface="Andalus" pitchFamily="18" charset="-78"/>
              </a:rPr>
              <a:t>    Each platter has two working </a:t>
            </a:r>
            <a:r>
              <a:rPr lang="en-IN" sz="2600" b="1" dirty="0" smtClean="0">
                <a:latin typeface="Andalus" pitchFamily="18" charset="-78"/>
                <a:cs typeface="Andalus" pitchFamily="18" charset="-78"/>
              </a:rPr>
              <a:t>surfaces </a:t>
            </a:r>
            <a:r>
              <a:rPr lang="en-IN" sz="2600" dirty="0" smtClean="0">
                <a:latin typeface="Andalus" pitchFamily="18" charset="-78"/>
                <a:cs typeface="Andalus" pitchFamily="18" charset="-78"/>
              </a:rPr>
              <a:t>that stores data.</a:t>
            </a:r>
          </a:p>
          <a:p>
            <a:pPr fontAlgn="base">
              <a:buFont typeface="Wingdings" pitchFamily="2" charset="2"/>
              <a:buChar char="Ø"/>
            </a:pPr>
            <a:r>
              <a:rPr lang="en-IN" sz="2600" dirty="0" smtClean="0">
                <a:latin typeface="Andalus" pitchFamily="18" charset="-78"/>
                <a:cs typeface="Andalus" pitchFamily="18" charset="-78"/>
              </a:rPr>
              <a:t>    Digital information is stored on magnetic disks in the       form of microscopically small, magnetized needles.</a:t>
            </a:r>
          </a:p>
          <a:p>
            <a:pPr fontAlgn="base">
              <a:buFont typeface="Wingdings" pitchFamily="2" charset="2"/>
              <a:buChar char="Ø"/>
            </a:pPr>
            <a:r>
              <a:rPr lang="en-IN" sz="2600" dirty="0" smtClean="0">
                <a:latin typeface="Andalus" pitchFamily="18" charset="-78"/>
                <a:cs typeface="Andalus" pitchFamily="18" charset="-78"/>
              </a:rPr>
              <a:t>       Data is stored on either or both surfaces of discs in concentric  rings called  tracks.</a:t>
            </a:r>
          </a:p>
          <a:p>
            <a:pPr fontAlgn="base">
              <a:buFont typeface="Wingdings" pitchFamily="2" charset="2"/>
              <a:buChar char="Ø"/>
            </a:pPr>
            <a:r>
              <a:rPr lang="en-IN" sz="2600" dirty="0" smtClean="0">
                <a:latin typeface="Andalus" pitchFamily="18" charset="-78"/>
                <a:cs typeface="Andalus" pitchFamily="18" charset="-78"/>
              </a:rPr>
              <a:t>       Each track is divided into a number of  sectors.</a:t>
            </a:r>
          </a:p>
          <a:p>
            <a:pPr fontAlgn="base">
              <a:buFont typeface="Wingdings" pitchFamily="2" charset="2"/>
              <a:buChar char="Ø"/>
            </a:pPr>
            <a:r>
              <a:rPr lang="en-IN" sz="2600" dirty="0" smtClean="0">
                <a:latin typeface="Andalus" pitchFamily="18" charset="-78"/>
                <a:cs typeface="Andalus" pitchFamily="18" charset="-78"/>
              </a:rPr>
              <a:t>       To read information, the arm  is positioned over the correct track.</a:t>
            </a:r>
          </a:p>
          <a:p>
            <a:pPr fontAlgn="base">
              <a:buFont typeface="Wingdings" pitchFamily="2" charset="2"/>
              <a:buChar char="Ø"/>
            </a:pPr>
            <a:r>
              <a:rPr lang="en-IN" sz="2600" dirty="0" smtClean="0">
                <a:latin typeface="Andalus" pitchFamily="18" charset="-78"/>
                <a:cs typeface="Andalus" pitchFamily="18" charset="-78"/>
              </a:rPr>
              <a:t>   Data is read and written by a disk drive which rotates the discs and positions the read/write heads over the desired track.</a:t>
            </a:r>
          </a:p>
          <a:p>
            <a:r>
              <a:rPr lang="en-IN" sz="2600" dirty="0" smtClean="0">
                <a:latin typeface="Andalus" pitchFamily="18" charset="-78"/>
                <a:cs typeface="Andalus" pitchFamily="18" charset="-78"/>
              </a:rPr>
              <a:t/>
            </a:r>
            <a:br>
              <a:rPr lang="en-IN" sz="2600" dirty="0" smtClean="0">
                <a:latin typeface="Andalus" pitchFamily="18" charset="-78"/>
                <a:cs typeface="Andalus" pitchFamily="18" charset="-78"/>
              </a:rPr>
            </a:br>
            <a:endParaRPr lang="en-IN" sz="2600" dirty="0">
              <a:latin typeface="Andalus" pitchFamily="18" charset="-78"/>
              <a:cs typeface="Andalus" pitchFamily="18" charset="-7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descr="C:\Users\admin\Downloads\disk.jpg"/>
          <p:cNvPicPr>
            <a:picLocks noChangeAspect="1" noChangeArrowheads="1"/>
          </p:cNvPicPr>
          <p:nvPr/>
        </p:nvPicPr>
        <p:blipFill>
          <a:blip r:embed="rId2"/>
          <a:srcRect/>
          <a:stretch>
            <a:fillRect/>
          </a:stretch>
        </p:blipFill>
        <p:spPr bwMode="auto">
          <a:xfrm>
            <a:off x="857224" y="285728"/>
            <a:ext cx="7551844" cy="5543342"/>
          </a:xfrm>
          <a:prstGeom prst="rect">
            <a:avLst/>
          </a:prstGeom>
          <a:noFill/>
        </p:spPr>
      </p:pic>
      <p:sp>
        <p:nvSpPr>
          <p:cNvPr id="3" name="TextBox 2"/>
          <p:cNvSpPr txBox="1"/>
          <p:nvPr/>
        </p:nvSpPr>
        <p:spPr>
          <a:xfrm>
            <a:off x="2786050" y="5929330"/>
            <a:ext cx="3500462" cy="707886"/>
          </a:xfrm>
          <a:prstGeom prst="rect">
            <a:avLst/>
          </a:prstGeom>
          <a:noFill/>
        </p:spPr>
        <p:txBody>
          <a:bodyPr wrap="square" rtlCol="0">
            <a:spAutoFit/>
          </a:bodyPr>
          <a:lstStyle/>
          <a:p>
            <a:r>
              <a:rPr lang="en-US" sz="4000" b="1" dirty="0" smtClean="0">
                <a:latin typeface="Andalus" pitchFamily="18" charset="-78"/>
                <a:cs typeface="Andalus" pitchFamily="18" charset="-78"/>
              </a:rPr>
              <a:t>Magnetic Disk</a:t>
            </a:r>
            <a:endParaRPr lang="en-IN" sz="4000" b="1"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43087"/>
            <a:ext cx="8858248" cy="6186309"/>
          </a:xfrm>
          <a:prstGeom prst="rect">
            <a:avLst/>
          </a:prstGeom>
        </p:spPr>
        <p:txBody>
          <a:bodyPr wrap="square">
            <a:spAutoFit/>
          </a:bodyPr>
          <a:lstStyle/>
          <a:p>
            <a:r>
              <a:rPr lang="en-IN" sz="3200" b="1" dirty="0" smtClean="0">
                <a:latin typeface="Andalus" pitchFamily="18" charset="-78"/>
                <a:cs typeface="Andalus" pitchFamily="18" charset="-78"/>
              </a:rPr>
              <a:t>Function: </a:t>
            </a:r>
            <a:r>
              <a:rPr lang="en-IN" sz="2800" dirty="0" smtClean="0">
                <a:latin typeface="Andalus" pitchFamily="18" charset="-78"/>
                <a:cs typeface="Andalus" pitchFamily="18" charset="-78"/>
              </a:rPr>
              <a:t>Both the structure and functioning of a computer are, in essence, simple. In general terms, there are only four basic functions that a computer can perform: </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a:t>
            </a:r>
            <a:r>
              <a:rPr lang="en-IN" sz="2800" u="sng" dirty="0" smtClean="0">
                <a:latin typeface="Andalus" pitchFamily="18" charset="-78"/>
                <a:cs typeface="Andalus" pitchFamily="18" charset="-78"/>
              </a:rPr>
              <a:t>Data processing </a:t>
            </a:r>
            <a:r>
              <a:rPr lang="en-IN" sz="2800" b="1" dirty="0" smtClean="0">
                <a:latin typeface="Andalus" pitchFamily="18" charset="-78"/>
                <a:cs typeface="Andalus" pitchFamily="18" charset="-78"/>
              </a:rPr>
              <a:t>-</a:t>
            </a:r>
            <a:r>
              <a:rPr lang="en-IN" sz="2800" dirty="0" smtClean="0">
                <a:latin typeface="Andalus" pitchFamily="18" charset="-78"/>
                <a:cs typeface="Andalus" pitchFamily="18" charset="-78"/>
              </a:rPr>
              <a:t> Data may take a wide variety of forms, and the range of processing requirements is broad. However, we shall see that there are only a few fundamental methods or types of data processing. </a:t>
            </a:r>
          </a:p>
          <a:p>
            <a:endParaRPr lang="en-IN" sz="2800" dirty="0" smtClean="0">
              <a:latin typeface="Andalus" pitchFamily="18" charset="-78"/>
              <a:cs typeface="Andalus" pitchFamily="18" charset="-78"/>
            </a:endParaRPr>
          </a:p>
          <a:p>
            <a:r>
              <a:rPr lang="en-IN" sz="2800" dirty="0" smtClean="0">
                <a:latin typeface="Andalus" pitchFamily="18" charset="-78"/>
                <a:cs typeface="Andalus" pitchFamily="18" charset="-78"/>
              </a:rPr>
              <a:t>■ </a:t>
            </a:r>
            <a:r>
              <a:rPr lang="en-IN" sz="2800" u="sng" dirty="0" smtClean="0">
                <a:latin typeface="Andalus" pitchFamily="18" charset="-78"/>
                <a:cs typeface="Andalus" pitchFamily="18" charset="-78"/>
              </a:rPr>
              <a:t>Data storage</a:t>
            </a:r>
            <a:r>
              <a:rPr lang="en-IN" sz="2800" b="1" u="sng" dirty="0" smtClean="0">
                <a:latin typeface="Andalus" pitchFamily="18" charset="-78"/>
                <a:cs typeface="Andalus" pitchFamily="18" charset="-78"/>
              </a:rPr>
              <a:t> </a:t>
            </a:r>
            <a:r>
              <a:rPr lang="en-IN" sz="2800" b="1" dirty="0" smtClean="0">
                <a:latin typeface="Andalus" pitchFamily="18" charset="-78"/>
                <a:cs typeface="Andalus" pitchFamily="18" charset="-78"/>
              </a:rPr>
              <a:t>- </a:t>
            </a:r>
            <a:r>
              <a:rPr lang="en-IN" sz="2800" dirty="0" smtClean="0">
                <a:latin typeface="Andalus" pitchFamily="18" charset="-78"/>
                <a:cs typeface="Andalus" pitchFamily="18" charset="-78"/>
              </a:rPr>
              <a:t>Even if the computer is processing data on the fly (i.e., data come in and get processed, and the results go out immediately), the computer must temporarily store at least those pieces of data that are being worked on at any given moment..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24"/>
            <a:ext cx="6000792" cy="769441"/>
          </a:xfrm>
          <a:prstGeom prst="rect">
            <a:avLst/>
          </a:prstGeom>
          <a:noFill/>
        </p:spPr>
        <p:txBody>
          <a:bodyPr wrap="square" rtlCol="0">
            <a:spAutoFit/>
          </a:bodyPr>
          <a:lstStyle/>
          <a:p>
            <a:pPr algn="ctr"/>
            <a:r>
              <a:rPr lang="en-US" sz="4400" dirty="0" smtClean="0">
                <a:latin typeface="Aharoni" pitchFamily="2" charset="-79"/>
                <a:cs typeface="Aharoni" pitchFamily="2" charset="-79"/>
              </a:rPr>
              <a:t>Magnetic Tape</a:t>
            </a:r>
            <a:endParaRPr lang="en-IN" sz="4400" dirty="0">
              <a:latin typeface="Aharoni" pitchFamily="2" charset="-79"/>
              <a:cs typeface="Aharoni" pitchFamily="2" charset="-79"/>
            </a:endParaRPr>
          </a:p>
        </p:txBody>
      </p:sp>
      <p:sp>
        <p:nvSpPr>
          <p:cNvPr id="7" name="TextBox 6"/>
          <p:cNvSpPr txBox="1"/>
          <p:nvPr/>
        </p:nvSpPr>
        <p:spPr>
          <a:xfrm>
            <a:off x="357158" y="1071546"/>
            <a:ext cx="8215370" cy="5509200"/>
          </a:xfrm>
          <a:prstGeom prst="rect">
            <a:avLst/>
          </a:prstGeom>
          <a:noFill/>
        </p:spPr>
        <p:txBody>
          <a:bodyPr wrap="square" rtlCol="0">
            <a:spAutoFit/>
          </a:bodyPr>
          <a:lstStyle/>
          <a:p>
            <a:r>
              <a:rPr lang="en-IN" sz="3200" dirty="0" smtClean="0">
                <a:latin typeface="Andalus" pitchFamily="18" charset="-78"/>
                <a:cs typeface="Andalus" pitchFamily="18" charset="-78"/>
              </a:rPr>
              <a:t>Magnetic Tapes were introduced in 1928, earlier used as a secondary storage medium. Magnetic tape is a thin long narrow plastic strip coated with the magnetizable substance. </a:t>
            </a:r>
          </a:p>
          <a:p>
            <a:endParaRPr lang="en-IN" sz="3200" dirty="0" smtClean="0">
              <a:latin typeface="Andalus" pitchFamily="18" charset="-78"/>
              <a:cs typeface="Andalus" pitchFamily="18" charset="-78"/>
            </a:endParaRPr>
          </a:p>
          <a:p>
            <a:r>
              <a:rPr lang="en-IN" sz="3200" dirty="0" smtClean="0">
                <a:latin typeface="Andalus" pitchFamily="18" charset="-78"/>
                <a:cs typeface="Andalus" pitchFamily="18" charset="-78"/>
              </a:rPr>
              <a:t>The tape is wounded over a spool, and it is wounded or unwounded past a read-write head to read from or write data to the tape.</a:t>
            </a:r>
          </a:p>
          <a:p>
            <a:r>
              <a:rPr lang="en-IN" sz="3200" dirty="0" smtClean="0">
                <a:latin typeface="Andalus" pitchFamily="18" charset="-78"/>
                <a:cs typeface="Andalus" pitchFamily="18" charset="-78"/>
              </a:rPr>
              <a:t>Magnetic Tapes are non-volatile in nature and hence it holds the large quantity of data permanently.</a:t>
            </a:r>
            <a:endParaRPr lang="en-IN" sz="3200" dirty="0">
              <a:latin typeface="Andalus" pitchFamily="18" charset="-78"/>
              <a:cs typeface="Andalus" pitchFamily="18" charset="-78"/>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747671"/>
            <a:ext cx="7715304" cy="5324535"/>
          </a:xfrm>
          <a:prstGeom prst="rect">
            <a:avLst/>
          </a:prstGeom>
          <a:noFill/>
        </p:spPr>
        <p:txBody>
          <a:bodyPr wrap="square" rtlCol="0">
            <a:spAutoFit/>
          </a:bodyPr>
          <a:lstStyle/>
          <a:p>
            <a:pPr marL="514350" indent="-514350">
              <a:buFont typeface="+mj-lt"/>
              <a:buAutoNum type="arabicPeriod"/>
            </a:pPr>
            <a:r>
              <a:rPr lang="en-IN" sz="3400" dirty="0" smtClean="0">
                <a:latin typeface="Andalus" pitchFamily="18" charset="-78"/>
                <a:cs typeface="Andalus" pitchFamily="18" charset="-78"/>
              </a:rPr>
              <a:t>Used for backup, and storage of less frequently used information.</a:t>
            </a:r>
          </a:p>
          <a:p>
            <a:pPr marL="514350" indent="-514350">
              <a:buFont typeface="+mj-lt"/>
              <a:buAutoNum type="arabicPeriod"/>
            </a:pPr>
            <a:r>
              <a:rPr lang="en-IN" sz="3400" dirty="0" smtClean="0">
                <a:latin typeface="Andalus" pitchFamily="18" charset="-78"/>
                <a:cs typeface="Andalus" pitchFamily="18" charset="-78"/>
              </a:rPr>
              <a:t>Plastic thin, long, narrow strip coated with magnetic material.</a:t>
            </a:r>
          </a:p>
          <a:p>
            <a:pPr marL="514350" indent="-514350">
              <a:buFont typeface="+mj-lt"/>
              <a:buAutoNum type="arabicPeriod"/>
            </a:pPr>
            <a:r>
              <a:rPr lang="en-IN" sz="3400" dirty="0" smtClean="0">
                <a:latin typeface="Andalus" pitchFamily="18" charset="-78"/>
                <a:cs typeface="Andalus" pitchFamily="18" charset="-78"/>
              </a:rPr>
              <a:t>Idle for sequential access.</a:t>
            </a:r>
          </a:p>
          <a:p>
            <a:pPr marL="514350" indent="-514350">
              <a:buFont typeface="+mj-lt"/>
              <a:buAutoNum type="arabicPeriod"/>
            </a:pPr>
            <a:r>
              <a:rPr lang="en-IN" sz="3400" dirty="0" smtClean="0">
                <a:latin typeface="Andalus" pitchFamily="18" charset="-78"/>
                <a:cs typeface="Andalus" pitchFamily="18" charset="-78"/>
              </a:rPr>
              <a:t>Slower in data accessing.</a:t>
            </a:r>
          </a:p>
          <a:p>
            <a:pPr marL="514350" indent="-514350">
              <a:buFont typeface="+mj-lt"/>
              <a:buAutoNum type="arabicPeriod"/>
            </a:pPr>
            <a:r>
              <a:rPr lang="en-IN" sz="3400" dirty="0" smtClean="0">
                <a:latin typeface="Andalus" pitchFamily="18" charset="-78"/>
                <a:cs typeface="Andalus" pitchFamily="18" charset="-78"/>
              </a:rPr>
              <a:t>Once data is fed, it can't be updated.</a:t>
            </a:r>
            <a:br>
              <a:rPr lang="en-IN" sz="3400" dirty="0" smtClean="0">
                <a:latin typeface="Andalus" pitchFamily="18" charset="-78"/>
                <a:cs typeface="Andalus" pitchFamily="18" charset="-78"/>
              </a:rPr>
            </a:br>
            <a:r>
              <a:rPr lang="en-IN" sz="3400" dirty="0" smtClean="0">
                <a:latin typeface="Andalus" pitchFamily="18" charset="-78"/>
                <a:cs typeface="Andalus" pitchFamily="18" charset="-78"/>
              </a:rPr>
              <a:t>If the tape is damaged, the data is lost.</a:t>
            </a:r>
          </a:p>
          <a:p>
            <a:pPr marL="514350" indent="-514350">
              <a:buFont typeface="+mj-lt"/>
              <a:buAutoNum type="arabicPeriod"/>
            </a:pPr>
            <a:r>
              <a:rPr lang="en-IN" sz="3400" dirty="0" smtClean="0">
                <a:latin typeface="Andalus" pitchFamily="18" charset="-78"/>
                <a:cs typeface="Andalus" pitchFamily="18" charset="-78"/>
              </a:rPr>
              <a:t>Typically stores from 20 GB to 200 GB.</a:t>
            </a:r>
          </a:p>
          <a:p>
            <a:pPr marL="514350" indent="-514350">
              <a:buFont typeface="+mj-lt"/>
              <a:buAutoNum type="arabicPeriod"/>
            </a:pPr>
            <a:r>
              <a:rPr lang="en-IN" sz="3400" dirty="0" smtClean="0">
                <a:latin typeface="Andalus" pitchFamily="18" charset="-78"/>
                <a:cs typeface="Andalus" pitchFamily="18" charset="-78"/>
              </a:rPr>
              <a:t>Magnetic tapes are less expensive.</a:t>
            </a:r>
            <a:endParaRPr lang="en-IN" sz="3400" dirty="0">
              <a:latin typeface="Andalus" pitchFamily="18" charset="-78"/>
              <a:cs typeface="Andalus" pitchFamily="18" charset="-7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643182"/>
            <a:ext cx="7358114" cy="1200329"/>
          </a:xfrm>
          <a:prstGeom prst="rect">
            <a:avLst/>
          </a:prstGeom>
          <a:noFill/>
        </p:spPr>
        <p:txBody>
          <a:bodyPr wrap="square" rtlCol="0">
            <a:spAutoFit/>
          </a:bodyPr>
          <a:lstStyle/>
          <a:p>
            <a:pPr algn="ctr"/>
            <a:r>
              <a:rPr lang="en-US" sz="7200" u="sng" dirty="0" smtClean="0">
                <a:latin typeface="Eras Bold ITC" pitchFamily="34" charset="0"/>
              </a:rPr>
              <a:t>UNIT - 4</a:t>
            </a:r>
            <a:endParaRPr lang="en-IN" sz="7200" u="sng" dirty="0">
              <a:latin typeface="Eras Bold ITC"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normAutofit fontScale="90000"/>
          </a:bodyPr>
          <a:lstStyle/>
          <a:p>
            <a:r>
              <a:rPr lang="en-IN" b="1" dirty="0" smtClean="0">
                <a:latin typeface="Aharoni" pitchFamily="2" charset="-79"/>
                <a:cs typeface="Aharoni" pitchFamily="2" charset="-79"/>
              </a:rPr>
              <a:t>General Register based </a:t>
            </a:r>
            <a:br>
              <a:rPr lang="en-IN" b="1" dirty="0" smtClean="0">
                <a:latin typeface="Aharoni" pitchFamily="2" charset="-79"/>
                <a:cs typeface="Aharoni" pitchFamily="2" charset="-79"/>
              </a:rPr>
            </a:br>
            <a:r>
              <a:rPr lang="en-IN" b="1" dirty="0" smtClean="0">
                <a:latin typeface="Aharoni" pitchFamily="2" charset="-79"/>
                <a:cs typeface="Aharoni" pitchFamily="2" charset="-79"/>
              </a:rPr>
              <a:t>CPU Organisation </a:t>
            </a:r>
            <a:endParaRPr lang="en-IN" b="1" dirty="0">
              <a:latin typeface="Aharoni" pitchFamily="2" charset="-79"/>
              <a:cs typeface="Aharoni" pitchFamily="2" charset="-79"/>
            </a:endParaRPr>
          </a:p>
        </p:txBody>
      </p:sp>
      <p:sp>
        <p:nvSpPr>
          <p:cNvPr id="3" name="Content Placeholder 2"/>
          <p:cNvSpPr>
            <a:spLocks noGrp="1"/>
          </p:cNvSpPr>
          <p:nvPr>
            <p:ph idx="1"/>
          </p:nvPr>
        </p:nvSpPr>
        <p:spPr>
          <a:xfrm>
            <a:off x="428596" y="1331929"/>
            <a:ext cx="8358246" cy="4525963"/>
          </a:xfrm>
        </p:spPr>
        <p:txBody>
          <a:bodyPr>
            <a:noAutofit/>
          </a:bodyPr>
          <a:lstStyle/>
          <a:p>
            <a:pPr marL="0">
              <a:buNone/>
            </a:pPr>
            <a:r>
              <a:rPr lang="en-IN" sz="2700" dirty="0">
                <a:latin typeface="Andalus" pitchFamily="18" charset="-78"/>
                <a:cs typeface="Andalus" pitchFamily="18" charset="-78"/>
              </a:rPr>
              <a:t>When we are using multiple general purpose registers, instead of single accumulator register, in the CPU Organization then this type of organization is known as General register based CPU Organization. In this type of organization, computer uses two or three address fields in their instruction format</a:t>
            </a:r>
            <a:r>
              <a:rPr lang="en-IN" sz="2700" dirty="0" smtClean="0">
                <a:latin typeface="Andalus" pitchFamily="18" charset="-78"/>
                <a:cs typeface="Andalus" pitchFamily="18" charset="-78"/>
              </a:rPr>
              <a:t>.</a:t>
            </a:r>
          </a:p>
          <a:p>
            <a:pPr marL="0">
              <a:buNone/>
            </a:pPr>
            <a:endParaRPr lang="en-IN" sz="2700" dirty="0" smtClean="0">
              <a:latin typeface="Andalus" pitchFamily="18" charset="-78"/>
              <a:cs typeface="Andalus" pitchFamily="18" charset="-78"/>
            </a:endParaRPr>
          </a:p>
          <a:p>
            <a:pPr marL="0">
              <a:buNone/>
            </a:pPr>
            <a:r>
              <a:rPr lang="en-IN" sz="2700" dirty="0" smtClean="0">
                <a:latin typeface="Andalus" pitchFamily="18" charset="-78"/>
                <a:cs typeface="Andalus" pitchFamily="18" charset="-78"/>
              </a:rPr>
              <a:t> </a:t>
            </a:r>
            <a:r>
              <a:rPr lang="en-IN" sz="2700" dirty="0">
                <a:latin typeface="Andalus" pitchFamily="18" charset="-78"/>
                <a:cs typeface="Andalus" pitchFamily="18" charset="-78"/>
              </a:rPr>
              <a:t>Each address field may specify a general register or a memory word.If many CPU registers are available for heavily used variables and intermediate results, we can avoid memory references much of the time, thus vastly increasing program execution speed, and reducing program size.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4"/>
            <a:ext cx="8229600" cy="1143000"/>
          </a:xfrm>
        </p:spPr>
        <p:txBody>
          <a:bodyPr>
            <a:noAutofit/>
          </a:bodyPr>
          <a:lstStyle/>
          <a:p>
            <a:r>
              <a:rPr lang="en-IN" sz="3600" dirty="0" smtClean="0">
                <a:latin typeface="Aharoni" pitchFamily="2" charset="-79"/>
                <a:cs typeface="Aharoni" pitchFamily="2" charset="-79"/>
              </a:rPr>
              <a:t>Advantages and Disadvantages of General Register based CPU Organisation</a:t>
            </a:r>
            <a:endParaRPr lang="en-IN" sz="3600" dirty="0">
              <a:latin typeface="Aharoni" pitchFamily="2" charset="-79"/>
              <a:cs typeface="Aharoni" pitchFamily="2" charset="-79"/>
            </a:endParaRPr>
          </a:p>
        </p:txBody>
      </p:sp>
      <p:sp>
        <p:nvSpPr>
          <p:cNvPr id="3" name="Content Placeholder 2"/>
          <p:cNvSpPr>
            <a:spLocks noGrp="1"/>
          </p:cNvSpPr>
          <p:nvPr>
            <p:ph idx="1"/>
          </p:nvPr>
        </p:nvSpPr>
        <p:spPr>
          <a:xfrm>
            <a:off x="428596" y="1928802"/>
            <a:ext cx="8229600" cy="4525963"/>
          </a:xfrm>
        </p:spPr>
        <p:txBody>
          <a:bodyPr>
            <a:normAutofit/>
          </a:bodyPr>
          <a:lstStyle/>
          <a:p>
            <a:pPr marL="0" fontAlgn="base">
              <a:buNone/>
            </a:pPr>
            <a:r>
              <a:rPr lang="en-IN" b="1" dirty="0">
                <a:latin typeface="Andalus" pitchFamily="18" charset="-78"/>
                <a:cs typeface="Andalus" pitchFamily="18" charset="-78"/>
              </a:rPr>
              <a:t>The advantages of General register based CPU organization –</a:t>
            </a:r>
          </a:p>
          <a:p>
            <a:pPr marL="171450" indent="-514350" fontAlgn="base">
              <a:buFont typeface="+mj-lt"/>
              <a:buAutoNum type="arabicPeriod"/>
            </a:pPr>
            <a:r>
              <a:rPr lang="en-IN" dirty="0">
                <a:latin typeface="Andalus" pitchFamily="18" charset="-78"/>
                <a:cs typeface="Andalus" pitchFamily="18" charset="-78"/>
              </a:rPr>
              <a:t>Efficiency of CPU increases as there are large number of registers are used in this organization.</a:t>
            </a:r>
          </a:p>
          <a:p>
            <a:pPr marL="171450" indent="-514350" fontAlgn="base">
              <a:buFont typeface="+mj-lt"/>
              <a:buAutoNum type="arabicPeriod"/>
            </a:pPr>
            <a:r>
              <a:rPr lang="en-IN" dirty="0">
                <a:latin typeface="Andalus" pitchFamily="18" charset="-78"/>
                <a:cs typeface="Andalus" pitchFamily="18" charset="-78"/>
              </a:rPr>
              <a:t>Less memory space is used to store the </a:t>
            </a:r>
            <a:r>
              <a:rPr lang="en-IN" dirty="0" smtClean="0">
                <a:latin typeface="Andalus" pitchFamily="18" charset="-78"/>
                <a:cs typeface="Andalus" pitchFamily="18" charset="-78"/>
              </a:rPr>
              <a:t>   program </a:t>
            </a:r>
            <a:r>
              <a:rPr lang="en-IN" dirty="0">
                <a:latin typeface="Andalus" pitchFamily="18" charset="-78"/>
                <a:cs typeface="Andalus" pitchFamily="18" charset="-78"/>
              </a:rPr>
              <a:t>since the instructions are written in compact way.</a:t>
            </a:r>
          </a:p>
          <a:p>
            <a:endParaRPr lang="en-IN" dirty="0">
              <a:latin typeface="Andalus" pitchFamily="18" charset="-78"/>
              <a:cs typeface="Andalus" pitchFamily="18" charset="-7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690635"/>
            <a:ext cx="7000924" cy="5509200"/>
          </a:xfrm>
          <a:prstGeom prst="rect">
            <a:avLst/>
          </a:prstGeom>
        </p:spPr>
        <p:txBody>
          <a:bodyPr wrap="square">
            <a:spAutoFit/>
          </a:bodyPr>
          <a:lstStyle/>
          <a:p>
            <a:pPr fontAlgn="base"/>
            <a:r>
              <a:rPr lang="en-IN" sz="3200" b="1" dirty="0" smtClean="0">
                <a:latin typeface="Andalus" pitchFamily="18" charset="-78"/>
                <a:cs typeface="Andalus" pitchFamily="18" charset="-78"/>
              </a:rPr>
              <a:t>The disadvantages of General register based CPU organization –</a:t>
            </a:r>
          </a:p>
          <a:p>
            <a:pPr fontAlgn="base"/>
            <a:endParaRPr lang="en-IN" sz="3200" dirty="0" smtClean="0">
              <a:latin typeface="Andalus" pitchFamily="18" charset="-78"/>
              <a:cs typeface="Andalus" pitchFamily="18" charset="-78"/>
            </a:endParaRPr>
          </a:p>
          <a:p>
            <a:pPr marL="514350" indent="-514350" fontAlgn="base">
              <a:buFont typeface="+mj-lt"/>
              <a:buAutoNum type="arabicPeriod"/>
            </a:pPr>
            <a:r>
              <a:rPr lang="en-IN" sz="3200" dirty="0" smtClean="0">
                <a:latin typeface="Andalus" pitchFamily="18" charset="-78"/>
                <a:cs typeface="Andalus" pitchFamily="18" charset="-78"/>
              </a:rPr>
              <a:t>Care should be taken to avoid unnecessary usage of registers. Thus, compilers need to be more intelligent in this aspect.</a:t>
            </a:r>
          </a:p>
          <a:p>
            <a:pPr marL="514350" indent="-514350" fontAlgn="base"/>
            <a:endParaRPr lang="en-IN" sz="3200" dirty="0" smtClean="0">
              <a:latin typeface="Andalus" pitchFamily="18" charset="-78"/>
              <a:cs typeface="Andalus" pitchFamily="18" charset="-78"/>
            </a:endParaRPr>
          </a:p>
          <a:p>
            <a:pPr marL="514350" indent="-514350" fontAlgn="base">
              <a:buFont typeface="+mj-lt"/>
              <a:buAutoNum type="arabicPeriod"/>
            </a:pPr>
            <a:r>
              <a:rPr lang="en-IN" sz="3200" dirty="0" smtClean="0">
                <a:latin typeface="Andalus" pitchFamily="18" charset="-78"/>
                <a:cs typeface="Andalus" pitchFamily="18" charset="-78"/>
              </a:rPr>
              <a:t>Since large number of registers are used, thus extra cost is required in this organization.</a:t>
            </a:r>
            <a:endParaRPr lang="en-IN" sz="3200" dirty="0">
              <a:latin typeface="Andalus" pitchFamily="18" charset="-78"/>
              <a:cs typeface="Andalus" pitchFamily="18" charset="-7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haroni" pitchFamily="2" charset="-79"/>
                <a:cs typeface="Aharoni" pitchFamily="2" charset="-79"/>
              </a:rPr>
              <a:t>Types of General Register CPU Organisation</a:t>
            </a:r>
            <a:endParaRPr lang="en-IN" dirty="0">
              <a:latin typeface="Aharoni" pitchFamily="2" charset="-79"/>
              <a:cs typeface="Aharoni" pitchFamily="2" charset="-79"/>
            </a:endParaRPr>
          </a:p>
        </p:txBody>
      </p:sp>
      <p:sp>
        <p:nvSpPr>
          <p:cNvPr id="3" name="Content Placeholder 2"/>
          <p:cNvSpPr>
            <a:spLocks noGrp="1"/>
          </p:cNvSpPr>
          <p:nvPr>
            <p:ph idx="1"/>
          </p:nvPr>
        </p:nvSpPr>
        <p:spPr>
          <a:xfrm>
            <a:off x="457200" y="1903433"/>
            <a:ext cx="8229600" cy="4525963"/>
          </a:xfrm>
        </p:spPr>
        <p:txBody>
          <a:bodyPr>
            <a:normAutofit fontScale="85000" lnSpcReduction="20000"/>
          </a:bodyPr>
          <a:lstStyle/>
          <a:p>
            <a:pPr fontAlgn="base">
              <a:buNone/>
            </a:pPr>
            <a:r>
              <a:rPr lang="en-IN" b="1" dirty="0">
                <a:latin typeface="Andalus" pitchFamily="18" charset="-78"/>
                <a:cs typeface="Andalus" pitchFamily="18" charset="-78"/>
              </a:rPr>
              <a:t>General register CPU organisation of two type:</a:t>
            </a:r>
            <a:endParaRPr lang="en-IN" dirty="0">
              <a:latin typeface="Andalus" pitchFamily="18" charset="-78"/>
              <a:cs typeface="Andalus" pitchFamily="18" charset="-78"/>
            </a:endParaRPr>
          </a:p>
          <a:p>
            <a:pPr fontAlgn="base"/>
            <a:r>
              <a:rPr lang="en-IN" u="sng" dirty="0">
                <a:latin typeface="Andalus" pitchFamily="18" charset="-78"/>
                <a:cs typeface="Andalus" pitchFamily="18" charset="-78"/>
              </a:rPr>
              <a:t>Register-memory reference architecture (CPU with less register)</a:t>
            </a:r>
            <a:r>
              <a:rPr lang="en-IN" dirty="0">
                <a:latin typeface="Andalus" pitchFamily="18" charset="-78"/>
                <a:cs typeface="Andalus" pitchFamily="18" charset="-78"/>
              </a:rPr>
              <a:t>– In this organisation Source 1 is always required in register, source 2 can be present either in register or in memory.Here two address instruction format is the compatible instruction format.</a:t>
            </a:r>
          </a:p>
          <a:p>
            <a:pPr fontAlgn="base"/>
            <a:r>
              <a:rPr lang="en-IN" u="sng" dirty="0">
                <a:latin typeface="Andalus" pitchFamily="18" charset="-78"/>
                <a:cs typeface="Andalus" pitchFamily="18" charset="-78"/>
              </a:rPr>
              <a:t>Register-register reference architecture(CPU with more register)</a:t>
            </a:r>
            <a:r>
              <a:rPr lang="en-IN" dirty="0">
                <a:latin typeface="Andalus" pitchFamily="18" charset="-78"/>
                <a:cs typeface="Andalus" pitchFamily="18" charset="-78"/>
              </a:rPr>
              <a:t>– In this organisation ALU operations are performed only on a register data. So operands are required in the register. After manipulation result is also placed in register.Here three address instruction format is the compatible instruction format.</a:t>
            </a:r>
          </a:p>
          <a:p>
            <a:endParaRPr lang="en-IN" dirty="0">
              <a:latin typeface="Andalus" pitchFamily="18" charset="-78"/>
              <a:cs typeface="Andalus" pitchFamily="18" charset="-78"/>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lstStyle/>
          <a:p>
            <a:r>
              <a:rPr lang="en-IN" dirty="0" smtClean="0">
                <a:latin typeface="Aharoni" pitchFamily="2" charset="-79"/>
                <a:cs typeface="Aharoni" pitchFamily="2" charset="-79"/>
              </a:rPr>
              <a:t>Stack based CPU Organisation</a:t>
            </a:r>
            <a:endParaRPr lang="en-IN" dirty="0">
              <a:latin typeface="Aharoni" pitchFamily="2" charset="-79"/>
              <a:cs typeface="Aharoni" pitchFamily="2" charset="-79"/>
            </a:endParaRPr>
          </a:p>
        </p:txBody>
      </p:sp>
      <p:sp>
        <p:nvSpPr>
          <p:cNvPr id="3" name="Content Placeholder 2"/>
          <p:cNvSpPr>
            <a:spLocks noGrp="1"/>
          </p:cNvSpPr>
          <p:nvPr>
            <p:ph idx="1"/>
          </p:nvPr>
        </p:nvSpPr>
        <p:spPr>
          <a:xfrm>
            <a:off x="457200" y="1189053"/>
            <a:ext cx="8229600" cy="4525963"/>
          </a:xfrm>
        </p:spPr>
        <p:txBody>
          <a:bodyPr>
            <a:noAutofit/>
          </a:bodyPr>
          <a:lstStyle/>
          <a:p>
            <a:pPr marL="0">
              <a:buFont typeface="Wingdings" pitchFamily="2" charset="2"/>
              <a:buChar char="Ø"/>
            </a:pPr>
            <a:r>
              <a:rPr lang="en-IN" sz="2500" dirty="0">
                <a:latin typeface="Andalus" pitchFamily="18" charset="-78"/>
                <a:cs typeface="Andalus" pitchFamily="18" charset="-78"/>
              </a:rPr>
              <a:t>The computers which use Stack-based CPU Organization are based on a data structure called</a:t>
            </a:r>
            <a:r>
              <a:rPr lang="en-IN" sz="2500" b="1" dirty="0">
                <a:latin typeface="Andalus" pitchFamily="18" charset="-78"/>
                <a:cs typeface="Andalus" pitchFamily="18" charset="-78"/>
              </a:rPr>
              <a:t> stack</a:t>
            </a:r>
            <a:r>
              <a:rPr lang="en-IN" sz="2500" dirty="0">
                <a:latin typeface="Andalus" pitchFamily="18" charset="-78"/>
                <a:cs typeface="Andalus" pitchFamily="18" charset="-78"/>
              </a:rPr>
              <a:t>. The stack is a list of data words. It uses </a:t>
            </a:r>
            <a:r>
              <a:rPr lang="en-IN" sz="2500" b="1" dirty="0">
                <a:latin typeface="Andalus" pitchFamily="18" charset="-78"/>
                <a:cs typeface="Andalus" pitchFamily="18" charset="-78"/>
              </a:rPr>
              <a:t>Last In First Out (LIFO)</a:t>
            </a:r>
            <a:r>
              <a:rPr lang="en-IN" sz="2500" dirty="0">
                <a:latin typeface="Andalus" pitchFamily="18" charset="-78"/>
                <a:cs typeface="Andalus" pitchFamily="18" charset="-78"/>
              </a:rPr>
              <a:t> access method which is the most popular access method in most of the CPU</a:t>
            </a:r>
            <a:r>
              <a:rPr lang="en-IN" sz="2500" dirty="0" smtClean="0">
                <a:latin typeface="Andalus" pitchFamily="18" charset="-78"/>
                <a:cs typeface="Andalus" pitchFamily="18" charset="-78"/>
              </a:rPr>
              <a:t>.</a:t>
            </a:r>
          </a:p>
          <a:p>
            <a:pPr marL="0">
              <a:buNone/>
            </a:pPr>
            <a:endParaRPr lang="en-IN" sz="2500" dirty="0" smtClean="0">
              <a:latin typeface="Andalus" pitchFamily="18" charset="-78"/>
              <a:cs typeface="Andalus" pitchFamily="18" charset="-78"/>
            </a:endParaRPr>
          </a:p>
          <a:p>
            <a:pPr marL="0">
              <a:buFont typeface="Wingdings" pitchFamily="2" charset="2"/>
              <a:buChar char="Ø"/>
            </a:pPr>
            <a:r>
              <a:rPr lang="en-IN" sz="2500" dirty="0" smtClean="0">
                <a:latin typeface="Andalus" pitchFamily="18" charset="-78"/>
                <a:cs typeface="Andalus" pitchFamily="18" charset="-78"/>
              </a:rPr>
              <a:t> </a:t>
            </a:r>
            <a:r>
              <a:rPr lang="en-IN" sz="2500" dirty="0">
                <a:latin typeface="Andalus" pitchFamily="18" charset="-78"/>
                <a:cs typeface="Andalus" pitchFamily="18" charset="-78"/>
              </a:rPr>
              <a:t>A register is used to store the address of the topmost element of the stack which is known as </a:t>
            </a:r>
            <a:r>
              <a:rPr lang="en-IN" sz="2500" b="1" dirty="0">
                <a:latin typeface="Andalus" pitchFamily="18" charset="-78"/>
                <a:cs typeface="Andalus" pitchFamily="18" charset="-78"/>
              </a:rPr>
              <a:t>Stack pointer (SP)</a:t>
            </a:r>
            <a:r>
              <a:rPr lang="en-IN" sz="2500" dirty="0">
                <a:latin typeface="Andalus" pitchFamily="18" charset="-78"/>
                <a:cs typeface="Andalus" pitchFamily="18" charset="-78"/>
              </a:rPr>
              <a:t>. </a:t>
            </a:r>
            <a:endParaRPr lang="en-IN" sz="2500" dirty="0" smtClean="0">
              <a:latin typeface="Andalus" pitchFamily="18" charset="-78"/>
              <a:cs typeface="Andalus" pitchFamily="18" charset="-78"/>
            </a:endParaRPr>
          </a:p>
          <a:p>
            <a:pPr marL="0">
              <a:buNone/>
            </a:pPr>
            <a:endParaRPr lang="en-IN" sz="2500" dirty="0" smtClean="0">
              <a:latin typeface="Andalus" pitchFamily="18" charset="-78"/>
              <a:cs typeface="Andalus" pitchFamily="18" charset="-78"/>
            </a:endParaRPr>
          </a:p>
          <a:p>
            <a:pPr marL="0">
              <a:buFont typeface="Wingdings" pitchFamily="2" charset="2"/>
              <a:buChar char="Ø"/>
            </a:pPr>
            <a:r>
              <a:rPr lang="en-IN" sz="2500" dirty="0" smtClean="0">
                <a:latin typeface="Andalus" pitchFamily="18" charset="-78"/>
                <a:cs typeface="Andalus" pitchFamily="18" charset="-78"/>
              </a:rPr>
              <a:t>In </a:t>
            </a:r>
            <a:r>
              <a:rPr lang="en-IN" sz="2500" dirty="0">
                <a:latin typeface="Andalus" pitchFamily="18" charset="-78"/>
                <a:cs typeface="Andalus" pitchFamily="18" charset="-78"/>
              </a:rPr>
              <a:t>this organisation, ALU operations are performed on stack data. It means both the operands are always required on the stack. After manipulation, the result is placed in the stack</a:t>
            </a:r>
            <a:r>
              <a:rPr lang="en-IN" sz="2500" dirty="0" smtClean="0">
                <a:latin typeface="Andalus" pitchFamily="18" charset="-78"/>
                <a:cs typeface="Andalus" pitchFamily="18" charset="-78"/>
              </a:rPr>
              <a:t>.</a:t>
            </a:r>
          </a:p>
          <a:p>
            <a:pPr marL="0">
              <a:buNone/>
            </a:pPr>
            <a:r>
              <a:rPr lang="en-IN" sz="2500" b="1" dirty="0">
                <a:latin typeface="Andalus" pitchFamily="18" charset="-78"/>
                <a:cs typeface="Andalus" pitchFamily="18" charset="-78"/>
              </a:rPr>
              <a:t>PDP-11, Intel’s 8085 and HP 3000</a:t>
            </a:r>
            <a:r>
              <a:rPr lang="en-IN" sz="2500" dirty="0">
                <a:latin typeface="Andalus" pitchFamily="18" charset="-78"/>
                <a:cs typeface="Andalus" pitchFamily="18" charset="-78"/>
              </a:rPr>
              <a:t> are some of the examples of the stack organized computers.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60357"/>
            <a:ext cx="8501122" cy="5697535"/>
          </a:xfrm>
        </p:spPr>
        <p:txBody>
          <a:bodyPr>
            <a:noAutofit/>
          </a:bodyPr>
          <a:lstStyle/>
          <a:p>
            <a:pPr fontAlgn="base">
              <a:buNone/>
            </a:pPr>
            <a:r>
              <a:rPr lang="en-IN" sz="3000" dirty="0" smtClean="0">
                <a:latin typeface="Andalus" pitchFamily="18" charset="-78"/>
                <a:cs typeface="Andalus" pitchFamily="18" charset="-78"/>
              </a:rPr>
              <a:t>    The </a:t>
            </a:r>
            <a:r>
              <a:rPr lang="en-IN" sz="3000" dirty="0">
                <a:latin typeface="Andalus" pitchFamily="18" charset="-78"/>
                <a:cs typeface="Andalus" pitchFamily="18" charset="-78"/>
              </a:rPr>
              <a:t>main two operations that are performed on the operators of the stack are </a:t>
            </a:r>
            <a:r>
              <a:rPr lang="en-IN" sz="3000" b="1" dirty="0">
                <a:latin typeface="Andalus" pitchFamily="18" charset="-78"/>
                <a:cs typeface="Andalus" pitchFamily="18" charset="-78"/>
              </a:rPr>
              <a:t>Push</a:t>
            </a:r>
            <a:r>
              <a:rPr lang="en-IN" sz="3000" dirty="0">
                <a:latin typeface="Andalus" pitchFamily="18" charset="-78"/>
                <a:cs typeface="Andalus" pitchFamily="18" charset="-78"/>
              </a:rPr>
              <a:t> and </a:t>
            </a:r>
            <a:r>
              <a:rPr lang="en-IN" sz="3000" b="1" dirty="0">
                <a:latin typeface="Andalus" pitchFamily="18" charset="-78"/>
                <a:cs typeface="Andalus" pitchFamily="18" charset="-78"/>
              </a:rPr>
              <a:t>Pop</a:t>
            </a:r>
            <a:r>
              <a:rPr lang="en-IN" sz="3000" dirty="0">
                <a:latin typeface="Andalus" pitchFamily="18" charset="-78"/>
                <a:cs typeface="Andalus" pitchFamily="18" charset="-78"/>
              </a:rPr>
              <a:t>. These two operations are performed from one end only</a:t>
            </a:r>
            <a:r>
              <a:rPr lang="en-IN" sz="3000" dirty="0" smtClean="0">
                <a:latin typeface="Andalus" pitchFamily="18" charset="-78"/>
                <a:cs typeface="Andalus" pitchFamily="18" charset="-78"/>
              </a:rPr>
              <a:t>.</a:t>
            </a:r>
            <a:endParaRPr lang="en-IN" sz="3000" dirty="0">
              <a:latin typeface="Andalus" pitchFamily="18" charset="-78"/>
              <a:cs typeface="Andalus" pitchFamily="18" charset="-78"/>
            </a:endParaRPr>
          </a:p>
          <a:p>
            <a:pPr fontAlgn="base"/>
            <a:r>
              <a:rPr lang="en-IN" sz="3000" b="1" dirty="0">
                <a:latin typeface="Andalus" pitchFamily="18" charset="-78"/>
                <a:cs typeface="Andalus" pitchFamily="18" charset="-78"/>
              </a:rPr>
              <a:t>Push –</a:t>
            </a:r>
            <a:r>
              <a:rPr lang="en-IN" sz="3000" dirty="0">
                <a:latin typeface="Andalus" pitchFamily="18" charset="-78"/>
                <a:cs typeface="Andalus" pitchFamily="18" charset="-78"/>
              </a:rPr>
              <a:t/>
            </a:r>
            <a:br>
              <a:rPr lang="en-IN" sz="3000" dirty="0">
                <a:latin typeface="Andalus" pitchFamily="18" charset="-78"/>
                <a:cs typeface="Andalus" pitchFamily="18" charset="-78"/>
              </a:rPr>
            </a:br>
            <a:r>
              <a:rPr lang="en-IN" sz="3000" dirty="0">
                <a:latin typeface="Andalus" pitchFamily="18" charset="-78"/>
                <a:cs typeface="Andalus" pitchFamily="18" charset="-78"/>
              </a:rPr>
              <a:t>This operation results in inserting one operand at the top of the stack and it decrease the stack pointer register</a:t>
            </a:r>
            <a:r>
              <a:rPr lang="en-IN" sz="3000" dirty="0" smtClean="0">
                <a:latin typeface="Andalus" pitchFamily="18" charset="-78"/>
                <a:cs typeface="Andalus" pitchFamily="18" charset="-78"/>
              </a:rPr>
              <a:t>.</a:t>
            </a:r>
            <a:r>
              <a:rPr lang="en-IN" sz="3000" dirty="0">
                <a:latin typeface="Andalus" pitchFamily="18" charset="-78"/>
                <a:cs typeface="Andalus" pitchFamily="18" charset="-78"/>
              </a:rPr>
              <a:t> It inserts the data word at specified address to the top of the </a:t>
            </a:r>
            <a:r>
              <a:rPr lang="en-IN" sz="3000" dirty="0" smtClean="0">
                <a:latin typeface="Andalus" pitchFamily="18" charset="-78"/>
                <a:cs typeface="Andalus" pitchFamily="18" charset="-78"/>
              </a:rPr>
              <a:t>stack.</a:t>
            </a:r>
          </a:p>
          <a:p>
            <a:pPr fontAlgn="base"/>
            <a:r>
              <a:rPr lang="en-IN" sz="3000" b="1" dirty="0">
                <a:latin typeface="Andalus" pitchFamily="18" charset="-78"/>
                <a:cs typeface="Andalus" pitchFamily="18" charset="-78"/>
              </a:rPr>
              <a:t>Pop –</a:t>
            </a:r>
            <a:r>
              <a:rPr lang="en-IN" sz="3000" dirty="0" smtClean="0">
                <a:latin typeface="Andalus" pitchFamily="18" charset="-78"/>
                <a:cs typeface="Andalus" pitchFamily="18" charset="-78"/>
              </a:rPr>
              <a:t/>
            </a:r>
            <a:br>
              <a:rPr lang="en-IN" sz="3000" dirty="0" smtClean="0">
                <a:latin typeface="Andalus" pitchFamily="18" charset="-78"/>
                <a:cs typeface="Andalus" pitchFamily="18" charset="-78"/>
              </a:rPr>
            </a:br>
            <a:r>
              <a:rPr lang="en-IN" sz="3000" dirty="0">
                <a:latin typeface="Andalus" pitchFamily="18" charset="-78"/>
                <a:cs typeface="Andalus" pitchFamily="18" charset="-78"/>
              </a:rPr>
              <a:t>This operation results in deleting one operand from the top of the stack and it increase the stack pointer register. </a:t>
            </a:r>
            <a:r>
              <a:rPr lang="en-IN" sz="3000" dirty="0" smtClean="0">
                <a:latin typeface="Andalus" pitchFamily="18" charset="-78"/>
                <a:cs typeface="Andalus" pitchFamily="18" charset="-78"/>
              </a:rPr>
              <a:t>It </a:t>
            </a:r>
            <a:r>
              <a:rPr lang="en-IN" sz="3000" dirty="0">
                <a:latin typeface="Andalus" pitchFamily="18" charset="-78"/>
                <a:cs typeface="Andalus" pitchFamily="18" charset="-78"/>
              </a:rPr>
              <a:t>deletes the data word at the top of the stack to the specified address.</a:t>
            </a:r>
          </a:p>
          <a:p>
            <a:pPr marL="0" fontAlgn="base">
              <a:buNone/>
            </a:pPr>
            <a:endParaRPr lang="en-IN" sz="3000" dirty="0">
              <a:latin typeface="Andalus" pitchFamily="18" charset="-78"/>
              <a:cs typeface="Andalus" pitchFamily="18" charset="-78"/>
            </a:endParaRPr>
          </a:p>
          <a:p>
            <a:endParaRPr lang="en-IN" sz="3000" dirty="0">
              <a:latin typeface="Andalus" pitchFamily="18" charset="-78"/>
              <a:cs typeface="Andalus" pitchFamily="18" charset="-78"/>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normAutofit fontScale="90000"/>
          </a:bodyPr>
          <a:lstStyle/>
          <a:p>
            <a:r>
              <a:rPr lang="en-IN" dirty="0" smtClean="0">
                <a:latin typeface="Aharoni" pitchFamily="2" charset="-79"/>
                <a:cs typeface="Aharoni" pitchFamily="2" charset="-79"/>
              </a:rPr>
              <a:t>Advantages and Disadvantages</a:t>
            </a:r>
            <a:endParaRPr lang="en-IN" dirty="0">
              <a:latin typeface="Aharoni" pitchFamily="2" charset="-79"/>
              <a:cs typeface="Aharoni" pitchFamily="2" charset="-79"/>
            </a:endParaRPr>
          </a:p>
        </p:txBody>
      </p:sp>
      <p:sp>
        <p:nvSpPr>
          <p:cNvPr id="3" name="Content Placeholder 2"/>
          <p:cNvSpPr>
            <a:spLocks noGrp="1"/>
          </p:cNvSpPr>
          <p:nvPr>
            <p:ph idx="1"/>
          </p:nvPr>
        </p:nvSpPr>
        <p:spPr>
          <a:xfrm>
            <a:off x="457200" y="1000108"/>
            <a:ext cx="8401080" cy="4429156"/>
          </a:xfrm>
        </p:spPr>
        <p:txBody>
          <a:bodyPr>
            <a:noAutofit/>
          </a:bodyPr>
          <a:lstStyle/>
          <a:p>
            <a:pPr marL="0" fontAlgn="base"/>
            <a:r>
              <a:rPr lang="en-IN" sz="2800" b="1" dirty="0">
                <a:latin typeface="Andalus" pitchFamily="18" charset="-78"/>
                <a:cs typeface="Andalus" pitchFamily="18" charset="-78"/>
              </a:rPr>
              <a:t>The advantages of Stack based CPU organization </a:t>
            </a:r>
            <a:r>
              <a:rPr lang="en-IN" sz="2800" b="1" dirty="0" smtClean="0">
                <a:latin typeface="Andalus" pitchFamily="18" charset="-78"/>
                <a:cs typeface="Andalus" pitchFamily="18" charset="-78"/>
              </a:rPr>
              <a:t>–</a:t>
            </a:r>
            <a:endParaRPr lang="en-IN" sz="2800" b="1" dirty="0">
              <a:latin typeface="Andalus" pitchFamily="18" charset="-78"/>
              <a:cs typeface="Andalus" pitchFamily="18" charset="-78"/>
            </a:endParaRPr>
          </a:p>
          <a:p>
            <a:pPr marL="171450" indent="-514350" fontAlgn="base">
              <a:buFont typeface="+mj-lt"/>
              <a:buAutoNum type="arabicPeriod"/>
            </a:pPr>
            <a:r>
              <a:rPr lang="en-IN" sz="2800" dirty="0" smtClean="0">
                <a:latin typeface="Andalus" pitchFamily="18" charset="-78"/>
                <a:cs typeface="Andalus" pitchFamily="18" charset="-78"/>
              </a:rPr>
              <a:t>Efficient </a:t>
            </a:r>
            <a:r>
              <a:rPr lang="en-IN" sz="2800" dirty="0">
                <a:latin typeface="Andalus" pitchFamily="18" charset="-78"/>
                <a:cs typeface="Andalus" pitchFamily="18" charset="-78"/>
              </a:rPr>
              <a:t>computation of complex arithmetic expressions.</a:t>
            </a:r>
          </a:p>
          <a:p>
            <a:pPr marL="171450" indent="-514350" fontAlgn="base">
              <a:buFont typeface="+mj-lt"/>
              <a:buAutoNum type="arabicPeriod"/>
            </a:pPr>
            <a:r>
              <a:rPr lang="en-IN" sz="2800" dirty="0" smtClean="0">
                <a:latin typeface="Andalus" pitchFamily="18" charset="-78"/>
                <a:cs typeface="Andalus" pitchFamily="18" charset="-78"/>
              </a:rPr>
              <a:t> Execution </a:t>
            </a:r>
            <a:r>
              <a:rPr lang="en-IN" sz="2800" dirty="0">
                <a:latin typeface="Andalus" pitchFamily="18" charset="-78"/>
                <a:cs typeface="Andalus" pitchFamily="18" charset="-78"/>
              </a:rPr>
              <a:t>of instructions is fast because operand data are </a:t>
            </a:r>
            <a:r>
              <a:rPr lang="en-IN" sz="2800" dirty="0" smtClean="0">
                <a:latin typeface="Andalus" pitchFamily="18" charset="-78"/>
                <a:cs typeface="Andalus" pitchFamily="18" charset="-78"/>
              </a:rPr>
              <a:t>     stored </a:t>
            </a:r>
            <a:r>
              <a:rPr lang="en-IN" sz="2800" dirty="0">
                <a:latin typeface="Andalus" pitchFamily="18" charset="-78"/>
                <a:cs typeface="Andalus" pitchFamily="18" charset="-78"/>
              </a:rPr>
              <a:t>in consecutive memory locations</a:t>
            </a:r>
            <a:r>
              <a:rPr lang="en-IN" sz="2800" dirty="0" smtClean="0">
                <a:latin typeface="Andalus" pitchFamily="18" charset="-78"/>
                <a:cs typeface="Andalus" pitchFamily="18" charset="-78"/>
              </a:rPr>
              <a:t>.</a:t>
            </a:r>
          </a:p>
          <a:p>
            <a:pPr marL="171450" indent="-514350" fontAlgn="base">
              <a:buFont typeface="+mj-lt"/>
              <a:buAutoNum type="arabicPeriod"/>
            </a:pPr>
            <a:r>
              <a:rPr lang="en-IN" sz="2800" dirty="0" smtClean="0">
                <a:latin typeface="Andalus" pitchFamily="18" charset="-78"/>
                <a:cs typeface="Andalus" pitchFamily="18" charset="-78"/>
              </a:rPr>
              <a:t> Length </a:t>
            </a:r>
            <a:r>
              <a:rPr lang="en-IN" sz="2800" dirty="0">
                <a:latin typeface="Andalus" pitchFamily="18" charset="-78"/>
                <a:cs typeface="Andalus" pitchFamily="18" charset="-78"/>
              </a:rPr>
              <a:t>of instruction is short as they do not have address field</a:t>
            </a:r>
            <a:r>
              <a:rPr lang="en-IN" sz="2800" dirty="0" smtClean="0">
                <a:latin typeface="Andalus" pitchFamily="18" charset="-78"/>
                <a:cs typeface="Andalus" pitchFamily="18" charset="-78"/>
              </a:rPr>
              <a:t>.</a:t>
            </a:r>
          </a:p>
          <a:p>
            <a:pPr marL="171450" indent="-514350" fontAlgn="base">
              <a:buNone/>
            </a:pPr>
            <a:endParaRPr lang="en-IN" sz="2800" dirty="0">
              <a:latin typeface="Andalus" pitchFamily="18" charset="-78"/>
              <a:cs typeface="Andalus" pitchFamily="18" charset="-78"/>
            </a:endParaRPr>
          </a:p>
          <a:p>
            <a:pPr marL="0" fontAlgn="base"/>
            <a:r>
              <a:rPr lang="en-IN" sz="2800" b="1" dirty="0">
                <a:latin typeface="Andalus" pitchFamily="18" charset="-78"/>
                <a:cs typeface="Andalus" pitchFamily="18" charset="-78"/>
              </a:rPr>
              <a:t>The disadvantages of Stack based CPU organization –</a:t>
            </a:r>
            <a:endParaRPr lang="en-IN" sz="2800" dirty="0">
              <a:latin typeface="Andalus" pitchFamily="18" charset="-78"/>
              <a:cs typeface="Andalus" pitchFamily="18" charset="-78"/>
            </a:endParaRPr>
          </a:p>
          <a:p>
            <a:pPr marL="171450" indent="-514350" fontAlgn="base">
              <a:buFont typeface="+mj-lt"/>
              <a:buAutoNum type="arabicPeriod"/>
            </a:pPr>
            <a:r>
              <a:rPr lang="en-IN" sz="2800" dirty="0">
                <a:latin typeface="Andalus" pitchFamily="18" charset="-78"/>
                <a:cs typeface="Andalus" pitchFamily="18" charset="-78"/>
              </a:rPr>
              <a:t>The size of the program </a:t>
            </a:r>
            <a:r>
              <a:rPr lang="en-IN" sz="2800" dirty="0" smtClean="0">
                <a:latin typeface="Andalus" pitchFamily="18" charset="-78"/>
                <a:cs typeface="Andalus" pitchFamily="18" charset="-78"/>
              </a:rPr>
              <a:t>increases.</a:t>
            </a:r>
          </a:p>
          <a:p>
            <a:pPr marL="171450" indent="-514350" fontAlgn="base">
              <a:buFont typeface="+mj-lt"/>
              <a:buAutoNum type="arabicPeriod"/>
            </a:pPr>
            <a:r>
              <a:rPr lang="en-IN" sz="2800" b="1" dirty="0" smtClean="0">
                <a:latin typeface="Andalus" pitchFamily="18" charset="-78"/>
                <a:cs typeface="Andalus" pitchFamily="18" charset="-78"/>
              </a:rPr>
              <a:t>Note:</a:t>
            </a:r>
            <a:r>
              <a:rPr lang="en-IN" sz="2800" i="1" dirty="0" smtClean="0">
                <a:latin typeface="Andalus" pitchFamily="18" charset="-78"/>
                <a:cs typeface="Andalus" pitchFamily="18" charset="-78"/>
              </a:rPr>
              <a:t>Stack </a:t>
            </a:r>
            <a:r>
              <a:rPr lang="en-IN" sz="2800" i="1" dirty="0">
                <a:latin typeface="Andalus" pitchFamily="18" charset="-78"/>
                <a:cs typeface="Andalus" pitchFamily="18" charset="-78"/>
              </a:rPr>
              <a:t>based CPU organisation uses zero address instruction.</a:t>
            </a:r>
            <a:endParaRPr lang="en-IN" sz="2800" dirty="0">
              <a:latin typeface="Andalus" pitchFamily="18" charset="-78"/>
              <a:cs typeface="Andalus" pitchFamily="18" charset="-78"/>
            </a:endParaRPr>
          </a:p>
          <a:p>
            <a:pPr marL="0">
              <a:buNone/>
            </a:pPr>
            <a:endParaRPr lang="en-IN" sz="2800" dirty="0">
              <a:latin typeface="Andalus" pitchFamily="18" charset="-78"/>
              <a:cs typeface="Andalus" pitchFamily="18" charset="-7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TotalTime>
  <Words>5301</Words>
  <Application>Microsoft Office PowerPoint</Application>
  <PresentationFormat>On-screen Show (4:3)</PresentationFormat>
  <Paragraphs>687</Paragraphs>
  <Slides>134</Slides>
  <Notes>4</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General Register based  CPU Organisation </vt:lpstr>
      <vt:lpstr>Advantages and Disadvantages of General Register based CPU Organisation</vt:lpstr>
      <vt:lpstr>Slide 95</vt:lpstr>
      <vt:lpstr>Types of General Register CPU Organisation</vt:lpstr>
      <vt:lpstr>Stack based CPU Organisation</vt:lpstr>
      <vt:lpstr>Slide 98</vt:lpstr>
      <vt:lpstr>Advantages and Disadvantages</vt:lpstr>
      <vt:lpstr>Single Accumulator based CPU Organisation</vt:lpstr>
      <vt:lpstr>Slide 101</vt:lpstr>
      <vt:lpstr>Types of Operations in Single Accumulator based CPU Organisation</vt:lpstr>
      <vt:lpstr>Slide 103</vt:lpstr>
      <vt:lpstr>Advantages and Disadvantages</vt:lpstr>
      <vt:lpstr>INSTRUCTION FORMATS</vt:lpstr>
      <vt:lpstr>1.ZERO ADDRESS INSTRUCTION SET</vt:lpstr>
      <vt:lpstr>Procedure Mechanism</vt:lpstr>
      <vt:lpstr>2.ONE ADDRESS INSTRUCTIONS SET</vt:lpstr>
      <vt:lpstr>Slide 109</vt:lpstr>
      <vt:lpstr>3.TWO ADDRESS INSTRUCTION SET</vt:lpstr>
      <vt:lpstr>Slide 111</vt:lpstr>
      <vt:lpstr>4.THREE ADDRESS INSTRUCTION SET</vt:lpstr>
      <vt:lpstr>Slide 113</vt:lpstr>
      <vt:lpstr>ADDRESSING MODES</vt:lpstr>
      <vt:lpstr>TYPES OF ADDRESSING MODES</vt:lpstr>
      <vt:lpstr>1.IMPLIED ADDRESSING MODE</vt:lpstr>
      <vt:lpstr>2.STACK ADDRESSING MODE</vt:lpstr>
      <vt:lpstr>3.IMMEDIATE ADDRESSING MODE</vt:lpstr>
      <vt:lpstr>4.DIRECT ADDRESSING NODE</vt:lpstr>
      <vt:lpstr>Slide 120</vt:lpstr>
      <vt:lpstr>5. INDIRECT ADDRESSING MODE</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106</cp:revision>
  <dcterms:created xsi:type="dcterms:W3CDTF">2019-10-18T17:54:22Z</dcterms:created>
  <dcterms:modified xsi:type="dcterms:W3CDTF">2019-10-21T06:00:26Z</dcterms:modified>
</cp:coreProperties>
</file>