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7" r:id="rId7"/>
    <p:sldId id="269" r:id="rId8"/>
    <p:sldId id="277" r:id="rId9"/>
    <p:sldId id="278" r:id="rId10"/>
    <p:sldId id="279" r:id="rId11"/>
    <p:sldId id="280" r:id="rId12"/>
    <p:sldId id="271" r:id="rId13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DC1CF-4898-4E44-AEA2-4E13DC2D18D7}" v="30" dt="2025-08-03T17:16:49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06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-powered-career-pathfinder-navigator.onrender.com/" TargetMode="External"/><Relationship Id="rId2" Type="http://schemas.openxmlformats.org/officeDocument/2006/relationships/hyperlink" Target="https://github.com/nishnarudkar/AI-Powered-Career-Pathfinder-Navigator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965918" y="1924050"/>
            <a:ext cx="18404600" cy="9867900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2273584" y="2565400"/>
            <a:ext cx="18404600" cy="9867900"/>
          </a:xfrm>
          <a:prstGeom prst="rect">
            <a:avLst/>
          </a:prstGeom>
          <a:noFill/>
          <a:ln w="63500">
            <a:solidFill>
              <a:srgbClr val="000000"/>
            </a:solidFill>
            <a:prstDash val="solid"/>
          </a:ln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812" y="-317399"/>
            <a:ext cx="12498363" cy="9588502"/>
          </a:xfrm>
          <a:prstGeom prst="rect">
            <a:avLst/>
          </a:prstGeom>
        </p:spPr>
      </p:pic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7500"/>
            <a:ext cx="12498362" cy="9588500"/>
          </a:xfrm>
          <a:prstGeom prst="rect">
            <a:avLst/>
          </a:prstGeom>
        </p:spPr>
      </p:pic>
      <p:sp>
        <p:nvSpPr>
          <p:cNvPr id="3" name="Text 1"/>
          <p:cNvSpPr/>
          <p:nvPr/>
        </p:nvSpPr>
        <p:spPr>
          <a:xfrm>
            <a:off x="2591188" y="2825750"/>
            <a:ext cx="17985448" cy="4673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24000" dirty="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  <a:cs typeface="Bebas Neue Regular" pitchFamily="34" charset="-120"/>
              </a:rPr>
              <a:t> </a:t>
            </a:r>
            <a:r>
              <a:rPr lang="en-US" sz="14200" dirty="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  <a:cs typeface="Bebas Neue Regular" pitchFamily="34" charset="-120"/>
              </a:rPr>
              <a:t>guidance using agentic ai </a:t>
            </a:r>
            <a:endParaRPr lang="en-US" sz="17000" dirty="0"/>
          </a:p>
        </p:txBody>
      </p:sp>
      <p:sp>
        <p:nvSpPr>
          <p:cNvPr id="4" name="Text 2"/>
          <p:cNvSpPr/>
          <p:nvPr/>
        </p:nvSpPr>
        <p:spPr>
          <a:xfrm>
            <a:off x="6156162" y="2441432"/>
            <a:ext cx="11465300" cy="2497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12800" dirty="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</a:rPr>
              <a:t>AI powered Career </a:t>
            </a:r>
            <a:endParaRPr lang="en-US" sz="12800" dirty="0"/>
          </a:p>
        </p:txBody>
      </p:sp>
      <p:sp>
        <p:nvSpPr>
          <p:cNvPr id="5" name="Text 3"/>
          <p:cNvSpPr/>
          <p:nvPr/>
        </p:nvSpPr>
        <p:spPr>
          <a:xfrm>
            <a:off x="5744834" y="5997278"/>
            <a:ext cx="10823509" cy="1557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540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</a:rPr>
              <a:t>PRESENTED BY: TEAM ANONYMOUS</a:t>
            </a:r>
            <a:endParaRPr lang="en-US" sz="5400"/>
          </a:p>
        </p:txBody>
      </p:sp>
      <p:sp>
        <p:nvSpPr>
          <p:cNvPr id="6" name="Shape 4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8" name="Shape 5"/>
          <p:cNvSpPr/>
          <p:nvPr/>
        </p:nvSpPr>
        <p:spPr>
          <a:xfrm>
            <a:off x="11164695" y="8559800"/>
            <a:ext cx="2489511" cy="0"/>
          </a:xfrm>
          <a:prstGeom prst="rect">
            <a:avLst/>
          </a:prstGeom>
          <a:noFill/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7598" y="11516270"/>
            <a:ext cx="2489511" cy="38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E473C3-3B66-1B4D-FB88-40918D1E2EF8}"/>
              </a:ext>
            </a:extLst>
          </p:cNvPr>
          <p:cNvSpPr txBox="1"/>
          <p:nvPr/>
        </p:nvSpPr>
        <p:spPr>
          <a:xfrm>
            <a:off x="5597661" y="6851407"/>
            <a:ext cx="91742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Regular"/>
              </a:rPr>
              <a:t>GROUP MEMBERS: 1) Maitreya Pawar</a:t>
            </a:r>
            <a:br>
              <a:rPr lang="en-US" sz="4400" dirty="0">
                <a:latin typeface="Bebas Neue Regular"/>
              </a:rPr>
            </a:br>
            <a:r>
              <a:rPr lang="en-US" sz="4400" dirty="0">
                <a:latin typeface="Bebas Neue Regular"/>
              </a:rPr>
              <a:t>                                     2) Nishant </a:t>
            </a:r>
            <a:r>
              <a:rPr lang="en-US" sz="4400" dirty="0" err="1">
                <a:latin typeface="Bebas Neue Regular"/>
              </a:rPr>
              <a:t>Narudkar</a:t>
            </a:r>
            <a:br>
              <a:rPr lang="en-US" sz="4400" dirty="0">
                <a:latin typeface="Bebas Neue Regular"/>
              </a:rPr>
            </a:br>
            <a:r>
              <a:rPr lang="en-US" sz="4400" dirty="0">
                <a:latin typeface="Bebas Neue Regular"/>
              </a:rPr>
              <a:t>                                     3) </a:t>
            </a:r>
            <a:r>
              <a:rPr lang="en-US" sz="4400" dirty="0" err="1">
                <a:latin typeface="Bebas Neue Regular"/>
              </a:rPr>
              <a:t>vatsal</a:t>
            </a:r>
            <a:r>
              <a:rPr lang="en-US" sz="4400" dirty="0">
                <a:latin typeface="Bebas Neue Regular"/>
              </a:rPr>
              <a:t> Parmar</a:t>
            </a:r>
          </a:p>
          <a:p>
            <a:r>
              <a:rPr lang="en-US" sz="4400" dirty="0">
                <a:latin typeface="Bebas Neue Regular"/>
              </a:rPr>
              <a:t>                                     4) Saksham Shukla</a:t>
            </a:r>
          </a:p>
          <a:p>
            <a:r>
              <a:rPr lang="en-US" sz="4400" dirty="0">
                <a:latin typeface="Bebas Neue Regular"/>
              </a:rPr>
              <a:t>                                     5) </a:t>
            </a:r>
            <a:r>
              <a:rPr lang="en-US" sz="4400" dirty="0" err="1">
                <a:latin typeface="Bebas Neue Regular"/>
              </a:rPr>
              <a:t>aamir</a:t>
            </a:r>
            <a:r>
              <a:rPr lang="en-US" sz="4400" dirty="0">
                <a:latin typeface="Bebas Neue Regular"/>
              </a:rPr>
              <a:t> </a:t>
            </a:r>
            <a:r>
              <a:rPr lang="en-US" sz="4400" dirty="0" err="1">
                <a:latin typeface="Bebas Neue Regular"/>
              </a:rPr>
              <a:t>sarang</a:t>
            </a:r>
            <a:endParaRPr lang="en-IN" sz="4400" dirty="0">
              <a:latin typeface="Bebas Neue Regula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334E0-9028-4812-1AC2-950A0C6C5B19}"/>
              </a:ext>
            </a:extLst>
          </p:cNvPr>
          <p:cNvSpPr txBox="1"/>
          <p:nvPr/>
        </p:nvSpPr>
        <p:spPr>
          <a:xfrm>
            <a:off x="11454836" y="10666067"/>
            <a:ext cx="10046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Regular"/>
              </a:rPr>
              <a:t>COLLEGE: RAMRAO ADIK INSTITUTE OF TECHNOLOGY </a:t>
            </a:r>
            <a:endParaRPr lang="en-IN" sz="4400" dirty="0">
              <a:latin typeface="Bebas Neue Regula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7A0F65-F9A0-6BE4-289B-B2A3EA4B4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5224" y="11390312"/>
            <a:ext cx="46386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9F5C24-DE16-6AA3-898F-8388B7C3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8202" y="12295285"/>
            <a:ext cx="3928846" cy="14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35562-C7D0-5D7E-D835-00E1176CAD19}"/>
              </a:ext>
            </a:extLst>
          </p:cNvPr>
          <p:cNvSpPr txBox="1"/>
          <p:nvPr/>
        </p:nvSpPr>
        <p:spPr>
          <a:xfrm>
            <a:off x="4839232" y="817052"/>
            <a:ext cx="8560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6"/>
                </a:solidFill>
                <a:latin typeface="Bebas Neue" panose="020B0606020202050201" pitchFamily="34" charset="0"/>
              </a:rPr>
              <a:t>IBM AGENTIC AI PROJECT </a:t>
            </a:r>
            <a:endParaRPr lang="en-IN" sz="8800" dirty="0">
              <a:solidFill>
                <a:schemeClr val="accent6"/>
              </a:solidFill>
              <a:latin typeface="Bebas Neue" panose="020B0606020202050201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0">
            <a:extLst>
              <a:ext uri="{FF2B5EF4-FFF2-40B4-BE49-F238E27FC236}">
                <a16:creationId xmlns:a16="http://schemas.microsoft.com/office/drawing/2014/main" id="{9C2E43F0-29AE-864E-5726-0B6925245A83}"/>
              </a:ext>
            </a:extLst>
          </p:cNvPr>
          <p:cNvSpPr/>
          <p:nvPr/>
        </p:nvSpPr>
        <p:spPr>
          <a:xfrm>
            <a:off x="5732162" y="1685565"/>
            <a:ext cx="12389956" cy="9963095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39252-B190-6D47-7B88-73040DD5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8053" y="284969"/>
            <a:ext cx="11211338" cy="730265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E98EB8-33F1-C40E-3CAD-BA533560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86" y="5470543"/>
            <a:ext cx="11875535" cy="7925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61F9C4-AA17-E66C-12D5-3A6DE8D68379}"/>
              </a:ext>
            </a:extLst>
          </p:cNvPr>
          <p:cNvSpPr txBox="1"/>
          <p:nvPr/>
        </p:nvSpPr>
        <p:spPr>
          <a:xfrm>
            <a:off x="13457584" y="2504661"/>
            <a:ext cx="7573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bas Neue" panose="020B0606020202050201" pitchFamily="34" charset="0"/>
              </a:rPr>
              <a:t>Displays the user’s current strengths and prioritizes skill gaps to enable focused, effective learning</a:t>
            </a:r>
            <a:endParaRPr lang="en-IN" sz="4000" dirty="0">
              <a:latin typeface="Bebas Neue" panose="020B0606020202050201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53E93-6F72-36EB-E5FB-2ED518DEF6AC}"/>
              </a:ext>
            </a:extLst>
          </p:cNvPr>
          <p:cNvSpPr txBox="1"/>
          <p:nvPr/>
        </p:nvSpPr>
        <p:spPr>
          <a:xfrm>
            <a:off x="1827282" y="9344492"/>
            <a:ext cx="9879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bas Neue" panose="020B0606020202050201" pitchFamily="34" charset="0"/>
              </a:rPr>
              <a:t>With a single click, learners receive a personalized, phased roadmap with estimated time commitments and direct course links.</a:t>
            </a:r>
            <a:endParaRPr lang="en-IN" sz="40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25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>
            <a:extLst>
              <a:ext uri="{FF2B5EF4-FFF2-40B4-BE49-F238E27FC236}">
                <a16:creationId xmlns:a16="http://schemas.microsoft.com/office/drawing/2014/main" id="{DFE89488-4CBA-3686-320B-D3B12D5509ED}"/>
              </a:ext>
            </a:extLst>
          </p:cNvPr>
          <p:cNvSpPr/>
          <p:nvPr/>
        </p:nvSpPr>
        <p:spPr>
          <a:xfrm>
            <a:off x="0" y="3796748"/>
            <a:ext cx="24387174" cy="7136296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CEF7F-B4F2-0EE4-6DB7-B8BC75429D77}"/>
              </a:ext>
            </a:extLst>
          </p:cNvPr>
          <p:cNvSpPr txBox="1"/>
          <p:nvPr/>
        </p:nvSpPr>
        <p:spPr>
          <a:xfrm>
            <a:off x="1987826" y="851660"/>
            <a:ext cx="86124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Bebas Neue" panose="020B0606020202050201" pitchFamily="34" charset="0"/>
              </a:rPr>
              <a:t>Project links </a:t>
            </a:r>
            <a:endParaRPr lang="en-IN" sz="11500" dirty="0">
              <a:latin typeface="Bebas Neue" panose="020B0606020202050201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BEA6F-19EA-FEE3-2214-A16420394B1E}"/>
              </a:ext>
            </a:extLst>
          </p:cNvPr>
          <p:cNvSpPr txBox="1"/>
          <p:nvPr/>
        </p:nvSpPr>
        <p:spPr>
          <a:xfrm>
            <a:off x="661160" y="4201311"/>
            <a:ext cx="9939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ebas Neue" panose="020B0606020202050201" pitchFamily="34" charset="0"/>
              </a:rPr>
              <a:t>Live deployed website (render) : </a:t>
            </a:r>
            <a:endParaRPr lang="en-IN" sz="6000" dirty="0">
              <a:latin typeface="Bebas Neue" panose="020B0606020202050201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49735-2BD5-005E-EBA8-A387902419CA}"/>
              </a:ext>
            </a:extLst>
          </p:cNvPr>
          <p:cNvSpPr txBox="1"/>
          <p:nvPr/>
        </p:nvSpPr>
        <p:spPr>
          <a:xfrm>
            <a:off x="834887" y="7840990"/>
            <a:ext cx="5963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Bebas Neue" panose="020B0606020202050201" pitchFamily="34" charset="0"/>
              </a:rPr>
              <a:t>Github</a:t>
            </a:r>
            <a:r>
              <a:rPr lang="en-US" sz="6000" dirty="0">
                <a:latin typeface="Bebas Neue" panose="020B0606020202050201" pitchFamily="34" charset="0"/>
              </a:rPr>
              <a:t> repository</a:t>
            </a:r>
            <a:endParaRPr lang="en-IN" sz="6000" dirty="0">
              <a:latin typeface="Bebas Neue" panose="020B0606020202050201" pitchFamily="34" charset="0"/>
            </a:endParaRP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D110D1D5-6585-DFFB-EF7B-EB172EC0BE32}"/>
              </a:ext>
            </a:extLst>
          </p:cNvPr>
          <p:cNvSpPr txBox="1"/>
          <p:nvPr/>
        </p:nvSpPr>
        <p:spPr>
          <a:xfrm>
            <a:off x="834888" y="8971518"/>
            <a:ext cx="21110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5"/>
                </a:solidFill>
                <a:latin typeface="Bebas Neue" panose="020B0606020202050201" pitchFamily="34" charset="0"/>
              </a:rPr>
              <a:t>https://github.com/nishnarudkar/AI-Powered-Career-Pathfinder-Navigator</a:t>
            </a:r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362F78D5-4582-5A6D-D725-157AF4BA9D63}"/>
              </a:ext>
            </a:extLst>
          </p:cNvPr>
          <p:cNvSpPr txBox="1"/>
          <p:nvPr/>
        </p:nvSpPr>
        <p:spPr>
          <a:xfrm>
            <a:off x="834888" y="5358935"/>
            <a:ext cx="17612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5"/>
                </a:solidFill>
                <a:latin typeface="Bebas Neue" panose="020B0606020202050201" pitchFamily="34" charset="0"/>
              </a:rPr>
              <a:t>https://ai-powered-career-pathfinder-navigator.onrender.com</a:t>
            </a:r>
          </a:p>
        </p:txBody>
      </p:sp>
      <p:sp>
        <p:nvSpPr>
          <p:cNvPr id="7" name="Shape 33">
            <a:extLst>
              <a:ext uri="{FF2B5EF4-FFF2-40B4-BE49-F238E27FC236}">
                <a16:creationId xmlns:a16="http://schemas.microsoft.com/office/drawing/2014/main" id="{C47A4986-D167-4008-EF28-1B0E892718FB}"/>
              </a:ext>
            </a:extLst>
          </p:cNvPr>
          <p:cNvSpPr/>
          <p:nvPr/>
        </p:nvSpPr>
        <p:spPr>
          <a:xfrm rot="10800000">
            <a:off x="661160" y="577110"/>
            <a:ext cx="9764988" cy="2242092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77992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1128299" y="3724116"/>
            <a:ext cx="18955843" cy="9793101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8" name="Text 4"/>
          <p:cNvSpPr/>
          <p:nvPr/>
        </p:nvSpPr>
        <p:spPr>
          <a:xfrm>
            <a:off x="2787373" y="1006314"/>
            <a:ext cx="7375388" cy="2497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12800" dirty="0">
                <a:latin typeface="Bebas Neue Regular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B0B18-15CB-1F25-0A34-E64DA45113B1}"/>
              </a:ext>
            </a:extLst>
          </p:cNvPr>
          <p:cNvSpPr txBox="1"/>
          <p:nvPr/>
        </p:nvSpPr>
        <p:spPr>
          <a:xfrm>
            <a:off x="1128299" y="3949553"/>
            <a:ext cx="18451286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Bebas Neue" panose="020B0606020202050201" pitchFamily="34" charset="0"/>
              </a:rPr>
              <a:t>We developed a fully functional web application leveraging Agentic AI to deliver career-aligned skill insights and personalized upskilling paths.</a:t>
            </a:r>
          </a:p>
          <a:p>
            <a:endParaRPr lang="en-US" sz="4400" dirty="0">
              <a:latin typeface="Bebas Neue" panose="020B0606020202050201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Bebas Neue" panose="020B0606020202050201" pitchFamily="34" charset="0"/>
              </a:rPr>
              <a:t>The platform intelligently analyzes resumes, identifies missing competencies, and recommends curated learning content across three learning phases.</a:t>
            </a:r>
          </a:p>
          <a:p>
            <a:endParaRPr lang="en-US" sz="4400" dirty="0">
              <a:latin typeface="Bebas Neue" panose="020B0606020202050201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Bebas Neue" panose="020B0606020202050201" pitchFamily="34" charset="0"/>
              </a:rPr>
              <a:t>It demonstrates the power of AI agents in solving real-world challenges in education, skill development, and employability.</a:t>
            </a:r>
          </a:p>
          <a:p>
            <a:endParaRPr lang="en-US" sz="4400" dirty="0">
              <a:latin typeface="Bebas Neue" panose="020B0606020202050201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Bebas Neue" panose="020B0606020202050201" pitchFamily="34" charset="0"/>
              </a:rPr>
              <a:t>Future scope includes expanding to more job roles, improving resume parsing accuracy, and integrating personalized progress tracking for long-term growth.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latin typeface="Bebas Neue" panose="020B0606020202050201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Bebas Neue" panose="020B0606020202050201" pitchFamily="34" charset="0"/>
              </a:rPr>
              <a:t>With its real-world utility and scalable design, the Career Pathfinder is more than a prototype — it’s a step toward personalized, intelligent career development.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>
              <a:latin typeface="Bebas Neue" panose="020B0606020202050201" pitchFamily="34" charset="0"/>
            </a:endParaRPr>
          </a:p>
        </p:txBody>
      </p:sp>
      <p:sp>
        <p:nvSpPr>
          <p:cNvPr id="2" name="Shape 33">
            <a:extLst>
              <a:ext uri="{FF2B5EF4-FFF2-40B4-BE49-F238E27FC236}">
                <a16:creationId xmlns:a16="http://schemas.microsoft.com/office/drawing/2014/main" id="{A603283B-DDF2-4A0B-C75B-73BACE33E908}"/>
              </a:ext>
            </a:extLst>
          </p:cNvPr>
          <p:cNvSpPr/>
          <p:nvPr/>
        </p:nvSpPr>
        <p:spPr>
          <a:xfrm rot="10800000">
            <a:off x="1128300" y="560743"/>
            <a:ext cx="11111606" cy="2717800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 rot="16200000">
            <a:off x="-2956929" y="6156573"/>
            <a:ext cx="10296754" cy="2497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1280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  <a:cs typeface="Bebas Neue Regular" pitchFamily="34" charset="-120"/>
              </a:rPr>
              <a:t>Table of Contents</a:t>
            </a:r>
            <a:endParaRPr lang="en-US" sz="12800"/>
          </a:p>
        </p:txBody>
      </p:sp>
      <p:sp>
        <p:nvSpPr>
          <p:cNvPr id="3" name="Shape 1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5" name="Shape 2"/>
          <p:cNvSpPr/>
          <p:nvPr/>
        </p:nvSpPr>
        <p:spPr>
          <a:xfrm>
            <a:off x="4864708" y="2857500"/>
            <a:ext cx="7760670" cy="1828800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5150494" y="2755900"/>
            <a:ext cx="1054232" cy="2044700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08" y="2959100"/>
            <a:ext cx="1625803" cy="1625600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4864708" y="2959100"/>
            <a:ext cx="1625803" cy="1625600"/>
          </a:xfrm>
          <a:prstGeom prst="rect">
            <a:avLst/>
          </a:prstGeom>
          <a:noFill/>
          <a:ln w="63500">
            <a:solidFill>
              <a:srgbClr val="00000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328316" y="3302000"/>
            <a:ext cx="698587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  <a:cs typeface="Bebas Neue Regular" pitchFamily="34" charset="-120"/>
              </a:rPr>
              <a:t>01</a:t>
            </a:r>
            <a:endParaRPr lang="en-US" sz="4800"/>
          </a:p>
        </p:txBody>
      </p:sp>
      <p:sp>
        <p:nvSpPr>
          <p:cNvPr id="10" name="Shape 6"/>
          <p:cNvSpPr/>
          <p:nvPr/>
        </p:nvSpPr>
        <p:spPr>
          <a:xfrm>
            <a:off x="6947768" y="2857500"/>
            <a:ext cx="5677610" cy="1828800"/>
          </a:xfrm>
          <a:prstGeom prst="rect">
            <a:avLst/>
          </a:prstGeom>
          <a:noFill/>
          <a:ln/>
        </p:spPr>
      </p:sp>
      <p:sp>
        <p:nvSpPr>
          <p:cNvPr id="11" name="Text 7"/>
          <p:cNvSpPr/>
          <p:nvPr/>
        </p:nvSpPr>
        <p:spPr>
          <a:xfrm>
            <a:off x="6947768" y="2857500"/>
            <a:ext cx="5880835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4800">
                <a:latin typeface="Bebas Neue Regular"/>
              </a:rPr>
              <a:t>Problem Statement</a:t>
            </a:r>
          </a:p>
        </p:txBody>
      </p:sp>
      <p:sp>
        <p:nvSpPr>
          <p:cNvPr id="12" name="Text 8"/>
          <p:cNvSpPr/>
          <p:nvPr/>
        </p:nvSpPr>
        <p:spPr>
          <a:xfrm>
            <a:off x="6947768" y="3695700"/>
            <a:ext cx="5813093" cy="1126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Aft>
                <a:spcPts val="4000"/>
              </a:spcAft>
            </a:pPr>
            <a:r>
              <a:rPr lang="en-US" sz="3200" dirty="0">
                <a:latin typeface="Bebas Neue" panose="020B0606020202050201" pitchFamily="34" charset="0"/>
              </a:rPr>
              <a:t>Defines the key issue faced by learners in identifying skill gaps for job roles.</a:t>
            </a:r>
            <a:endParaRPr lang="en-US" sz="3200" dirty="0">
              <a:solidFill>
                <a:srgbClr val="4D4D4D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14149568" y="2857500"/>
            <a:ext cx="7760670" cy="1828800"/>
          </a:xfrm>
          <a:prstGeom prst="rect">
            <a:avLst/>
          </a:prstGeom>
          <a:noFill/>
          <a:ln/>
        </p:spPr>
      </p:sp>
      <p:sp>
        <p:nvSpPr>
          <p:cNvPr id="14" name="Shape 10"/>
          <p:cNvSpPr/>
          <p:nvPr/>
        </p:nvSpPr>
        <p:spPr>
          <a:xfrm>
            <a:off x="14435354" y="2755900"/>
            <a:ext cx="1054232" cy="2044700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568" y="2959100"/>
            <a:ext cx="1625803" cy="1625600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14149568" y="2959100"/>
            <a:ext cx="1625803" cy="1625600"/>
          </a:xfrm>
          <a:prstGeom prst="rect">
            <a:avLst/>
          </a:prstGeom>
          <a:noFill/>
          <a:ln w="63500">
            <a:solidFill>
              <a:srgbClr val="000000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14613176" y="3302000"/>
            <a:ext cx="698587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  <a:cs typeface="Bebas Neue Regular" pitchFamily="34" charset="-120"/>
              </a:rPr>
              <a:t>02</a:t>
            </a:r>
            <a:endParaRPr lang="en-US" sz="4800"/>
          </a:p>
        </p:txBody>
      </p:sp>
      <p:sp>
        <p:nvSpPr>
          <p:cNvPr id="18" name="Shape 13"/>
          <p:cNvSpPr/>
          <p:nvPr/>
        </p:nvSpPr>
        <p:spPr>
          <a:xfrm>
            <a:off x="16232629" y="2857500"/>
            <a:ext cx="5677610" cy="1828800"/>
          </a:xfrm>
          <a:prstGeom prst="rect">
            <a:avLst/>
          </a:prstGeom>
          <a:noFill/>
          <a:ln/>
        </p:spPr>
      </p:sp>
      <p:sp>
        <p:nvSpPr>
          <p:cNvPr id="19" name="Text 14"/>
          <p:cNvSpPr/>
          <p:nvPr/>
        </p:nvSpPr>
        <p:spPr>
          <a:xfrm>
            <a:off x="16232629" y="2857500"/>
            <a:ext cx="5880835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4800">
                <a:latin typeface="Bebas Neue Regular"/>
              </a:rPr>
              <a:t>OUR SOLUTION</a:t>
            </a:r>
          </a:p>
        </p:txBody>
      </p:sp>
      <p:sp>
        <p:nvSpPr>
          <p:cNvPr id="20" name="Text 15"/>
          <p:cNvSpPr/>
          <p:nvPr/>
        </p:nvSpPr>
        <p:spPr>
          <a:xfrm>
            <a:off x="16232629" y="3695700"/>
            <a:ext cx="5813093" cy="1126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Aft>
                <a:spcPts val="4000"/>
              </a:spcAft>
            </a:pPr>
            <a:r>
              <a:rPr lang="en-US" sz="3200" dirty="0">
                <a:latin typeface="Bebas Neue" panose="020B0606020202050201" pitchFamily="34" charset="0"/>
              </a:rPr>
              <a:t>Explains how our AI system solves the problem through personalized guidance.</a:t>
            </a:r>
          </a:p>
        </p:txBody>
      </p:sp>
      <p:sp>
        <p:nvSpPr>
          <p:cNvPr id="21" name="Shape 16"/>
          <p:cNvSpPr/>
          <p:nvPr/>
        </p:nvSpPr>
        <p:spPr>
          <a:xfrm>
            <a:off x="4864708" y="6210300"/>
            <a:ext cx="7760670" cy="1828800"/>
          </a:xfrm>
          <a:prstGeom prst="rect">
            <a:avLst/>
          </a:prstGeom>
          <a:noFill/>
          <a:ln/>
        </p:spPr>
      </p:sp>
      <p:sp>
        <p:nvSpPr>
          <p:cNvPr id="22" name="Shape 17"/>
          <p:cNvSpPr/>
          <p:nvPr/>
        </p:nvSpPr>
        <p:spPr>
          <a:xfrm>
            <a:off x="5150494" y="6108700"/>
            <a:ext cx="1054232" cy="2044700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pic>
        <p:nvPicPr>
          <p:cNvPr id="23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08" y="6311900"/>
            <a:ext cx="1625803" cy="1625600"/>
          </a:xfrm>
          <a:prstGeom prst="rect">
            <a:avLst/>
          </a:prstGeom>
        </p:spPr>
      </p:pic>
      <p:sp>
        <p:nvSpPr>
          <p:cNvPr id="24" name="Shape 18"/>
          <p:cNvSpPr/>
          <p:nvPr/>
        </p:nvSpPr>
        <p:spPr>
          <a:xfrm>
            <a:off x="4864708" y="6311900"/>
            <a:ext cx="1625803" cy="1625600"/>
          </a:xfrm>
          <a:prstGeom prst="rect">
            <a:avLst/>
          </a:prstGeom>
          <a:noFill/>
          <a:ln w="63500">
            <a:solidFill>
              <a:srgbClr val="000000"/>
            </a:solidFill>
            <a:prstDash val="solid"/>
          </a:ln>
        </p:spPr>
      </p:sp>
      <p:sp>
        <p:nvSpPr>
          <p:cNvPr id="25" name="Text 19"/>
          <p:cNvSpPr/>
          <p:nvPr/>
        </p:nvSpPr>
        <p:spPr>
          <a:xfrm>
            <a:off x="5328316" y="6654800"/>
            <a:ext cx="698587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  <a:cs typeface="Bebas Neue Regular" pitchFamily="34" charset="-120"/>
              </a:rPr>
              <a:t>03</a:t>
            </a:r>
            <a:endParaRPr lang="en-US" sz="4800"/>
          </a:p>
        </p:txBody>
      </p:sp>
      <p:sp>
        <p:nvSpPr>
          <p:cNvPr id="26" name="Shape 20"/>
          <p:cNvSpPr/>
          <p:nvPr/>
        </p:nvSpPr>
        <p:spPr>
          <a:xfrm>
            <a:off x="6947768" y="6210300"/>
            <a:ext cx="5677610" cy="1828800"/>
          </a:xfrm>
          <a:prstGeom prst="rect">
            <a:avLst/>
          </a:prstGeom>
          <a:noFill/>
          <a:ln/>
        </p:spPr>
      </p:sp>
      <p:sp>
        <p:nvSpPr>
          <p:cNvPr id="27" name="Text 21"/>
          <p:cNvSpPr/>
          <p:nvPr/>
        </p:nvSpPr>
        <p:spPr>
          <a:xfrm>
            <a:off x="6947768" y="6210300"/>
            <a:ext cx="5880835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4800">
                <a:latin typeface="Bebas Neue Regular"/>
              </a:rPr>
              <a:t>SDG GOALS</a:t>
            </a:r>
          </a:p>
        </p:txBody>
      </p:sp>
      <p:sp>
        <p:nvSpPr>
          <p:cNvPr id="28" name="Text 22"/>
          <p:cNvSpPr/>
          <p:nvPr/>
        </p:nvSpPr>
        <p:spPr>
          <a:xfrm>
            <a:off x="6947768" y="7048500"/>
            <a:ext cx="5813093" cy="1126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Aft>
                <a:spcPts val="4000"/>
              </a:spcAft>
            </a:pPr>
            <a:r>
              <a:rPr lang="en-US" sz="3200" dirty="0">
                <a:latin typeface="Bebas Neue" panose="020B0606020202050201" pitchFamily="34" charset="0"/>
              </a:rPr>
              <a:t>Shows how the project supports UN Sustainable Development Goals </a:t>
            </a:r>
          </a:p>
        </p:txBody>
      </p:sp>
      <p:sp>
        <p:nvSpPr>
          <p:cNvPr id="29" name="Shape 23"/>
          <p:cNvSpPr/>
          <p:nvPr/>
        </p:nvSpPr>
        <p:spPr>
          <a:xfrm>
            <a:off x="4864708" y="9563100"/>
            <a:ext cx="7760670" cy="1828800"/>
          </a:xfrm>
          <a:prstGeom prst="rect">
            <a:avLst/>
          </a:prstGeom>
          <a:noFill/>
          <a:ln/>
        </p:spPr>
      </p:sp>
      <p:sp>
        <p:nvSpPr>
          <p:cNvPr id="30" name="Shape 24"/>
          <p:cNvSpPr/>
          <p:nvPr/>
        </p:nvSpPr>
        <p:spPr>
          <a:xfrm>
            <a:off x="5150494" y="9461500"/>
            <a:ext cx="1054232" cy="2044700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pic>
        <p:nvPicPr>
          <p:cNvPr id="31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08" y="9664700"/>
            <a:ext cx="1625803" cy="1625600"/>
          </a:xfrm>
          <a:prstGeom prst="rect">
            <a:avLst/>
          </a:prstGeom>
        </p:spPr>
      </p:pic>
      <p:sp>
        <p:nvSpPr>
          <p:cNvPr id="32" name="Shape 25"/>
          <p:cNvSpPr/>
          <p:nvPr/>
        </p:nvSpPr>
        <p:spPr>
          <a:xfrm>
            <a:off x="4864708" y="9664700"/>
            <a:ext cx="1625803" cy="1625600"/>
          </a:xfrm>
          <a:prstGeom prst="rect">
            <a:avLst/>
          </a:prstGeom>
          <a:noFill/>
          <a:ln w="63500">
            <a:solidFill>
              <a:srgbClr val="000000"/>
            </a:solidFill>
            <a:prstDash val="solid"/>
          </a:ln>
        </p:spPr>
      </p:sp>
      <p:sp>
        <p:nvSpPr>
          <p:cNvPr id="33" name="Text 26"/>
          <p:cNvSpPr/>
          <p:nvPr/>
        </p:nvSpPr>
        <p:spPr>
          <a:xfrm>
            <a:off x="5328316" y="10007600"/>
            <a:ext cx="698587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  <a:cs typeface="Bebas Neue Regular" pitchFamily="34" charset="-120"/>
              </a:rPr>
              <a:t>05</a:t>
            </a:r>
            <a:endParaRPr lang="en-US" sz="4800"/>
          </a:p>
        </p:txBody>
      </p:sp>
      <p:sp>
        <p:nvSpPr>
          <p:cNvPr id="34" name="Shape 27"/>
          <p:cNvSpPr/>
          <p:nvPr/>
        </p:nvSpPr>
        <p:spPr>
          <a:xfrm>
            <a:off x="6947768" y="9563100"/>
            <a:ext cx="5677610" cy="1828800"/>
          </a:xfrm>
          <a:prstGeom prst="rect">
            <a:avLst/>
          </a:prstGeom>
          <a:noFill/>
          <a:ln/>
        </p:spPr>
      </p:sp>
      <p:sp>
        <p:nvSpPr>
          <p:cNvPr id="35" name="Text 28"/>
          <p:cNvSpPr/>
          <p:nvPr/>
        </p:nvSpPr>
        <p:spPr>
          <a:xfrm>
            <a:off x="6947768" y="9563100"/>
            <a:ext cx="5880835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4800">
                <a:latin typeface="Bebas Neue Regular"/>
              </a:rPr>
              <a:t>TECH STACK</a:t>
            </a:r>
          </a:p>
        </p:txBody>
      </p:sp>
      <p:sp>
        <p:nvSpPr>
          <p:cNvPr id="36" name="Text 29"/>
          <p:cNvSpPr/>
          <p:nvPr/>
        </p:nvSpPr>
        <p:spPr>
          <a:xfrm>
            <a:off x="6947768" y="10401300"/>
            <a:ext cx="5813093" cy="1625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Aft>
                <a:spcPts val="4000"/>
              </a:spcAft>
            </a:pPr>
            <a:r>
              <a:rPr lang="en-US" sz="3200" dirty="0">
                <a:latin typeface="Bebas Neue" panose="020B0606020202050201" pitchFamily="34" charset="0"/>
              </a:rPr>
              <a:t>Lists the core technologies, frameworks, and tools used to build the project.</a:t>
            </a:r>
          </a:p>
        </p:txBody>
      </p:sp>
      <p:sp>
        <p:nvSpPr>
          <p:cNvPr id="37" name="Shape 30"/>
          <p:cNvSpPr/>
          <p:nvPr/>
        </p:nvSpPr>
        <p:spPr>
          <a:xfrm>
            <a:off x="14149568" y="6210300"/>
            <a:ext cx="7760670" cy="1828800"/>
          </a:xfrm>
          <a:prstGeom prst="rect">
            <a:avLst/>
          </a:prstGeom>
          <a:noFill/>
          <a:ln/>
        </p:spPr>
      </p:sp>
      <p:sp>
        <p:nvSpPr>
          <p:cNvPr id="38" name="Shape 31"/>
          <p:cNvSpPr/>
          <p:nvPr/>
        </p:nvSpPr>
        <p:spPr>
          <a:xfrm>
            <a:off x="14435354" y="6108700"/>
            <a:ext cx="1054232" cy="2044700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pic>
        <p:nvPicPr>
          <p:cNvPr id="39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568" y="6311900"/>
            <a:ext cx="1625803" cy="1625600"/>
          </a:xfrm>
          <a:prstGeom prst="rect">
            <a:avLst/>
          </a:prstGeom>
        </p:spPr>
      </p:pic>
      <p:sp>
        <p:nvSpPr>
          <p:cNvPr id="40" name="Shape 32"/>
          <p:cNvSpPr/>
          <p:nvPr/>
        </p:nvSpPr>
        <p:spPr>
          <a:xfrm>
            <a:off x="14149568" y="6311900"/>
            <a:ext cx="1625803" cy="1625600"/>
          </a:xfrm>
          <a:prstGeom prst="rect">
            <a:avLst/>
          </a:prstGeom>
          <a:noFill/>
          <a:ln w="63500">
            <a:solidFill>
              <a:srgbClr val="000000"/>
            </a:solidFill>
            <a:prstDash val="solid"/>
          </a:ln>
        </p:spPr>
      </p:sp>
      <p:sp>
        <p:nvSpPr>
          <p:cNvPr id="41" name="Text 33"/>
          <p:cNvSpPr/>
          <p:nvPr/>
        </p:nvSpPr>
        <p:spPr>
          <a:xfrm>
            <a:off x="14613176" y="6654800"/>
            <a:ext cx="698587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  <a:cs typeface="Bebas Neue Regular" pitchFamily="34" charset="-120"/>
              </a:rPr>
              <a:t>04</a:t>
            </a:r>
            <a:endParaRPr lang="en-US" sz="4800"/>
          </a:p>
        </p:txBody>
      </p:sp>
      <p:sp>
        <p:nvSpPr>
          <p:cNvPr id="42" name="Shape 34"/>
          <p:cNvSpPr/>
          <p:nvPr/>
        </p:nvSpPr>
        <p:spPr>
          <a:xfrm>
            <a:off x="16232629" y="6210300"/>
            <a:ext cx="5677610" cy="1828800"/>
          </a:xfrm>
          <a:prstGeom prst="rect">
            <a:avLst/>
          </a:prstGeom>
          <a:noFill/>
          <a:ln/>
        </p:spPr>
      </p:sp>
      <p:sp>
        <p:nvSpPr>
          <p:cNvPr id="43" name="Text 35"/>
          <p:cNvSpPr/>
          <p:nvPr/>
        </p:nvSpPr>
        <p:spPr>
          <a:xfrm>
            <a:off x="16232629" y="6210300"/>
            <a:ext cx="5880835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4800">
                <a:solidFill>
                  <a:srgbClr val="000000">
                    <a:alpha val="100000"/>
                  </a:srgbClr>
                </a:solidFill>
                <a:latin typeface="Bebas Neue Regular"/>
              </a:rPr>
              <a:t>AGENTIC AI ARCHITECTURE</a:t>
            </a:r>
            <a:endParaRPr lang="en-US" sz="4800"/>
          </a:p>
        </p:txBody>
      </p:sp>
      <p:sp>
        <p:nvSpPr>
          <p:cNvPr id="44" name="Text 36"/>
          <p:cNvSpPr/>
          <p:nvPr/>
        </p:nvSpPr>
        <p:spPr>
          <a:xfrm>
            <a:off x="16232629" y="7048500"/>
            <a:ext cx="5813093" cy="1126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Aft>
                <a:spcPts val="4000"/>
              </a:spcAft>
            </a:pPr>
            <a:r>
              <a:rPr lang="en-US" sz="3200" dirty="0">
                <a:latin typeface="Bebas Neue" panose="020B0606020202050201" pitchFamily="34" charset="0"/>
              </a:rPr>
              <a:t>Outlines the intelligent agents used to analyze resumes and recommend learning paths.</a:t>
            </a:r>
          </a:p>
        </p:txBody>
      </p:sp>
      <p:sp>
        <p:nvSpPr>
          <p:cNvPr id="45" name="Shape 37"/>
          <p:cNvSpPr/>
          <p:nvPr/>
        </p:nvSpPr>
        <p:spPr>
          <a:xfrm>
            <a:off x="14149568" y="9563100"/>
            <a:ext cx="7760670" cy="1828800"/>
          </a:xfrm>
          <a:prstGeom prst="rect">
            <a:avLst/>
          </a:prstGeom>
          <a:noFill/>
          <a:ln/>
        </p:spPr>
      </p:sp>
      <p:sp>
        <p:nvSpPr>
          <p:cNvPr id="46" name="Shape 38"/>
          <p:cNvSpPr/>
          <p:nvPr/>
        </p:nvSpPr>
        <p:spPr>
          <a:xfrm>
            <a:off x="14435354" y="9461500"/>
            <a:ext cx="1054232" cy="2044700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pic>
        <p:nvPicPr>
          <p:cNvPr id="47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568" y="9664700"/>
            <a:ext cx="1625803" cy="1625600"/>
          </a:xfrm>
          <a:prstGeom prst="rect">
            <a:avLst/>
          </a:prstGeom>
        </p:spPr>
      </p:pic>
      <p:sp>
        <p:nvSpPr>
          <p:cNvPr id="48" name="Shape 39"/>
          <p:cNvSpPr/>
          <p:nvPr/>
        </p:nvSpPr>
        <p:spPr>
          <a:xfrm>
            <a:off x="14149568" y="9664700"/>
            <a:ext cx="1625803" cy="1625600"/>
          </a:xfrm>
          <a:prstGeom prst="rect">
            <a:avLst/>
          </a:prstGeom>
          <a:noFill/>
          <a:ln w="63500">
            <a:solidFill>
              <a:srgbClr val="000000"/>
            </a:solidFill>
            <a:prstDash val="solid"/>
          </a:ln>
        </p:spPr>
      </p:sp>
      <p:sp>
        <p:nvSpPr>
          <p:cNvPr id="49" name="Text 40"/>
          <p:cNvSpPr/>
          <p:nvPr/>
        </p:nvSpPr>
        <p:spPr>
          <a:xfrm>
            <a:off x="14613176" y="10007600"/>
            <a:ext cx="698587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  <a:cs typeface="Bebas Neue Regular" pitchFamily="34" charset="-120"/>
              </a:rPr>
              <a:t>06</a:t>
            </a:r>
            <a:endParaRPr lang="en-US" sz="4800"/>
          </a:p>
        </p:txBody>
      </p:sp>
      <p:sp>
        <p:nvSpPr>
          <p:cNvPr id="50" name="Shape 41"/>
          <p:cNvSpPr/>
          <p:nvPr/>
        </p:nvSpPr>
        <p:spPr>
          <a:xfrm>
            <a:off x="16232629" y="9563100"/>
            <a:ext cx="5677610" cy="1828800"/>
          </a:xfrm>
          <a:prstGeom prst="rect">
            <a:avLst/>
          </a:prstGeom>
          <a:noFill/>
          <a:ln/>
        </p:spPr>
      </p:sp>
      <p:sp>
        <p:nvSpPr>
          <p:cNvPr id="51" name="Text 42"/>
          <p:cNvSpPr/>
          <p:nvPr/>
        </p:nvSpPr>
        <p:spPr>
          <a:xfrm>
            <a:off x="16232629" y="9563100"/>
            <a:ext cx="5880835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>
                <a:latin typeface="Bebas Neue Regular"/>
              </a:rPr>
              <a:t>CONCLUSION</a:t>
            </a:r>
          </a:p>
        </p:txBody>
      </p:sp>
      <p:sp>
        <p:nvSpPr>
          <p:cNvPr id="52" name="Text 43"/>
          <p:cNvSpPr/>
          <p:nvPr/>
        </p:nvSpPr>
        <p:spPr>
          <a:xfrm>
            <a:off x="16232629" y="10401300"/>
            <a:ext cx="5813093" cy="1490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Aft>
                <a:spcPts val="4000"/>
              </a:spcAft>
            </a:pPr>
            <a:r>
              <a:rPr lang="en-US" sz="3200" dirty="0">
                <a:latin typeface="Bebas Neue" panose="020B0606020202050201" pitchFamily="34" charset="0"/>
              </a:rPr>
              <a:t>Summarizes the outcomes, impact, and future scope of the solution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26003" y="4737100"/>
            <a:ext cx="7100187" cy="424180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930890" y="5342218"/>
            <a:ext cx="8112830" cy="2497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9600" dirty="0">
                <a:latin typeface="Bebas Neue Regular"/>
              </a:rPr>
              <a:t>PROBLEM STATEMENT</a:t>
            </a:r>
          </a:p>
        </p:txBody>
      </p:sp>
      <p:sp>
        <p:nvSpPr>
          <p:cNvPr id="4" name="Text 2"/>
          <p:cNvSpPr/>
          <p:nvPr/>
        </p:nvSpPr>
        <p:spPr>
          <a:xfrm>
            <a:off x="2290519" y="6865448"/>
            <a:ext cx="7235671" cy="38819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Aft>
                <a:spcPts val="4000"/>
              </a:spcAft>
            </a:pPr>
            <a:r>
              <a:rPr lang="en-US" sz="3600" dirty="0">
                <a:latin typeface="Bebas Neue" panose="020B0606020202050201" pitchFamily="34" charset="0"/>
              </a:rPr>
              <a:t>Students and job seekers have access to a wide range of online learning platforms ,However, these platforms offer general course recommendations without understanding a learner’s current skill level or career goal.</a:t>
            </a:r>
          </a:p>
        </p:txBody>
      </p:sp>
      <p:sp>
        <p:nvSpPr>
          <p:cNvPr id="5" name="Shape 3"/>
          <p:cNvSpPr/>
          <p:nvPr/>
        </p:nvSpPr>
        <p:spPr>
          <a:xfrm>
            <a:off x="11685461" y="2260600"/>
            <a:ext cx="9907238" cy="3416300"/>
          </a:xfrm>
          <a:prstGeom prst="rect">
            <a:avLst/>
          </a:prstGeom>
          <a:noFill/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461" y="2787650"/>
            <a:ext cx="2032254" cy="2362200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11990299" y="2787650"/>
            <a:ext cx="1422578" cy="2362200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11685461" y="2952750"/>
            <a:ext cx="2032254" cy="2032000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6508" y="3333750"/>
            <a:ext cx="1270159" cy="1270000"/>
          </a:xfrm>
          <a:prstGeom prst="rect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14225778" y="2260600"/>
            <a:ext cx="7366921" cy="3416300"/>
          </a:xfrm>
          <a:prstGeom prst="rect">
            <a:avLst/>
          </a:prstGeom>
          <a:noFill/>
          <a:ln/>
        </p:spPr>
      </p:sp>
      <p:sp>
        <p:nvSpPr>
          <p:cNvPr id="12" name="Text 7"/>
          <p:cNvSpPr/>
          <p:nvPr/>
        </p:nvSpPr>
        <p:spPr>
          <a:xfrm>
            <a:off x="14225778" y="2260600"/>
            <a:ext cx="7570146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</a:rPr>
              <a:t>CORE CHALLENGES</a:t>
            </a:r>
            <a:endParaRPr lang="en-US" sz="4800" dirty="0"/>
          </a:p>
        </p:txBody>
      </p:sp>
      <p:sp>
        <p:nvSpPr>
          <p:cNvPr id="13" name="Text 8"/>
          <p:cNvSpPr/>
          <p:nvPr/>
        </p:nvSpPr>
        <p:spPr>
          <a:xfrm>
            <a:off x="14225778" y="3200400"/>
            <a:ext cx="7502404" cy="318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Aft>
                <a:spcPts val="4000"/>
              </a:spcAft>
            </a:pPr>
            <a:r>
              <a:rPr lang="en-US" sz="3600" dirty="0">
                <a:latin typeface="Bebas Neue" panose="020B0606020202050201" pitchFamily="34" charset="0"/>
              </a:rPr>
              <a:t>– Users don’t know what specific skills they’re missing for their desired job roles.</a:t>
            </a:r>
            <a:br>
              <a:rPr lang="en-US" sz="3600" dirty="0">
                <a:latin typeface="Bebas Neue" panose="020B0606020202050201" pitchFamily="34" charset="0"/>
              </a:rPr>
            </a:br>
            <a:r>
              <a:rPr lang="en-US" sz="3600" dirty="0">
                <a:latin typeface="Bebas Neue" panose="020B0606020202050201" pitchFamily="34" charset="0"/>
              </a:rPr>
              <a:t>– There’s no easy way to assess their current skill set against industry requirements.</a:t>
            </a:r>
            <a:br>
              <a:rPr lang="en-US" sz="3600" dirty="0">
                <a:latin typeface="Bebas Neue" panose="020B0606020202050201" pitchFamily="34" charset="0"/>
              </a:rPr>
            </a:br>
            <a:r>
              <a:rPr lang="en-US" sz="3600" dirty="0">
                <a:latin typeface="Bebas Neue" panose="020B0606020202050201" pitchFamily="34" charset="0"/>
              </a:rPr>
              <a:t>– Learning paths are often confusing, non-personalized, or incomplete </a:t>
            </a:r>
            <a:r>
              <a:rPr lang="en-US" sz="3600" dirty="0">
                <a:solidFill>
                  <a:srgbClr val="000000">
                    <a:alpha val="100000"/>
                  </a:srgbClr>
                </a:solidFill>
                <a:latin typeface="Bebas Neue" panose="020B0606020202050201" pitchFamily="34" charset="0"/>
                <a:ea typeface="Inter Regular" pitchFamily="34" charset="-122"/>
                <a:cs typeface="Inter Regular" pitchFamily="34" charset="-120"/>
              </a:rPr>
              <a:t>ones.</a:t>
            </a:r>
            <a:endParaRPr lang="en-US" sz="3600" dirty="0">
              <a:latin typeface="Bebas Neue" panose="020B0606020202050201" pitchFamily="34" charset="0"/>
            </a:endParaRPr>
          </a:p>
        </p:txBody>
      </p:sp>
      <p:sp>
        <p:nvSpPr>
          <p:cNvPr id="14" name="Shape 9"/>
          <p:cNvSpPr/>
          <p:nvPr/>
        </p:nvSpPr>
        <p:spPr>
          <a:xfrm>
            <a:off x="11685461" y="7327900"/>
            <a:ext cx="9907238" cy="3416300"/>
          </a:xfrm>
          <a:prstGeom prst="rect">
            <a:avLst/>
          </a:prstGeom>
          <a:noFill/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461" y="7854950"/>
            <a:ext cx="2032254" cy="2362200"/>
          </a:xfrm>
          <a:prstGeom prst="rect">
            <a:avLst/>
          </a:prstGeom>
        </p:spPr>
      </p:pic>
      <p:sp>
        <p:nvSpPr>
          <p:cNvPr id="16" name="Shape 10"/>
          <p:cNvSpPr/>
          <p:nvPr/>
        </p:nvSpPr>
        <p:spPr>
          <a:xfrm>
            <a:off x="11990299" y="7854950"/>
            <a:ext cx="1422578" cy="2362200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sp>
        <p:nvSpPr>
          <p:cNvPr id="17" name="Shape 11"/>
          <p:cNvSpPr/>
          <p:nvPr/>
        </p:nvSpPr>
        <p:spPr>
          <a:xfrm>
            <a:off x="11685461" y="8020050"/>
            <a:ext cx="2032254" cy="2032000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6508" y="8401050"/>
            <a:ext cx="1270159" cy="1270000"/>
          </a:xfrm>
          <a:prstGeom prst="rect">
            <a:avLst/>
          </a:prstGeom>
        </p:spPr>
      </p:pic>
      <p:sp>
        <p:nvSpPr>
          <p:cNvPr id="20" name="Shape 12"/>
          <p:cNvSpPr/>
          <p:nvPr/>
        </p:nvSpPr>
        <p:spPr>
          <a:xfrm>
            <a:off x="14225778" y="7327900"/>
            <a:ext cx="7366921" cy="3416300"/>
          </a:xfrm>
          <a:prstGeom prst="rect">
            <a:avLst/>
          </a:prstGeom>
          <a:noFill/>
          <a:ln/>
        </p:spPr>
      </p:sp>
      <p:sp>
        <p:nvSpPr>
          <p:cNvPr id="21" name="Text 13"/>
          <p:cNvSpPr/>
          <p:nvPr/>
        </p:nvSpPr>
        <p:spPr>
          <a:xfrm>
            <a:off x="14225778" y="7327900"/>
            <a:ext cx="7570146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</a:rPr>
              <a:t>WHY IT MATTERS</a:t>
            </a:r>
            <a:endParaRPr lang="en-US" sz="4800" dirty="0"/>
          </a:p>
        </p:txBody>
      </p:sp>
      <p:sp>
        <p:nvSpPr>
          <p:cNvPr id="22" name="Text 14"/>
          <p:cNvSpPr/>
          <p:nvPr/>
        </p:nvSpPr>
        <p:spPr>
          <a:xfrm>
            <a:off x="14225778" y="8267700"/>
            <a:ext cx="7502404" cy="3416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Aft>
                <a:spcPts val="4000"/>
              </a:spcAft>
            </a:pPr>
            <a:r>
              <a:rPr lang="en-US" sz="3600" dirty="0">
                <a:latin typeface="Bebas Neue" panose="020B0606020202050201" pitchFamily="34" charset="0"/>
              </a:rPr>
              <a:t>This lack of clarity leads to wasted time, scattered learning, and slower career progress — especially for freshers and career changers trying to enter competitive tech roles like Data Scientist, Web Developer, or Cloud Engineer.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3995" y="3261875"/>
            <a:ext cx="10727936" cy="9939131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301444" y="3733703"/>
            <a:ext cx="9090103" cy="7590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>
              <a:spcAft>
                <a:spcPts val="4000"/>
              </a:spcAft>
              <a:buSzPct val="100000"/>
              <a:buChar char="•"/>
            </a:pPr>
            <a:r>
              <a:rPr lang="en-US" sz="4800" dirty="0">
                <a:latin typeface="Bebas Neue" panose="020B0606020202050201" pitchFamily="34" charset="0"/>
              </a:rPr>
              <a:t>AI Career Pathfinder Agent bridges this gap through an AI-powered</a:t>
            </a:r>
          </a:p>
          <a:p>
            <a:pPr marL="685800" lvl="1" indent="-342900">
              <a:spcAft>
                <a:spcPts val="4000"/>
              </a:spcAft>
              <a:buSzPct val="100000"/>
              <a:buChar char="•"/>
            </a:pPr>
            <a:r>
              <a:rPr lang="en-US" sz="4800" dirty="0">
                <a:latin typeface="Bebas Neue" panose="020B0606020202050201" pitchFamily="34" charset="0"/>
              </a:rPr>
              <a:t>Key Capabilities:</a:t>
            </a:r>
          </a:p>
          <a:p>
            <a:pPr marL="685800" lvl="1" indent="-342900">
              <a:spcAft>
                <a:spcPts val="4000"/>
              </a:spcAft>
              <a:buSzPct val="100000"/>
              <a:buChar char="•"/>
            </a:pPr>
            <a:endParaRPr lang="en-US" sz="4800" dirty="0">
              <a:latin typeface="Bebas Neue" panose="020B0606020202050201" pitchFamily="34" charset="0"/>
            </a:endParaRPr>
          </a:p>
          <a:p>
            <a:pPr marL="685800" lvl="1" indent="-342900">
              <a:spcAft>
                <a:spcPts val="4000"/>
              </a:spcAft>
              <a:buSzPct val="100000"/>
              <a:buChar char="•"/>
            </a:pPr>
            <a:endParaRPr lang="en-US" sz="4800" dirty="0">
              <a:latin typeface="Bebas Neue" panose="020B0606020202050201" pitchFamily="34" charset="0"/>
            </a:endParaRPr>
          </a:p>
          <a:p>
            <a:pPr marL="685800" lvl="1" indent="-342900">
              <a:spcAft>
                <a:spcPts val="4000"/>
              </a:spcAft>
              <a:buSzPct val="100000"/>
              <a:buChar char="•"/>
            </a:pPr>
            <a:endParaRPr lang="en-US" sz="4800" dirty="0">
              <a:latin typeface="Bebas Neue" panose="020B0606020202050201" pitchFamily="34" charset="0"/>
            </a:endParaRPr>
          </a:p>
          <a:p>
            <a:pPr marL="685800" lvl="1" indent="-342900">
              <a:spcAft>
                <a:spcPts val="4000"/>
              </a:spcAft>
              <a:buSzPct val="100000"/>
              <a:buChar char="•"/>
            </a:pPr>
            <a:r>
              <a:rPr lang="en-US" sz="4800" dirty="0">
                <a:latin typeface="Bebas Neue" panose="020B0606020202050201" pitchFamily="34" charset="0"/>
              </a:rPr>
              <a:t>Built using Agentic AI principles to simulate decision-making and goal-based planning.</a:t>
            </a:r>
          </a:p>
        </p:txBody>
      </p:sp>
      <p:sp>
        <p:nvSpPr>
          <p:cNvPr id="4" name="Shape 2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7" name="Shape 3"/>
          <p:cNvSpPr/>
          <p:nvPr/>
        </p:nvSpPr>
        <p:spPr>
          <a:xfrm rot="10800000">
            <a:off x="474257" y="514995"/>
            <a:ext cx="11719330" cy="2163232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34410" y="753534"/>
            <a:ext cx="11719331" cy="2497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2800" dirty="0">
                <a:latin typeface="Bebas Neue Regular"/>
              </a:rPr>
              <a:t>OUR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79FAA-3B32-3F4E-BDA9-49FE4ACC75B9}"/>
              </a:ext>
            </a:extLst>
          </p:cNvPr>
          <p:cNvSpPr txBox="1"/>
          <p:nvPr/>
        </p:nvSpPr>
        <p:spPr>
          <a:xfrm>
            <a:off x="2240259" y="6563474"/>
            <a:ext cx="6476999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>
                <a:latin typeface="Bebas Neue" panose="020B0606020202050201" pitchFamily="34" charset="0"/>
                <a:ea typeface="Calibri"/>
                <a:cs typeface="Calibri"/>
              </a:rPr>
              <a:t>Upload resume or manually input skills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latin typeface="Bebas Neue" panose="020B0606020202050201" pitchFamily="34" charset="0"/>
                <a:ea typeface="Calibri"/>
                <a:cs typeface="Calibri"/>
              </a:rPr>
              <a:t>Choose target job role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latin typeface="Bebas Neue" panose="020B0606020202050201" pitchFamily="34" charset="0"/>
                <a:ea typeface="Calibri"/>
                <a:cs typeface="Calibri"/>
              </a:rPr>
              <a:t>Detect skill gaps intelligently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latin typeface="Bebas Neue" panose="020B0606020202050201" pitchFamily="34" charset="0"/>
                <a:ea typeface="Calibri"/>
                <a:cs typeface="Calibri"/>
              </a:rPr>
              <a:t>Generate a curated, personalized learning roadmap</a:t>
            </a:r>
          </a:p>
          <a:p>
            <a:endParaRPr lang="en-US" sz="3200" dirty="0">
              <a:latin typeface="Inter Regular"/>
              <a:ea typeface="Calibri"/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745204-3429-476C-CB19-B1146BFD7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152084" y="2285999"/>
            <a:ext cx="9807307" cy="1001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405508CA-DD2E-62F9-A93B-A4CBADEB61E3}"/>
              </a:ext>
            </a:extLst>
          </p:cNvPr>
          <p:cNvSpPr/>
          <p:nvPr/>
        </p:nvSpPr>
        <p:spPr>
          <a:xfrm rot="10800000">
            <a:off x="12740554" y="1902416"/>
            <a:ext cx="9642368" cy="9939130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>
            <a:extLst>
              <a:ext uri="{FF2B5EF4-FFF2-40B4-BE49-F238E27FC236}">
                <a16:creationId xmlns:a16="http://schemas.microsoft.com/office/drawing/2014/main" id="{5A6A07D7-33D3-ACCA-E03A-141A75C2F458}"/>
              </a:ext>
            </a:extLst>
          </p:cNvPr>
          <p:cNvSpPr/>
          <p:nvPr/>
        </p:nvSpPr>
        <p:spPr>
          <a:xfrm>
            <a:off x="14431120" y="8136048"/>
            <a:ext cx="7938492" cy="2112852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Shape 0"/>
          <p:cNvSpPr/>
          <p:nvPr/>
        </p:nvSpPr>
        <p:spPr>
          <a:xfrm>
            <a:off x="14441595" y="4377796"/>
            <a:ext cx="7938492" cy="2112852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6" name="Shape 2"/>
          <p:cNvSpPr/>
          <p:nvPr/>
        </p:nvSpPr>
        <p:spPr>
          <a:xfrm>
            <a:off x="12091911" y="1701800"/>
            <a:ext cx="9907238" cy="2362200"/>
          </a:xfrm>
          <a:prstGeom prst="rect">
            <a:avLst/>
          </a:prstGeom>
          <a:noFill/>
          <a:ln/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911" y="1701800"/>
            <a:ext cx="2032254" cy="2362200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12396749" y="4405555"/>
            <a:ext cx="1422578" cy="2362200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sp>
        <p:nvSpPr>
          <p:cNvPr id="9" name="Shape 4"/>
          <p:cNvSpPr/>
          <p:nvPr/>
        </p:nvSpPr>
        <p:spPr>
          <a:xfrm>
            <a:off x="12152316" y="4405555"/>
            <a:ext cx="2032254" cy="2235597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1716" y="4914900"/>
            <a:ext cx="1270159" cy="1270000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14530616" y="1917700"/>
            <a:ext cx="7468533" cy="1930400"/>
          </a:xfrm>
          <a:prstGeom prst="rect">
            <a:avLst/>
          </a:prstGeom>
          <a:noFill/>
          <a:ln/>
        </p:spPr>
      </p:sp>
      <p:sp>
        <p:nvSpPr>
          <p:cNvPr id="13" name="Text 6"/>
          <p:cNvSpPr/>
          <p:nvPr/>
        </p:nvSpPr>
        <p:spPr>
          <a:xfrm>
            <a:off x="14591021" y="4461795"/>
            <a:ext cx="7671759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</a:rPr>
              <a:t>SDG 4</a:t>
            </a:r>
            <a:endParaRPr lang="en-US" sz="4800" dirty="0"/>
          </a:p>
        </p:txBody>
      </p:sp>
      <p:sp>
        <p:nvSpPr>
          <p:cNvPr id="14" name="Text 7"/>
          <p:cNvSpPr/>
          <p:nvPr/>
        </p:nvSpPr>
        <p:spPr>
          <a:xfrm>
            <a:off x="14598358" y="5143500"/>
            <a:ext cx="7604017" cy="1587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3200" kern="0" spc="192" dirty="0">
                <a:latin typeface="Bebas Neue" panose="020B0606020202050201" pitchFamily="34" charset="0"/>
                <a:ea typeface="Inter Regular"/>
              </a:rPr>
              <a:t>Quality Education- promotes personalized and accessible skill development</a:t>
            </a:r>
          </a:p>
        </p:txBody>
      </p:sp>
      <p:sp>
        <p:nvSpPr>
          <p:cNvPr id="21" name="Shape 11"/>
          <p:cNvSpPr/>
          <p:nvPr/>
        </p:nvSpPr>
        <p:spPr>
          <a:xfrm>
            <a:off x="14530616" y="5486400"/>
            <a:ext cx="7468533" cy="1930400"/>
          </a:xfrm>
          <a:prstGeom prst="rect">
            <a:avLst/>
          </a:prstGeom>
          <a:noFill/>
          <a:ln/>
        </p:spPr>
      </p:sp>
      <p:sp>
        <p:nvSpPr>
          <p:cNvPr id="24" name="Shape 14"/>
          <p:cNvSpPr/>
          <p:nvPr/>
        </p:nvSpPr>
        <p:spPr>
          <a:xfrm>
            <a:off x="12091911" y="9067800"/>
            <a:ext cx="9907238" cy="2362200"/>
          </a:xfrm>
          <a:prstGeom prst="rect">
            <a:avLst/>
          </a:prstGeom>
          <a:noFill/>
          <a:ln/>
        </p:spPr>
      </p:sp>
      <p:pic>
        <p:nvPicPr>
          <p:cNvPr id="25" name="Image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911" y="9067800"/>
            <a:ext cx="2032254" cy="2362200"/>
          </a:xfrm>
          <a:prstGeom prst="rect">
            <a:avLst/>
          </a:prstGeom>
        </p:spPr>
      </p:pic>
      <p:sp>
        <p:nvSpPr>
          <p:cNvPr id="27" name="Shape 16"/>
          <p:cNvSpPr/>
          <p:nvPr/>
        </p:nvSpPr>
        <p:spPr>
          <a:xfrm>
            <a:off x="12134378" y="8153598"/>
            <a:ext cx="2032254" cy="2032000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  <p:pic>
        <p:nvPicPr>
          <p:cNvPr id="28" name="Image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959" y="9613900"/>
            <a:ext cx="1270159" cy="1270000"/>
          </a:xfrm>
          <a:prstGeom prst="rect">
            <a:avLst/>
          </a:prstGeom>
        </p:spPr>
      </p:pic>
      <p:sp>
        <p:nvSpPr>
          <p:cNvPr id="30" name="Shape 17"/>
          <p:cNvSpPr/>
          <p:nvPr/>
        </p:nvSpPr>
        <p:spPr>
          <a:xfrm>
            <a:off x="14530616" y="9283700"/>
            <a:ext cx="7468533" cy="1930400"/>
          </a:xfrm>
          <a:prstGeom prst="rect">
            <a:avLst/>
          </a:prstGeom>
          <a:noFill/>
          <a:ln/>
        </p:spPr>
      </p:sp>
      <p:sp>
        <p:nvSpPr>
          <p:cNvPr id="31" name="Text 18"/>
          <p:cNvSpPr/>
          <p:nvPr/>
        </p:nvSpPr>
        <p:spPr>
          <a:xfrm>
            <a:off x="14733841" y="8356699"/>
            <a:ext cx="7671759" cy="93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Bebas Neue Regular" pitchFamily="34" charset="0"/>
                <a:ea typeface="Bebas Neue Regular" pitchFamily="34" charset="-122"/>
              </a:rPr>
              <a:t>SDG 8</a:t>
            </a:r>
            <a:endParaRPr lang="en-US" sz="48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C7FCF1-26B8-9148-FD19-12B174E7F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4866" y="4495800"/>
            <a:ext cx="1911683" cy="2095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218D571-0D9D-3DBC-8914-6D4F727B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4461" y="8190970"/>
            <a:ext cx="1959704" cy="1944968"/>
          </a:xfrm>
          <a:prstGeom prst="rect">
            <a:avLst/>
          </a:prstGeom>
        </p:spPr>
      </p:pic>
      <p:pic>
        <p:nvPicPr>
          <p:cNvPr id="1026" name="Picture 2" descr="The United Nations' Sustainable Development Goals (SDGs) - Global Services  In Education">
            <a:extLst>
              <a:ext uri="{FF2B5EF4-FFF2-40B4-BE49-F238E27FC236}">
                <a16:creationId xmlns:a16="http://schemas.microsoft.com/office/drawing/2014/main" id="{41D07F3F-A12D-B5E2-FFA3-DED0A184B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3" y="1551056"/>
            <a:ext cx="11067298" cy="103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A5128-ECA5-20C7-F1D5-2DF5EE422372}"/>
              </a:ext>
            </a:extLst>
          </p:cNvPr>
          <p:cNvSpPr txBox="1"/>
          <p:nvPr/>
        </p:nvSpPr>
        <p:spPr>
          <a:xfrm>
            <a:off x="13835022" y="1943005"/>
            <a:ext cx="918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Bebas Neue" panose="020B0606020202050201" pitchFamily="34" charset="0"/>
              </a:rPr>
              <a:t>Alignment with SDG goals </a:t>
            </a:r>
          </a:p>
        </p:txBody>
      </p:sp>
      <p:sp>
        <p:nvSpPr>
          <p:cNvPr id="32" name="Text 19"/>
          <p:cNvSpPr/>
          <p:nvPr/>
        </p:nvSpPr>
        <p:spPr>
          <a:xfrm>
            <a:off x="14733713" y="9218761"/>
            <a:ext cx="7604017" cy="1126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4000"/>
              </a:spcAft>
            </a:pPr>
            <a:r>
              <a:rPr lang="en-US" sz="3200" dirty="0">
                <a:latin typeface="Bebas Neue" panose="020B0606020202050201" pitchFamily="34" charset="0"/>
                <a:ea typeface="Inter Regular" pitchFamily="34" charset="-122"/>
              </a:rPr>
              <a:t>Decent Work &amp; Economic Growth – improves career readiness and reduces unemployment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3293" y="2973478"/>
            <a:ext cx="12180133" cy="10291968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65646" y="3151740"/>
            <a:ext cx="11527941" cy="80397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indent="-685800">
              <a:buFont typeface="Arial"/>
              <a:buChar char="•"/>
            </a:pPr>
            <a:r>
              <a:rPr lang="en-US" sz="4400" dirty="0">
                <a:latin typeface="Bebas Neue" panose="020B0606020202050201" pitchFamily="34" charset="0"/>
              </a:rPr>
              <a:t>Resume Parser Agent:</a:t>
            </a:r>
            <a:br>
              <a:rPr lang="en-US" sz="4400" dirty="0">
                <a:latin typeface="Bebas Neue" panose="020B0606020202050201" pitchFamily="34" charset="0"/>
              </a:rPr>
            </a:br>
            <a:r>
              <a:rPr lang="en-US" sz="4400" dirty="0">
                <a:latin typeface="Bebas Neue" panose="020B0606020202050201" pitchFamily="34" charset="0"/>
              </a:rPr>
              <a:t>extract structure skill and tool from resumes using </a:t>
            </a:r>
            <a:r>
              <a:rPr lang="en-US" sz="4400" dirty="0" err="1">
                <a:latin typeface="Bebas Neue" panose="020B0606020202050201" pitchFamily="34" charset="0"/>
              </a:rPr>
              <a:t>nlp</a:t>
            </a:r>
            <a:r>
              <a:rPr lang="en-US" sz="4400" dirty="0">
                <a:latin typeface="Bebas Neue" panose="020B0606020202050201" pitchFamily="34" charset="0"/>
              </a:rPr>
              <a:t> technique and a curated skill taxonomy</a:t>
            </a:r>
            <a:br>
              <a:rPr lang="en-US" sz="4400" dirty="0">
                <a:latin typeface="Bebas Neue" panose="020B0606020202050201" pitchFamily="34" charset="0"/>
              </a:rPr>
            </a:br>
            <a:endParaRPr lang="en-US" sz="4400" dirty="0">
              <a:latin typeface="Bebas Neue" panose="020B0606020202050201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en-US" sz="4400" dirty="0">
                <a:latin typeface="Bebas Neue" panose="020B0606020202050201" pitchFamily="34" charset="0"/>
              </a:rPr>
              <a:t>Gap Analysis Agent:</a:t>
            </a:r>
            <a:br>
              <a:rPr lang="en-US" sz="4400" dirty="0">
                <a:latin typeface="Bebas Neue" panose="020B0606020202050201" pitchFamily="34" charset="0"/>
              </a:rPr>
            </a:br>
            <a:r>
              <a:rPr lang="en-US" sz="4400" dirty="0">
                <a:latin typeface="Bebas Neue" panose="020B0606020202050201" pitchFamily="34" charset="0"/>
              </a:rPr>
              <a:t>matches user skills with real world job description to identify and prioritize missing competencies, while also generating a job readiness score based on skill coverage</a:t>
            </a:r>
            <a:br>
              <a:rPr lang="en-US" sz="4400" dirty="0">
                <a:latin typeface="Bebas Neue" panose="020B0606020202050201" pitchFamily="34" charset="0"/>
              </a:rPr>
            </a:br>
            <a:endParaRPr lang="en-US" sz="4400" dirty="0">
              <a:latin typeface="Bebas Neue" panose="020B0606020202050201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en-US" sz="4400" dirty="0">
                <a:latin typeface="Bebas Neue" panose="020B0606020202050201" pitchFamily="34" charset="0"/>
              </a:rPr>
              <a:t>Learning Path Agent:</a:t>
            </a:r>
            <a:br>
              <a:rPr lang="en-US" sz="4400" dirty="0">
                <a:latin typeface="Bebas Neue" panose="020B0606020202050201" pitchFamily="34" charset="0"/>
              </a:rPr>
            </a:br>
            <a:r>
              <a:rPr lang="en-US" sz="4400" dirty="0">
                <a:latin typeface="Bebas Neue" panose="020B0606020202050201" pitchFamily="34" charset="0"/>
              </a:rPr>
              <a:t>generate a 3-phase roadmap using curated learning resources aligned with skill gaps</a:t>
            </a:r>
            <a:br>
              <a:rPr lang="en-US" sz="4400" dirty="0">
                <a:latin typeface="Bebas Neue" panose="020B0606020202050201" pitchFamily="34" charset="0"/>
              </a:rPr>
            </a:br>
            <a:endParaRPr lang="en-US" sz="4400" dirty="0">
              <a:latin typeface="Bebas Neue" panose="020B0606020202050201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en-US" sz="4400" dirty="0">
                <a:latin typeface="Bebas Neue" panose="020B0606020202050201" pitchFamily="34" charset="0"/>
              </a:rPr>
              <a:t>Workflow: Resume → Skill Extraction → Gap Computation → Personalized Multi-Phase Roadmap</a:t>
            </a:r>
            <a:endParaRPr lang="en-US" sz="4400" kern="0" spc="192" dirty="0">
              <a:latin typeface="Bebas Neue" panose="020B0606020202050201" pitchFamily="34" charset="0"/>
              <a:ea typeface="+mn-lt"/>
              <a:cs typeface="+mn-lt"/>
            </a:endParaRPr>
          </a:p>
          <a:p>
            <a:pPr marL="685800" indent="-685800">
              <a:buFont typeface="Arial"/>
              <a:buChar char="•"/>
            </a:pPr>
            <a:endParaRPr lang="en-US" sz="4800" kern="0" spc="192" dirty="0">
              <a:ea typeface="Calibri"/>
              <a:cs typeface="Calibri" panose="020F0502020204030204"/>
            </a:endParaRPr>
          </a:p>
          <a:p>
            <a:pPr marL="685800" indent="-685800">
              <a:buFont typeface="Arial"/>
              <a:buChar char="•"/>
            </a:pPr>
            <a:endParaRPr lang="en-US" sz="4800" kern="0" spc="192" dirty="0">
              <a:ea typeface="Inter Regular"/>
              <a:cs typeface="Calibri" panose="020F0502020204030204"/>
            </a:endParaRPr>
          </a:p>
        </p:txBody>
      </p:sp>
      <p:sp>
        <p:nvSpPr>
          <p:cNvPr id="6" name="Text 2"/>
          <p:cNvSpPr/>
          <p:nvPr/>
        </p:nvSpPr>
        <p:spPr>
          <a:xfrm>
            <a:off x="1918109" y="450554"/>
            <a:ext cx="16573648" cy="5402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2800" dirty="0">
                <a:latin typeface="Bebas Neue Regular"/>
              </a:rPr>
              <a:t>Agentic AI architecture</a:t>
            </a:r>
          </a:p>
        </p:txBody>
      </p:sp>
      <p:sp>
        <p:nvSpPr>
          <p:cNvPr id="7" name="Shape 3"/>
          <p:cNvSpPr/>
          <p:nvPr/>
        </p:nvSpPr>
        <p:spPr>
          <a:xfrm>
            <a:off x="23307413" y="107061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9" name="Shape 4"/>
          <p:cNvSpPr/>
          <p:nvPr/>
        </p:nvSpPr>
        <p:spPr>
          <a:xfrm rot="10800000">
            <a:off x="935385" y="278294"/>
            <a:ext cx="15762354" cy="2173756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0AF3CA-7596-26B4-4096-9CA9FF50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788402" y="3458817"/>
            <a:ext cx="10125145" cy="793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hape 33">
            <a:extLst>
              <a:ext uri="{FF2B5EF4-FFF2-40B4-BE49-F238E27FC236}">
                <a16:creationId xmlns:a16="http://schemas.microsoft.com/office/drawing/2014/main" id="{8D873F4F-FFE8-7BDB-142D-AC37F4DA4199}"/>
              </a:ext>
            </a:extLst>
          </p:cNvPr>
          <p:cNvSpPr/>
          <p:nvPr/>
        </p:nvSpPr>
        <p:spPr>
          <a:xfrm rot="10800000">
            <a:off x="13264381" y="3005759"/>
            <a:ext cx="10311236" cy="7931426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Render Recognized in the 2024 Gartner® Magic Quadrant™ for Cloud  Application Platforms » The Readable">
            <a:extLst>
              <a:ext uri="{FF2B5EF4-FFF2-40B4-BE49-F238E27FC236}">
                <a16:creationId xmlns:a16="http://schemas.microsoft.com/office/drawing/2014/main" id="{F4F0B9B7-7C9A-3828-A6B1-42EC39B3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000" y="3246821"/>
            <a:ext cx="3843195" cy="19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0"/>
          <p:cNvSpPr/>
          <p:nvPr/>
        </p:nvSpPr>
        <p:spPr>
          <a:xfrm>
            <a:off x="419871" y="3911602"/>
            <a:ext cx="12819051" cy="8610598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23307413" y="107061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27" name="Shape 20"/>
          <p:cNvSpPr/>
          <p:nvPr/>
        </p:nvSpPr>
        <p:spPr>
          <a:xfrm>
            <a:off x="17540892" y="4406900"/>
            <a:ext cx="3149994" cy="495300"/>
          </a:xfrm>
          <a:prstGeom prst="rect">
            <a:avLst/>
          </a:prstGeom>
          <a:noFill/>
          <a:ln/>
        </p:spPr>
      </p:sp>
      <p:sp>
        <p:nvSpPr>
          <p:cNvPr id="28" name="Shape 21"/>
          <p:cNvSpPr/>
          <p:nvPr/>
        </p:nvSpPr>
        <p:spPr>
          <a:xfrm>
            <a:off x="17540892" y="4406900"/>
            <a:ext cx="3149994" cy="495300"/>
          </a:xfrm>
          <a:prstGeom prst="rect">
            <a:avLst/>
          </a:prstGeom>
          <a:noFill/>
          <a:ln/>
        </p:spPr>
      </p:sp>
      <p:sp>
        <p:nvSpPr>
          <p:cNvPr id="44" name="Text 32"/>
          <p:cNvSpPr/>
          <p:nvPr/>
        </p:nvSpPr>
        <p:spPr>
          <a:xfrm>
            <a:off x="2567771" y="1193800"/>
            <a:ext cx="13103804" cy="2497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2800" dirty="0">
                <a:latin typeface="Bebas Neue Regular"/>
              </a:rPr>
              <a:t>Tech stack</a:t>
            </a:r>
          </a:p>
        </p:txBody>
      </p:sp>
      <p:sp>
        <p:nvSpPr>
          <p:cNvPr id="45" name="Shape 33"/>
          <p:cNvSpPr/>
          <p:nvPr/>
        </p:nvSpPr>
        <p:spPr>
          <a:xfrm rot="10800000">
            <a:off x="508062" y="698500"/>
            <a:ext cx="10454749" cy="2717800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CB1F4-7591-0479-621B-9F8EB54A5B62}"/>
              </a:ext>
            </a:extLst>
          </p:cNvPr>
          <p:cNvSpPr txBox="1"/>
          <p:nvPr/>
        </p:nvSpPr>
        <p:spPr>
          <a:xfrm>
            <a:off x="675934" y="4134627"/>
            <a:ext cx="16522729" cy="82176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400" dirty="0">
                <a:latin typeface="Bebas Neue" panose="020B0606020202050201" pitchFamily="34" charset="0"/>
              </a:rPr>
              <a:t>Frontend:</a:t>
            </a:r>
            <a:br>
              <a:rPr lang="en-US" sz="4400" dirty="0">
                <a:latin typeface="Bebas Neue" panose="020B0606020202050201" pitchFamily="34" charset="0"/>
              </a:rPr>
            </a:br>
            <a:r>
              <a:rPr lang="en-US" sz="4400" dirty="0">
                <a:latin typeface="Bebas Neue" panose="020B0606020202050201" pitchFamily="34" charset="0"/>
              </a:rPr>
              <a:t>–</a:t>
            </a:r>
            <a:r>
              <a:rPr lang="fr-FR" sz="4400" dirty="0" err="1">
                <a:latin typeface="Bebas Neue" panose="020B0606020202050201" pitchFamily="34" charset="0"/>
              </a:rPr>
              <a:t>Core</a:t>
            </a:r>
            <a:r>
              <a:rPr lang="fr-FR" sz="4400" dirty="0">
                <a:latin typeface="Bebas Neue" panose="020B0606020202050201" pitchFamily="34" charset="0"/>
              </a:rPr>
              <a:t> Technologies: HTML5, CSS3, </a:t>
            </a:r>
            <a:r>
              <a:rPr lang="fr-FR" sz="4400" dirty="0" err="1">
                <a:latin typeface="Bebas Neue" panose="020B0606020202050201" pitchFamily="34" charset="0"/>
              </a:rPr>
              <a:t>Vanilla</a:t>
            </a:r>
            <a:r>
              <a:rPr lang="fr-FR" sz="4400" dirty="0">
                <a:latin typeface="Bebas Neue" panose="020B0606020202050201" pitchFamily="34" charset="0"/>
              </a:rPr>
              <a:t> JavaScript</a:t>
            </a:r>
          </a:p>
          <a:p>
            <a:endParaRPr lang="fr-FR" sz="4400" dirty="0">
              <a:latin typeface="Bebas Neue" panose="020B0606020202050201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IN" sz="4400" dirty="0">
                <a:latin typeface="Bebas Neue" panose="020B0606020202050201" pitchFamily="34" charset="0"/>
              </a:rPr>
              <a:t>Backend &amp; Agents:</a:t>
            </a:r>
            <a:br>
              <a:rPr lang="en-IN" sz="4400" dirty="0">
                <a:latin typeface="Bebas Neue" panose="020B0606020202050201" pitchFamily="34" charset="0"/>
              </a:rPr>
            </a:br>
            <a:r>
              <a:rPr lang="en-IN" sz="4400" dirty="0">
                <a:latin typeface="Bebas Neue" panose="020B0606020202050201" pitchFamily="34" charset="0"/>
              </a:rPr>
              <a:t>–framework: flask</a:t>
            </a:r>
          </a:p>
          <a:p>
            <a:r>
              <a:rPr lang="en-IN" sz="4400" dirty="0">
                <a:latin typeface="Bebas Neue" panose="020B0606020202050201" pitchFamily="34" charset="0"/>
              </a:rPr>
              <a:t>    –al/ml: LangGraph, </a:t>
            </a:r>
            <a:r>
              <a:rPr lang="en-IN" sz="4400" dirty="0" err="1">
                <a:latin typeface="Bebas Neue" panose="020B0606020202050201" pitchFamily="34" charset="0"/>
              </a:rPr>
              <a:t>LangChain</a:t>
            </a:r>
            <a:r>
              <a:rPr lang="en-IN" sz="4400" dirty="0">
                <a:latin typeface="Bebas Neue" panose="020B0606020202050201" pitchFamily="34" charset="0"/>
              </a:rPr>
              <a:t>, OpenAI GPT-4o, </a:t>
            </a:r>
            <a:r>
              <a:rPr lang="en-IN" sz="4400" dirty="0" err="1">
                <a:latin typeface="Bebas Neue" panose="020B0606020202050201" pitchFamily="34" charset="0"/>
              </a:rPr>
              <a:t>LangSmith</a:t>
            </a:r>
            <a:endParaRPr lang="en-IN" sz="4400" dirty="0">
              <a:latin typeface="Bebas Neue" panose="020B0606020202050201" pitchFamily="34" charset="0"/>
            </a:endParaRPr>
          </a:p>
          <a:p>
            <a:r>
              <a:rPr lang="en-IN" sz="4400" dirty="0">
                <a:latin typeface="Bebas Neue" panose="020B0606020202050201" pitchFamily="34" charset="0"/>
              </a:rPr>
              <a:t>    –environment variables: </a:t>
            </a:r>
            <a:r>
              <a:rPr lang="en-US" sz="4400" dirty="0">
                <a:latin typeface="Bebas Neue" panose="020B0606020202050201" pitchFamily="34" charset="0"/>
              </a:rPr>
              <a:t>OPENAI_API_KEY and LANGSMITH_API_KEY</a:t>
            </a:r>
          </a:p>
          <a:p>
            <a:endParaRPr lang="en-IN" sz="4400" dirty="0">
              <a:latin typeface="Bebas Neue" panose="020B0606020202050201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IN" sz="4400" dirty="0">
                <a:latin typeface="Bebas Neue" panose="020B0606020202050201" pitchFamily="34" charset="0"/>
              </a:rPr>
              <a:t>Data &amp; Storage:</a:t>
            </a:r>
            <a:br>
              <a:rPr lang="en-IN" sz="4400" dirty="0">
                <a:latin typeface="Bebas Neue" panose="020B0606020202050201" pitchFamily="34" charset="0"/>
              </a:rPr>
            </a:br>
            <a:r>
              <a:rPr lang="en-IN" sz="4400" dirty="0">
                <a:latin typeface="Bebas Neue" panose="020B0606020202050201" pitchFamily="34" charset="0"/>
              </a:rPr>
              <a:t>– data handling : </a:t>
            </a:r>
            <a:r>
              <a:rPr lang="en-IN" sz="4400" dirty="0" err="1">
                <a:latin typeface="Bebas Neue" panose="020B0606020202050201" pitchFamily="34" charset="0"/>
              </a:rPr>
              <a:t>json</a:t>
            </a:r>
            <a:br>
              <a:rPr lang="en-IN" sz="4400" dirty="0">
                <a:latin typeface="Bebas Neue" panose="020B0606020202050201" pitchFamily="34" charset="0"/>
              </a:rPr>
            </a:br>
            <a:r>
              <a:rPr lang="en-IN" sz="4400" dirty="0">
                <a:latin typeface="Bebas Neue" panose="020B0606020202050201" pitchFamily="34" charset="0"/>
              </a:rPr>
              <a:t>– version control : git, </a:t>
            </a:r>
            <a:r>
              <a:rPr lang="en-IN" sz="4400" dirty="0" err="1">
                <a:latin typeface="Bebas Neue" panose="020B0606020202050201" pitchFamily="34" charset="0"/>
              </a:rPr>
              <a:t>github</a:t>
            </a:r>
            <a:endParaRPr lang="en-IN" sz="4400" dirty="0">
              <a:latin typeface="Bebas Neue" panose="020B0606020202050201" pitchFamily="34" charset="0"/>
            </a:endParaRPr>
          </a:p>
          <a:p>
            <a:r>
              <a:rPr lang="en-IN" sz="4400" dirty="0">
                <a:latin typeface="Bebas Neue" panose="020B0606020202050201" pitchFamily="34" charset="0"/>
              </a:rPr>
              <a:t>   – deployment : render</a:t>
            </a:r>
            <a:endParaRPr lang="en-US" sz="4400" dirty="0">
              <a:latin typeface="Bebas Neue" panose="020B0606020202050201" pitchFamily="34" charset="0"/>
              <a:ea typeface="Calibri"/>
              <a:cs typeface="Calibri"/>
            </a:endParaRPr>
          </a:p>
        </p:txBody>
      </p:sp>
      <p:sp>
        <p:nvSpPr>
          <p:cNvPr id="4" name="Shape 33">
            <a:extLst>
              <a:ext uri="{FF2B5EF4-FFF2-40B4-BE49-F238E27FC236}">
                <a16:creationId xmlns:a16="http://schemas.microsoft.com/office/drawing/2014/main" id="{26C16177-0A75-F4BB-533C-E6C49E1BF745}"/>
              </a:ext>
            </a:extLst>
          </p:cNvPr>
          <p:cNvSpPr/>
          <p:nvPr/>
        </p:nvSpPr>
        <p:spPr>
          <a:xfrm rot="10800000">
            <a:off x="13735877" y="3081130"/>
            <a:ext cx="10139902" cy="6741030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  <p:pic>
        <p:nvPicPr>
          <p:cNvPr id="2058" name="Picture 10" descr="What is Flask?">
            <a:extLst>
              <a:ext uri="{FF2B5EF4-FFF2-40B4-BE49-F238E27FC236}">
                <a16:creationId xmlns:a16="http://schemas.microsoft.com/office/drawing/2014/main" id="{B2FCDADA-27F3-7F44-2751-29FC94575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556" y="6874609"/>
            <a:ext cx="3592639" cy="225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tHub | San Francisco CA">
            <a:extLst>
              <a:ext uri="{FF2B5EF4-FFF2-40B4-BE49-F238E27FC236}">
                <a16:creationId xmlns:a16="http://schemas.microsoft.com/office/drawing/2014/main" id="{4EE64D11-3D68-1AC2-2D4D-AB1EB926F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879" y="691268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itHub - snipcart/learn-vanilla-js: Open source list of paid &amp; free  resources to learn vanilla JavaScript">
            <a:extLst>
              <a:ext uri="{FF2B5EF4-FFF2-40B4-BE49-F238E27FC236}">
                <a16:creationId xmlns:a16="http://schemas.microsoft.com/office/drawing/2014/main" id="{33AEABAE-A0DE-DFE9-59B1-20947B354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201" y="69328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angChain | LinkedIn">
            <a:extLst>
              <a:ext uri="{FF2B5EF4-FFF2-40B4-BE49-F238E27FC236}">
                <a16:creationId xmlns:a16="http://schemas.microsoft.com/office/drawing/2014/main" id="{0D14253B-E2C0-08B2-CA95-79C0FB93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542" y="35677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AI">
            <a:extLst>
              <a:ext uri="{FF2B5EF4-FFF2-40B4-BE49-F238E27FC236}">
                <a16:creationId xmlns:a16="http://schemas.microsoft.com/office/drawing/2014/main" id="{ED3102FF-0FFF-8FBA-5A11-928476528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134" y="3278847"/>
            <a:ext cx="2549371" cy="253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9DFD5-F41B-17B1-A6A3-B7185EB0CCF8}"/>
              </a:ext>
            </a:extLst>
          </p:cNvPr>
          <p:cNvSpPr txBox="1"/>
          <p:nvPr/>
        </p:nvSpPr>
        <p:spPr>
          <a:xfrm>
            <a:off x="1789044" y="854765"/>
            <a:ext cx="8150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ebas Neue" panose="020B0606020202050201" pitchFamily="34" charset="0"/>
              </a:rPr>
              <a:t>Preview of the website </a:t>
            </a:r>
            <a:endParaRPr lang="en-IN" sz="7200" dirty="0">
              <a:latin typeface="Bebas Neue" panose="020B0606020202050201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FA0B38-C145-FB05-B6BC-AA736526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8" y="3299791"/>
            <a:ext cx="12089575" cy="707666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D5485B-B5B4-48AA-C6A4-FB7DF2F9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17" y="3299791"/>
            <a:ext cx="11437857" cy="7076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97B1B-627E-D5AD-86C0-B3B91F4149B0}"/>
              </a:ext>
            </a:extLst>
          </p:cNvPr>
          <p:cNvSpPr txBox="1"/>
          <p:nvPr/>
        </p:nvSpPr>
        <p:spPr>
          <a:xfrm>
            <a:off x="2928983" y="10922243"/>
            <a:ext cx="6559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bas Neue" panose="020B0606020202050201" pitchFamily="34" charset="0"/>
              </a:rPr>
              <a:t>Interactive upload interface allows users to seamlessly submit their resume for personalized analysis</a:t>
            </a:r>
            <a:endParaRPr lang="en-IN" sz="2400" dirty="0">
              <a:latin typeface="Bebas Neue" panose="020B0606020202050201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48FAE-0F0E-67CA-FFE8-9905E513C45F}"/>
              </a:ext>
            </a:extLst>
          </p:cNvPr>
          <p:cNvSpPr txBox="1"/>
          <p:nvPr/>
        </p:nvSpPr>
        <p:spPr>
          <a:xfrm>
            <a:off x="15660490" y="10879146"/>
            <a:ext cx="6921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bas Neue" panose="020B0606020202050201" pitchFamily="34" charset="0"/>
              </a:rPr>
              <a:t>AI Agent automatically extracts key technical and soft skills from the uploaded resume using NLP techniques</a:t>
            </a:r>
          </a:p>
        </p:txBody>
      </p:sp>
      <p:sp>
        <p:nvSpPr>
          <p:cNvPr id="10" name="Shape 33">
            <a:extLst>
              <a:ext uri="{FF2B5EF4-FFF2-40B4-BE49-F238E27FC236}">
                <a16:creationId xmlns:a16="http://schemas.microsoft.com/office/drawing/2014/main" id="{F83C6D33-7248-E7AC-4AAB-50427B06577F}"/>
              </a:ext>
            </a:extLst>
          </p:cNvPr>
          <p:cNvSpPr/>
          <p:nvPr/>
        </p:nvSpPr>
        <p:spPr>
          <a:xfrm rot="10800000">
            <a:off x="636711" y="367083"/>
            <a:ext cx="10454749" cy="2038187"/>
          </a:xfrm>
          <a:prstGeom prst="rect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3409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>
            <a:extLst>
              <a:ext uri="{FF2B5EF4-FFF2-40B4-BE49-F238E27FC236}">
                <a16:creationId xmlns:a16="http://schemas.microsoft.com/office/drawing/2014/main" id="{7547426D-6872-BC7D-205E-72FEEA15DE8C}"/>
              </a:ext>
            </a:extLst>
          </p:cNvPr>
          <p:cNvSpPr/>
          <p:nvPr/>
        </p:nvSpPr>
        <p:spPr>
          <a:xfrm>
            <a:off x="5610910" y="1800661"/>
            <a:ext cx="12180133" cy="9708852"/>
          </a:xfrm>
          <a:prstGeom prst="rect">
            <a:avLst/>
          </a:prstGeom>
          <a:solidFill>
            <a:srgbClr val="C6D8E2">
              <a:alpha val="100000"/>
            </a:srgbClr>
          </a:solidFill>
          <a:ln/>
        </p:spPr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553276-0E01-FF14-0D1E-35BDA027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4" y="173122"/>
            <a:ext cx="12053894" cy="750074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6FEA4E-083F-22E6-8514-52E17B76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069" y="6062870"/>
            <a:ext cx="11617872" cy="7335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33F2C-DE87-EABB-6723-F8E12B3BB68E}"/>
              </a:ext>
            </a:extLst>
          </p:cNvPr>
          <p:cNvSpPr txBox="1"/>
          <p:nvPr/>
        </p:nvSpPr>
        <p:spPr>
          <a:xfrm>
            <a:off x="14352104" y="2206487"/>
            <a:ext cx="6877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bas Neue" panose="020B0606020202050201" pitchFamily="34" charset="0"/>
              </a:rPr>
              <a:t>Users can select their target career role to personalize the skill-gap analysis and roadmap</a:t>
            </a:r>
            <a:endParaRPr lang="en-IN" sz="4800" dirty="0">
              <a:latin typeface="Bebas Neue" panose="020B0606020202050201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D8DC1-0D6D-6719-AF09-57928E578055}"/>
              </a:ext>
            </a:extLst>
          </p:cNvPr>
          <p:cNvSpPr txBox="1"/>
          <p:nvPr/>
        </p:nvSpPr>
        <p:spPr>
          <a:xfrm>
            <a:off x="2565111" y="9797916"/>
            <a:ext cx="9011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bas Neue" panose="020B0606020202050201" pitchFamily="34" charset="0"/>
              </a:rPr>
              <a:t>Automatically generates an industry readiness score based on the user’s skill profile</a:t>
            </a:r>
            <a:endParaRPr lang="en-IN" sz="48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3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757</Words>
  <Application>Microsoft Office PowerPoint</Application>
  <PresentationFormat>Custom</PresentationFormat>
  <Paragraphs>93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Bebas Neue</vt:lpstr>
      <vt:lpstr>Bebas Neue Regular</vt:lpstr>
      <vt:lpstr>Calibri</vt:lpstr>
      <vt:lpstr>Inter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metzo4618@gmail.com</cp:lastModifiedBy>
  <cp:revision>199</cp:revision>
  <dcterms:created xsi:type="dcterms:W3CDTF">2023-03-02T07:07:19Z</dcterms:created>
  <dcterms:modified xsi:type="dcterms:W3CDTF">2025-08-07T15:07:00Z</dcterms:modified>
</cp:coreProperties>
</file>