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LvoxjWv5/kNN8jV5VdCnqzLpp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19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2a4d1ab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g122a4d1ab2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" type="body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 showMasterSp="0">
  <p:cSld name="2 Pictures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3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33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33"/>
          <p:cNvSpPr/>
          <p:nvPr>
            <p:ph idx="2" type="pic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3"/>
          <p:cNvSpPr/>
          <p:nvPr>
            <p:ph idx="3" type="pic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3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" name="Google Shape;7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0607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 showMasterSp="0">
  <p:cSld name="3 Pictures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34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34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34"/>
          <p:cNvSpPr/>
          <p:nvPr>
            <p:ph idx="2" type="pic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4"/>
          <p:cNvSpPr/>
          <p:nvPr>
            <p:ph idx="3" type="pic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34"/>
          <p:cNvSpPr/>
          <p:nvPr>
            <p:ph idx="4" type="pic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</p:sp>
      <p:pic>
        <p:nvPicPr>
          <p:cNvPr id="81" name="Google Shape;8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82" name="Google Shape;82;p3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5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35"/>
          <p:cNvSpPr txBox="1"/>
          <p:nvPr>
            <p:ph idx="1" type="body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86" name="Google Shape;8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87" name="Google Shape;87;p35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"/>
          <p:cNvSpPr txBox="1"/>
          <p:nvPr>
            <p:ph type="title"/>
          </p:nvPr>
        </p:nvSpPr>
        <p:spPr>
          <a:xfrm rot="5400000">
            <a:off x="5678113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800" lIns="274300" spcFirstLastPara="1" rIns="91425" wrap="square" tIns="685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36"/>
          <p:cNvSpPr txBox="1"/>
          <p:nvPr>
            <p:ph idx="1" type="body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36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92" name="Google Shape;9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30936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3" name="Google Shape;93;p3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3"/>
          <p:cNvSpPr txBox="1"/>
          <p:nvPr>
            <p:ph idx="11" type="ftr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7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8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1" type="body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38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9"/>
          <p:cNvSpPr txBox="1"/>
          <p:nvPr>
            <p:ph idx="1" type="body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9"/>
          <p:cNvSpPr txBox="1"/>
          <p:nvPr>
            <p:ph idx="2" type="body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0"/>
          <p:cNvSpPr txBox="1"/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4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40"/>
          <p:cNvSpPr txBox="1"/>
          <p:nvPr>
            <p:ph idx="3" type="body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40"/>
          <p:cNvSpPr txBox="1"/>
          <p:nvPr>
            <p:ph idx="4" type="body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0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1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1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1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1" type="body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ctr" bIns="91425" lIns="292600" spcFirstLastPara="1" rIns="274300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9" name="Google Shape;1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0" name="Google Shape;20;p25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2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2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2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3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3" name="Google Shape;143;p43"/>
          <p:cNvSpPr txBox="1"/>
          <p:nvPr>
            <p:ph idx="2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43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3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3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4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44"/>
          <p:cNvSpPr txBox="1"/>
          <p:nvPr>
            <p:ph idx="1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44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4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4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5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5"/>
          <p:cNvSpPr txBox="1"/>
          <p:nvPr>
            <p:ph idx="1" type="body"/>
          </p:nvPr>
        </p:nvSpPr>
        <p:spPr>
          <a:xfrm rot="5400000">
            <a:off x="2396331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45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5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5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6"/>
          <p:cNvSpPr txBox="1"/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6"/>
          <p:cNvSpPr txBox="1"/>
          <p:nvPr>
            <p:ph idx="1" type="body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46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6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6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2" type="body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5" name="Google Shape;2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6" name="Google Shape;26;p26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2" type="body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Google Shape;31;p27"/>
          <p:cNvSpPr txBox="1"/>
          <p:nvPr>
            <p:ph idx="3" type="body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27"/>
          <p:cNvSpPr txBox="1"/>
          <p:nvPr>
            <p:ph idx="4" type="body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33" name="Google Shape;33;p27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27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27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27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27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27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" name="Google Shape;3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40" name="Google Shape;40;p27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3" name="Google Shape;4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44" name="Google Shape;44;p28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914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47" name="Google Shape;47;p29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0"/>
          <p:cNvSpPr txBox="1"/>
          <p:nvPr>
            <p:ph idx="1" type="body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Google Shape;51;p30"/>
          <p:cNvSpPr txBox="1"/>
          <p:nvPr>
            <p:ph idx="2" type="body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52" name="Google Shape;5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914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3" name="Google Shape;53;p30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31"/>
          <p:cNvSpPr/>
          <p:nvPr>
            <p:ph idx="2" type="pic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31"/>
          <p:cNvSpPr txBox="1"/>
          <p:nvPr>
            <p:ph idx="1" type="body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58" name="Google Shape;5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9" name="Google Shape;59;p31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 showMasterSp="0">
  <p:cSld name="Picture above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32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</p:sp>
      <p:pic>
        <p:nvPicPr>
          <p:cNvPr id="64" name="Google Shape;6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65" name="Google Shape;65;p32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20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"/>
          <p:cNvSpPr txBox="1"/>
          <p:nvPr>
            <p:ph type="title"/>
          </p:nvPr>
        </p:nvSpPr>
        <p:spPr>
          <a:xfrm>
            <a:off x="523783" y="1123855"/>
            <a:ext cx="8390033" cy="1823531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4200"/>
              <a:buFont typeface="Verdana"/>
              <a:buNone/>
            </a:pPr>
            <a:r>
              <a:rPr b="1" lang="en-US" sz="420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PROJECT NAME: BANKRUPTCY PREVENTION</a:t>
            </a:r>
            <a:br>
              <a:rPr b="1" i="0" lang="en-US" sz="36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  <p:sp>
        <p:nvSpPr>
          <p:cNvPr id="172" name="Google Shape;172;p1"/>
          <p:cNvSpPr txBox="1"/>
          <p:nvPr>
            <p:ph idx="1" type="body"/>
          </p:nvPr>
        </p:nvSpPr>
        <p:spPr>
          <a:xfrm>
            <a:off x="766762" y="3104561"/>
            <a:ext cx="7897844" cy="2393686"/>
          </a:xfrm>
          <a:prstGeom prst="rect">
            <a:avLst/>
          </a:prstGeom>
          <a:solidFill>
            <a:srgbClr val="C9E5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000"/>
              <a:buFont typeface="Verdana"/>
              <a:buNone/>
            </a:pPr>
            <a:r>
              <a:rPr b="1" lang="en-US" sz="300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Team Name		:Group-1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000"/>
              <a:buFont typeface="Verdana"/>
              <a:buNone/>
            </a:pPr>
            <a:r>
              <a:rPr b="1" lang="en-US" sz="300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Mentor Name	:Munmun Bhagat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000"/>
              <a:buFont typeface="Verdana"/>
              <a:buNone/>
            </a:pPr>
            <a:r>
              <a:rPr b="1" lang="en-US" sz="300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Start Date		:11/04/2022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"/>
          <p:cNvSpPr txBox="1"/>
          <p:nvPr/>
        </p:nvSpPr>
        <p:spPr>
          <a:xfrm>
            <a:off x="-76280" y="0"/>
            <a:ext cx="3432650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Model Building </a:t>
            </a:r>
            <a:endParaRPr b="1" i="0" sz="2800" u="none" cap="none" strike="noStrike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0"/>
          <p:cNvSpPr txBox="1"/>
          <p:nvPr/>
        </p:nvSpPr>
        <p:spPr>
          <a:xfrm>
            <a:off x="580390" y="818515"/>
            <a:ext cx="4066540" cy="5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models we built are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Logistic Regression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Decision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Naive Bayes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KNN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SVC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AdaBoost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Bagged Decision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Random Forest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Voting Classifier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"/>
          <p:cNvSpPr txBox="1"/>
          <p:nvPr/>
        </p:nvSpPr>
        <p:spPr>
          <a:xfrm>
            <a:off x="102741" y="100245"/>
            <a:ext cx="5465851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83374"/>
                </a:solidFill>
                <a:latin typeface="Arial"/>
                <a:ea typeface="Arial"/>
                <a:cs typeface="Arial"/>
                <a:sym typeface="Arial"/>
              </a:rPr>
              <a:t>Model accuracy comparison</a:t>
            </a:r>
            <a:endParaRPr b="1" i="0" sz="2800" u="none" cap="none" strike="noStrike">
              <a:solidFill>
                <a:srgbClr val="1833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941" y="955497"/>
            <a:ext cx="8024117" cy="5295928"/>
          </a:xfrm>
          <a:prstGeom prst="rect">
            <a:avLst/>
          </a:prstGeom>
          <a:noFill/>
          <a:ln cap="sq" cmpd="thickThin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"/>
          <p:cNvSpPr txBox="1"/>
          <p:nvPr/>
        </p:nvSpPr>
        <p:spPr>
          <a:xfrm>
            <a:off x="102741" y="100245"/>
            <a:ext cx="5465851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83374"/>
                </a:solidFill>
                <a:latin typeface="Arial"/>
                <a:ea typeface="Arial"/>
                <a:cs typeface="Arial"/>
                <a:sym typeface="Arial"/>
              </a:rPr>
              <a:t>Visualizing model accuracies</a:t>
            </a:r>
            <a:endParaRPr b="1" i="0" sz="2800" u="none" cap="none" strike="noStrike">
              <a:solidFill>
                <a:srgbClr val="1833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285" y="1555029"/>
            <a:ext cx="4231374" cy="1803271"/>
          </a:xfrm>
          <a:prstGeom prst="rect">
            <a:avLst/>
          </a:prstGeom>
          <a:noFill/>
          <a:ln cap="sq" cmpd="thickThin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31" name="Google Shape;33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0183" y="1553109"/>
            <a:ext cx="4058032" cy="1857855"/>
          </a:xfrm>
          <a:prstGeom prst="rect">
            <a:avLst/>
          </a:prstGeom>
          <a:noFill/>
          <a:ln cap="sq" cmpd="thickThin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32" name="Google Shape;33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30850" y="3558846"/>
            <a:ext cx="6082300" cy="2633476"/>
          </a:xfrm>
          <a:prstGeom prst="rect">
            <a:avLst/>
          </a:prstGeom>
          <a:noFill/>
          <a:ln cap="sq" cmpd="thickThin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33" name="Google Shape;333;p12"/>
          <p:cNvSpPr txBox="1"/>
          <p:nvPr/>
        </p:nvSpPr>
        <p:spPr>
          <a:xfrm>
            <a:off x="893323" y="986292"/>
            <a:ext cx="2815118" cy="36929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183374"/>
                </a:solidFill>
                <a:latin typeface="Arial"/>
                <a:ea typeface="Arial"/>
                <a:cs typeface="Arial"/>
                <a:sym typeface="Arial"/>
              </a:rPr>
              <a:t>Testing accuracy</a:t>
            </a:r>
            <a:endParaRPr b="1" i="0" sz="1800" u="none" cap="none" strike="noStrike">
              <a:solidFill>
                <a:srgbClr val="1833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2"/>
          <p:cNvSpPr txBox="1"/>
          <p:nvPr/>
        </p:nvSpPr>
        <p:spPr>
          <a:xfrm>
            <a:off x="5568315" y="955675"/>
            <a:ext cx="2546350" cy="3975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83374"/>
                </a:solidFill>
                <a:latin typeface="Calibri"/>
                <a:ea typeface="Calibri"/>
                <a:cs typeface="Calibri"/>
                <a:sym typeface="Calibri"/>
              </a:rPr>
              <a:t>Training accuracy</a:t>
            </a:r>
            <a:endParaRPr b="1" i="0" sz="2000" u="none" cap="none" strike="noStrike">
              <a:solidFill>
                <a:srgbClr val="1833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2"/>
          <p:cNvSpPr txBox="1"/>
          <p:nvPr/>
        </p:nvSpPr>
        <p:spPr>
          <a:xfrm>
            <a:off x="2603180" y="6298125"/>
            <a:ext cx="3626777" cy="4000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83374"/>
                </a:solidFill>
                <a:latin typeface="Arial"/>
                <a:ea typeface="Arial"/>
                <a:cs typeface="Arial"/>
                <a:sym typeface="Arial"/>
              </a:rPr>
              <a:t>Whole </a:t>
            </a:r>
            <a:r>
              <a:rPr b="1" i="0" lang="en-US" sz="1800" u="none" cap="none" strike="noStrike">
                <a:solidFill>
                  <a:srgbClr val="183374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b="1" i="0" lang="en-US" sz="2000" u="none" cap="none" strike="noStrike">
                <a:solidFill>
                  <a:srgbClr val="183374"/>
                </a:solidFill>
                <a:latin typeface="Arial"/>
                <a:ea typeface="Arial"/>
                <a:cs typeface="Arial"/>
                <a:sym typeface="Arial"/>
              </a:rPr>
              <a:t> accuracy</a:t>
            </a:r>
            <a:endParaRPr b="1" i="0" sz="2000" u="none" cap="none" strike="noStrike">
              <a:solidFill>
                <a:srgbClr val="1833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/>
          <p:nvPr/>
        </p:nvSpPr>
        <p:spPr>
          <a:xfrm>
            <a:off x="185194" y="100245"/>
            <a:ext cx="710945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83374"/>
                </a:solidFill>
                <a:latin typeface="Arial"/>
                <a:ea typeface="Arial"/>
                <a:cs typeface="Arial"/>
                <a:sym typeface="Arial"/>
              </a:rPr>
              <a:t>Model Predictions with given data</a:t>
            </a:r>
            <a:endParaRPr b="1" i="0" sz="2800" u="none" cap="none" strike="noStrike">
              <a:solidFill>
                <a:srgbClr val="1833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4"/>
          <p:cNvSpPr txBox="1"/>
          <p:nvPr/>
        </p:nvSpPr>
        <p:spPr>
          <a:xfrm>
            <a:off x="290293" y="1076998"/>
            <a:ext cx="8668512" cy="36929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183374"/>
                </a:solidFill>
                <a:latin typeface="Arial"/>
                <a:ea typeface="Arial"/>
                <a:cs typeface="Arial"/>
                <a:sym typeface="Arial"/>
              </a:rPr>
              <a:t>The chart shows the prediction for the ten records </a:t>
            </a:r>
            <a:endParaRPr b="0" i="0" sz="1800" u="none" cap="none" strike="noStrike">
              <a:solidFill>
                <a:srgbClr val="1833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4"/>
          <p:cNvSpPr/>
          <p:nvPr/>
        </p:nvSpPr>
        <p:spPr>
          <a:xfrm>
            <a:off x="4392548" y="1477108"/>
            <a:ext cx="271919" cy="36929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diction of given data" id="344" name="Google Shape;34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4225" y="1899920"/>
            <a:ext cx="2495550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 txBox="1"/>
          <p:nvPr/>
        </p:nvSpPr>
        <p:spPr>
          <a:xfrm>
            <a:off x="113015" y="153818"/>
            <a:ext cx="6287784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83374"/>
                </a:solidFill>
                <a:latin typeface="Arial"/>
                <a:ea typeface="Arial"/>
                <a:cs typeface="Arial"/>
                <a:sym typeface="Arial"/>
              </a:rPr>
              <a:t>Final model(Logistic Regression)</a:t>
            </a:r>
            <a:endParaRPr b="1" i="0" sz="2800" u="none" cap="none" strike="noStrike">
              <a:solidFill>
                <a:srgbClr val="1833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3"/>
          <p:cNvSpPr txBox="1"/>
          <p:nvPr/>
        </p:nvSpPr>
        <p:spPr>
          <a:xfrm>
            <a:off x="237490" y="5511800"/>
            <a:ext cx="8668385" cy="951865"/>
          </a:xfrm>
          <a:prstGeom prst="rect">
            <a:avLst/>
          </a:prstGeom>
          <a:solidFill>
            <a:srgbClr val="AFD9F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Logistic Regression model has perfectly classified everything as it is evident in the classification report.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3"/>
          <p:cNvSpPr/>
          <p:nvPr/>
        </p:nvSpPr>
        <p:spPr>
          <a:xfrm>
            <a:off x="4392548" y="1477108"/>
            <a:ext cx="464000" cy="70303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743" y="1130250"/>
            <a:ext cx="8668512" cy="4058199"/>
          </a:xfrm>
          <a:prstGeom prst="rect">
            <a:avLst/>
          </a:prstGeom>
          <a:noFill/>
          <a:ln cap="sq" cmpd="thickThin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"/>
          <p:cNvSpPr txBox="1"/>
          <p:nvPr/>
        </p:nvSpPr>
        <p:spPr>
          <a:xfrm>
            <a:off x="185195" y="100245"/>
            <a:ext cx="710945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83374"/>
                </a:solidFill>
                <a:latin typeface="Arial"/>
                <a:ea typeface="Arial"/>
                <a:cs typeface="Arial"/>
                <a:sym typeface="Arial"/>
              </a:rPr>
              <a:t>Model Predictions with new data</a:t>
            </a:r>
            <a:endParaRPr b="1" i="0" sz="2800" u="none" cap="none" strike="noStrike">
              <a:solidFill>
                <a:srgbClr val="1833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375" y="1207303"/>
            <a:ext cx="7743249" cy="5383498"/>
          </a:xfrm>
          <a:prstGeom prst="rect">
            <a:avLst/>
          </a:prstGeom>
          <a:noFill/>
          <a:ln cap="sq" cmpd="thickThin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"/>
          <p:cNvSpPr txBox="1"/>
          <p:nvPr/>
        </p:nvSpPr>
        <p:spPr>
          <a:xfrm>
            <a:off x="277147" y="100245"/>
            <a:ext cx="6925292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6"/>
          <p:cNvSpPr txBox="1"/>
          <p:nvPr/>
        </p:nvSpPr>
        <p:spPr>
          <a:xfrm>
            <a:off x="1776704" y="623419"/>
            <a:ext cx="5590500" cy="58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Deployment:  Bankrupt Model-LR</a:t>
            </a:r>
            <a:endParaRPr b="1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025" y="1515875"/>
            <a:ext cx="7773850" cy="51796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2a4d1ab2c_0_0"/>
          <p:cNvSpPr txBox="1"/>
          <p:nvPr/>
        </p:nvSpPr>
        <p:spPr>
          <a:xfrm>
            <a:off x="277147" y="100245"/>
            <a:ext cx="692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g122a4d1ab2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0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122a4d1ab2c_0_0"/>
          <p:cNvSpPr txBox="1"/>
          <p:nvPr/>
        </p:nvSpPr>
        <p:spPr>
          <a:xfrm>
            <a:off x="5121290" y="3227302"/>
            <a:ext cx="6925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0 – Bankruptcy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1 – Non Bankruptcy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122a4d1ab2c_0_0"/>
          <p:cNvSpPr txBox="1"/>
          <p:nvPr/>
        </p:nvSpPr>
        <p:spPr>
          <a:xfrm>
            <a:off x="1776704" y="931144"/>
            <a:ext cx="5590500" cy="58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Deployment:  Bankrupt Model-LR</a:t>
            </a:r>
            <a:endParaRPr b="1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g122a4d1ab2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661" y="1615639"/>
            <a:ext cx="1753214" cy="468180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378" name="Google Shape;378;g122a4d1ab2c_0_0"/>
          <p:cNvSpPr txBox="1"/>
          <p:nvPr/>
        </p:nvSpPr>
        <p:spPr>
          <a:xfrm>
            <a:off x="277147" y="100245"/>
            <a:ext cx="692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122a4d1ab2c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26450" y="1653788"/>
            <a:ext cx="2626600" cy="46055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"/>
          <p:cNvSpPr txBox="1"/>
          <p:nvPr/>
        </p:nvSpPr>
        <p:spPr>
          <a:xfrm>
            <a:off x="1214306" y="557216"/>
            <a:ext cx="3462646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  <a:endParaRPr b="1" i="0" sz="2400" u="none" cap="none" strike="noStrike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18"/>
          <p:cNvGrpSpPr/>
          <p:nvPr/>
        </p:nvGrpSpPr>
        <p:grpSpPr>
          <a:xfrm>
            <a:off x="852859" y="1380566"/>
            <a:ext cx="7517412" cy="4080257"/>
            <a:chOff x="202228" y="174"/>
            <a:chExt cx="7517412" cy="4080257"/>
          </a:xfrm>
        </p:grpSpPr>
        <p:sp>
          <p:nvSpPr>
            <p:cNvPr id="387" name="Google Shape;387;p18"/>
            <p:cNvSpPr/>
            <p:nvPr/>
          </p:nvSpPr>
          <p:spPr>
            <a:xfrm>
              <a:off x="202228" y="174"/>
              <a:ext cx="4127124" cy="124398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 txBox="1"/>
            <p:nvPr/>
          </p:nvSpPr>
          <p:spPr>
            <a:xfrm>
              <a:off x="824218" y="174"/>
              <a:ext cx="2883144" cy="1243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30475" spcFirstLastPara="1" rIns="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1)Converting target variable into categorical variable. 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3925058" y="105913"/>
              <a:ext cx="3794582" cy="1032504"/>
            </a:xfrm>
            <a:prstGeom prst="chevron">
              <a:avLst>
                <a:gd fmla="val 50000" name="adj"/>
              </a:avLst>
            </a:prstGeom>
            <a:solidFill>
              <a:srgbClr val="D5E9F9">
                <a:alpha val="89803"/>
              </a:srgbClr>
            </a:solidFill>
            <a:ln cap="flat" cmpd="sng" w="25400">
              <a:solidFill>
                <a:srgbClr val="D5E9F9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 txBox="1"/>
            <p:nvPr/>
          </p:nvSpPr>
          <p:spPr>
            <a:xfrm>
              <a:off x="4441310" y="105913"/>
              <a:ext cx="2762078" cy="1032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75" lIns="31750" spcFirstLastPara="1" rIns="0" wrap="square" tIns="15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label encoding</a:t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202228" y="1418313"/>
              <a:ext cx="4127124" cy="1243980"/>
            </a:xfrm>
            <a:prstGeom prst="chevron">
              <a:avLst>
                <a:gd fmla="val 50000" name="adj"/>
              </a:avLst>
            </a:prstGeom>
            <a:solidFill>
              <a:srgbClr val="357FD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 txBox="1"/>
            <p:nvPr/>
          </p:nvSpPr>
          <p:spPr>
            <a:xfrm>
              <a:off x="824218" y="1418313"/>
              <a:ext cx="2883144" cy="1243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30475" spcFirstLastPara="1" rIns="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2)Removing unnecessary columns.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3925058" y="1524051"/>
              <a:ext cx="3794582" cy="1032504"/>
            </a:xfrm>
            <a:prstGeom prst="chevron">
              <a:avLst>
                <a:gd fmla="val 50000" name="adj"/>
              </a:avLst>
            </a:prstGeom>
            <a:solidFill>
              <a:srgbClr val="CDD8ED">
                <a:alpha val="89803"/>
              </a:srgbClr>
            </a:solidFill>
            <a:ln cap="flat" cmpd="sng" w="25400">
              <a:solidFill>
                <a:srgbClr val="CDD8E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 txBox="1"/>
            <p:nvPr/>
          </p:nvSpPr>
          <p:spPr>
            <a:xfrm>
              <a:off x="4441310" y="1524051"/>
              <a:ext cx="2762078" cy="1032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75" lIns="31750" spcFirstLastPara="1" rIns="0" wrap="square" tIns="15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feature engineering .</a:t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02228" y="2836451"/>
              <a:ext cx="4127124" cy="1243980"/>
            </a:xfrm>
            <a:prstGeom prst="chevron">
              <a:avLst>
                <a:gd fmla="val 50000" name="adj"/>
              </a:avLst>
            </a:prstGeom>
            <a:solidFill>
              <a:srgbClr val="21439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 txBox="1"/>
            <p:nvPr/>
          </p:nvSpPr>
          <p:spPr>
            <a:xfrm>
              <a:off x="824218" y="2836451"/>
              <a:ext cx="2883144" cy="1243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30475" spcFirstLastPara="1" rIns="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3)Choosing the best classifier</a:t>
              </a: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3925058" y="2942189"/>
              <a:ext cx="3794582" cy="1032504"/>
            </a:xfrm>
            <a:prstGeom prst="chevron">
              <a:avLst>
                <a:gd fmla="val 50000" name="adj"/>
              </a:avLst>
            </a:prstGeom>
            <a:solidFill>
              <a:srgbClr val="C9CDDD">
                <a:alpha val="89803"/>
              </a:srgbClr>
            </a:solidFill>
            <a:ln cap="flat" cmpd="sng" w="25400">
              <a:solidFill>
                <a:srgbClr val="C9CDD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 txBox="1"/>
            <p:nvPr/>
          </p:nvSpPr>
          <p:spPr>
            <a:xfrm>
              <a:off x="4441310" y="2942189"/>
              <a:ext cx="2762078" cy="1032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75" lIns="31750" spcFirstLastPara="1" rIns="0" wrap="square" tIns="15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compare the accuracies of the all the model.</a:t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9" name="Google Shape;399;p18"/>
          <p:cNvSpPr txBox="1"/>
          <p:nvPr/>
        </p:nvSpPr>
        <p:spPr>
          <a:xfrm>
            <a:off x="4676952" y="529189"/>
            <a:ext cx="42818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b="1" i="0" lang="en-US" sz="12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did you overcome?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8"/>
          <p:cNvSpPr/>
          <p:nvPr/>
        </p:nvSpPr>
        <p:spPr>
          <a:xfrm>
            <a:off x="2818140" y="990813"/>
            <a:ext cx="254977" cy="38957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25400">
            <a:solidFill>
              <a:srgbClr val="1831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8"/>
          <p:cNvSpPr/>
          <p:nvPr/>
        </p:nvSpPr>
        <p:spPr>
          <a:xfrm>
            <a:off x="6280786" y="1018840"/>
            <a:ext cx="254977" cy="38957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25400">
            <a:solidFill>
              <a:srgbClr val="1831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/>
          <p:nvPr/>
        </p:nvSpPr>
        <p:spPr>
          <a:xfrm>
            <a:off x="0" y="11264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 txBox="1"/>
          <p:nvPr/>
        </p:nvSpPr>
        <p:spPr>
          <a:xfrm>
            <a:off x="193259" y="3709300"/>
            <a:ext cx="7761133" cy="702372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predict bankruptcy or non-bankruptcy with the help of model which gives  probability that a business goes bankrupt from different features.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113360" y="3016814"/>
            <a:ext cx="2569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"/>
          <p:cNvSpPr txBox="1"/>
          <p:nvPr/>
        </p:nvSpPr>
        <p:spPr>
          <a:xfrm>
            <a:off x="193250" y="760175"/>
            <a:ext cx="7634400" cy="923400"/>
          </a:xfrm>
          <a:prstGeom prst="rect">
            <a:avLst/>
          </a:prstGeom>
          <a:solidFill>
            <a:srgbClr val="FDE65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create a Classification model which can predict whether company will go bankrupt or not based on given features and make strategies accordingly  to avoid its bankruptcy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"/>
          <p:cNvSpPr txBox="1"/>
          <p:nvPr/>
        </p:nvSpPr>
        <p:spPr>
          <a:xfrm>
            <a:off x="370390" y="266218"/>
            <a:ext cx="61345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3"/>
          <p:cNvGrpSpPr/>
          <p:nvPr/>
        </p:nvGrpSpPr>
        <p:grpSpPr>
          <a:xfrm>
            <a:off x="-741020" y="624563"/>
            <a:ext cx="7540962" cy="6015719"/>
            <a:chOff x="-4594335" y="-704407"/>
            <a:chExt cx="10690334" cy="5472816"/>
          </a:xfrm>
        </p:grpSpPr>
        <p:sp>
          <p:nvSpPr>
            <p:cNvPr id="189" name="Google Shape;189;p3"/>
            <p:cNvSpPr/>
            <p:nvPr/>
          </p:nvSpPr>
          <p:spPr>
            <a:xfrm>
              <a:off x="-4594335" y="-704407"/>
              <a:ext cx="5472816" cy="5472816"/>
            </a:xfrm>
            <a:prstGeom prst="blockArc">
              <a:avLst>
                <a:gd fmla="val 18900000" name="adj1"/>
                <a:gd fmla="val 2700000" name="adj2"/>
                <a:gd fmla="val 395" name="adj3"/>
              </a:avLst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9724" y="253918"/>
              <a:ext cx="5656275" cy="508162"/>
            </a:xfrm>
            <a:prstGeom prst="rect">
              <a:avLst/>
            </a:prstGeom>
            <a:solidFill>
              <a:srgbClr val="E4C4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 txBox="1"/>
            <p:nvPr/>
          </p:nvSpPr>
          <p:spPr>
            <a:xfrm>
              <a:off x="439724" y="253918"/>
              <a:ext cx="5656275" cy="508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025" lIns="403350" spcFirstLastPara="1" rIns="66025" wrap="square" tIns="6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EDA &amp; Feature Engineering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6936" y="190398"/>
              <a:ext cx="635203" cy="63520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E4C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48672" y="1015918"/>
              <a:ext cx="5292140" cy="508162"/>
            </a:xfrm>
            <a:prstGeom prst="rect">
              <a:avLst/>
            </a:prstGeom>
            <a:solidFill>
              <a:srgbClr val="83F80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 txBox="1"/>
            <p:nvPr/>
          </p:nvSpPr>
          <p:spPr>
            <a:xfrm>
              <a:off x="748672" y="1015918"/>
              <a:ext cx="5292140" cy="508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025" lIns="403350" spcFirstLastPara="1" rIns="66025" wrap="square" tIns="6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Building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31071" y="952398"/>
              <a:ext cx="635203" cy="63520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83F8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860432" y="1777918"/>
              <a:ext cx="5180380" cy="508162"/>
            </a:xfrm>
            <a:prstGeom prst="rect">
              <a:avLst/>
            </a:prstGeom>
            <a:solidFill>
              <a:srgbClr val="33F34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 txBox="1"/>
            <p:nvPr/>
          </p:nvSpPr>
          <p:spPr>
            <a:xfrm>
              <a:off x="860432" y="1777918"/>
              <a:ext cx="5180380" cy="508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025" lIns="403350" spcFirstLastPara="1" rIns="66025" wrap="square" tIns="6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Results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42831" y="1714398"/>
              <a:ext cx="635203" cy="63520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3F3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748672" y="2539918"/>
              <a:ext cx="5292140" cy="508162"/>
            </a:xfrm>
            <a:prstGeom prst="rect">
              <a:avLst/>
            </a:prstGeom>
            <a:solidFill>
              <a:srgbClr val="57F0C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 txBox="1"/>
            <p:nvPr/>
          </p:nvSpPr>
          <p:spPr>
            <a:xfrm>
              <a:off x="748672" y="2539918"/>
              <a:ext cx="5292140" cy="508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025" lIns="403350" spcFirstLastPara="1" rIns="66025" wrap="square" tIns="6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Evaluation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31071" y="2476398"/>
              <a:ext cx="635203" cy="63520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57F0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84538" y="3301918"/>
              <a:ext cx="5656275" cy="508162"/>
            </a:xfrm>
            <a:prstGeom prst="rect">
              <a:avLst/>
            </a:prstGeom>
            <a:solidFill>
              <a:srgbClr val="7AC0E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 txBox="1"/>
            <p:nvPr/>
          </p:nvSpPr>
          <p:spPr>
            <a:xfrm>
              <a:off x="384538" y="3301918"/>
              <a:ext cx="5656275" cy="508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025" lIns="403350" spcFirstLastPara="1" rIns="66025" wrap="square" tIns="6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Deployment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6936" y="3238398"/>
              <a:ext cx="635203" cy="63520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AC0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/>
          <p:nvPr/>
        </p:nvSpPr>
        <p:spPr>
          <a:xfrm>
            <a:off x="1354237" y="2842266"/>
            <a:ext cx="643552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"/>
          <p:cNvSpPr txBox="1"/>
          <p:nvPr/>
        </p:nvSpPr>
        <p:spPr>
          <a:xfrm>
            <a:off x="185195" y="759996"/>
            <a:ext cx="54169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contains 250 rows and 7 columns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 features are six and one target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Missing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195" y="2012333"/>
            <a:ext cx="8586153" cy="4133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/>
          <p:nvPr/>
        </p:nvSpPr>
        <p:spPr>
          <a:xfrm>
            <a:off x="0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7374" y="858536"/>
            <a:ext cx="2523639" cy="21091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26" name="Google Shape;226;p6"/>
          <p:cNvGrpSpPr/>
          <p:nvPr/>
        </p:nvGrpSpPr>
        <p:grpSpPr>
          <a:xfrm>
            <a:off x="440151" y="1477463"/>
            <a:ext cx="5611359" cy="4884119"/>
            <a:chOff x="0" y="0"/>
            <a:chExt cx="5611359" cy="4884119"/>
          </a:xfrm>
        </p:grpSpPr>
        <p:sp>
          <p:nvSpPr>
            <p:cNvPr id="227" name="Google Shape;227;p6"/>
            <p:cNvSpPr/>
            <p:nvPr/>
          </p:nvSpPr>
          <p:spPr>
            <a:xfrm rot="5400000">
              <a:off x="-101213" y="104920"/>
              <a:ext cx="674757" cy="47233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"/>
            <p:cNvSpPr txBox="1"/>
            <p:nvPr/>
          </p:nvSpPr>
          <p:spPr>
            <a:xfrm>
              <a:off x="1" y="239871"/>
              <a:ext cx="472330" cy="202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 rot="5400000">
              <a:off x="2822433" y="-2350103"/>
              <a:ext cx="438823" cy="513902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8235"/>
              </a:scheme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 txBox="1"/>
            <p:nvPr/>
          </p:nvSpPr>
          <p:spPr>
            <a:xfrm>
              <a:off x="472330" y="21422"/>
              <a:ext cx="5117607" cy="395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99550" spcFirstLastPara="1" rIns="8875" wrap="square" tIns="88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Checking Duplicate values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 rot="5400000">
              <a:off x="-101213" y="705728"/>
              <a:ext cx="674757" cy="472330"/>
            </a:xfrm>
            <a:prstGeom prst="chevron">
              <a:avLst>
                <a:gd fmla="val 50000" name="adj"/>
              </a:avLst>
            </a:prstGeom>
            <a:solidFill>
              <a:srgbClr val="CEF608"/>
            </a:solidFill>
            <a:ln cap="flat" cmpd="sng" w="12700">
              <a:solidFill>
                <a:srgbClr val="CEF60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 txBox="1"/>
            <p:nvPr/>
          </p:nvSpPr>
          <p:spPr>
            <a:xfrm>
              <a:off x="1" y="840679"/>
              <a:ext cx="472330" cy="202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 rot="5400000">
              <a:off x="2822548" y="-1745704"/>
              <a:ext cx="438592" cy="513902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8235"/>
              </a:schemeClr>
            </a:solidFill>
            <a:ln cap="flat" cmpd="sng" w="12700">
              <a:solidFill>
                <a:srgbClr val="CEF60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 txBox="1"/>
            <p:nvPr/>
          </p:nvSpPr>
          <p:spPr>
            <a:xfrm>
              <a:off x="472330" y="625924"/>
              <a:ext cx="5117619" cy="395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99550" spcFirstLastPara="1" rIns="8875" wrap="square" tIns="88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Renaming columns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 rot="5400000">
              <a:off x="-101213" y="1306535"/>
              <a:ext cx="674757" cy="472330"/>
            </a:xfrm>
            <a:prstGeom prst="chevron">
              <a:avLst>
                <a:gd fmla="val 50000" name="adj"/>
              </a:avLst>
            </a:prstGeom>
            <a:solidFill>
              <a:srgbClr val="6EEE12"/>
            </a:solidFill>
            <a:ln cap="flat" cmpd="sng" w="12700">
              <a:solidFill>
                <a:srgbClr val="6EEE1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 txBox="1"/>
            <p:nvPr/>
          </p:nvSpPr>
          <p:spPr>
            <a:xfrm>
              <a:off x="1" y="1441486"/>
              <a:ext cx="472330" cy="202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 rot="5400000">
              <a:off x="2822548" y="-1144896"/>
              <a:ext cx="438592" cy="513902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8235"/>
              </a:schemeClr>
            </a:solidFill>
            <a:ln cap="flat" cmpd="sng" w="12700">
              <a:solidFill>
                <a:srgbClr val="6EEE1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 txBox="1"/>
            <p:nvPr/>
          </p:nvSpPr>
          <p:spPr>
            <a:xfrm>
              <a:off x="472330" y="1226732"/>
              <a:ext cx="5117619" cy="395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99550" spcFirstLastPara="1" rIns="8875" wrap="square" tIns="88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Label Encoding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 rot="5400000">
              <a:off x="-101213" y="1907343"/>
              <a:ext cx="674757" cy="472330"/>
            </a:xfrm>
            <a:prstGeom prst="chevron">
              <a:avLst>
                <a:gd fmla="val 50000" name="adj"/>
              </a:avLst>
            </a:prstGeom>
            <a:solidFill>
              <a:srgbClr val="1DE51C"/>
            </a:solidFill>
            <a:ln cap="flat" cmpd="sng" w="12700">
              <a:solidFill>
                <a:srgbClr val="1DE51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 txBox="1"/>
            <p:nvPr/>
          </p:nvSpPr>
          <p:spPr>
            <a:xfrm>
              <a:off x="1" y="2042294"/>
              <a:ext cx="472330" cy="202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 rot="5400000">
              <a:off x="2822548" y="-544088"/>
              <a:ext cx="438592" cy="513902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8235"/>
              </a:schemeClr>
            </a:solidFill>
            <a:ln cap="flat" cmpd="sng" w="12700">
              <a:solidFill>
                <a:srgbClr val="1DE51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 txBox="1"/>
            <p:nvPr/>
          </p:nvSpPr>
          <p:spPr>
            <a:xfrm>
              <a:off x="472330" y="1827540"/>
              <a:ext cx="5117619" cy="395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99550" spcFirstLastPara="1" rIns="8875" wrap="square" tIns="88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Checking for Unnecessary column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 rot="5400000">
              <a:off x="-101213" y="2508151"/>
              <a:ext cx="674757" cy="472330"/>
            </a:xfrm>
            <a:prstGeom prst="chevron">
              <a:avLst>
                <a:gd fmla="val 50000" name="adj"/>
              </a:avLst>
            </a:prstGeom>
            <a:solidFill>
              <a:srgbClr val="25DD6E"/>
            </a:solidFill>
            <a:ln cap="flat" cmpd="sng" w="12700">
              <a:solidFill>
                <a:srgbClr val="25DD6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 txBox="1"/>
            <p:nvPr/>
          </p:nvSpPr>
          <p:spPr>
            <a:xfrm>
              <a:off x="1" y="2643102"/>
              <a:ext cx="472330" cy="202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 rot="5400000">
              <a:off x="2822548" y="56719"/>
              <a:ext cx="438592" cy="513902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8235"/>
              </a:schemeClr>
            </a:solidFill>
            <a:ln cap="flat" cmpd="sng" w="12700">
              <a:solidFill>
                <a:srgbClr val="25DD6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 txBox="1"/>
            <p:nvPr/>
          </p:nvSpPr>
          <p:spPr>
            <a:xfrm>
              <a:off x="472330" y="2428347"/>
              <a:ext cx="5117619" cy="395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99550" spcFirstLastPara="1" rIns="8875" wrap="square" tIns="88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Checking for outliers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 rot="5400000">
              <a:off x="-101213" y="3108959"/>
              <a:ext cx="674757" cy="472330"/>
            </a:xfrm>
            <a:prstGeom prst="chevron">
              <a:avLst>
                <a:gd fmla="val 50000" name="adj"/>
              </a:avLst>
            </a:prstGeom>
            <a:solidFill>
              <a:srgbClr val="2FD4B5"/>
            </a:solidFill>
            <a:ln cap="flat" cmpd="sng" w="12700">
              <a:solidFill>
                <a:srgbClr val="2FD4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 txBox="1"/>
            <p:nvPr/>
          </p:nvSpPr>
          <p:spPr>
            <a:xfrm>
              <a:off x="1" y="3243910"/>
              <a:ext cx="472330" cy="202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 rot="5400000">
              <a:off x="2822548" y="657527"/>
              <a:ext cx="438592" cy="513902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8235"/>
              </a:schemeClr>
            </a:solidFill>
            <a:ln cap="flat" cmpd="sng" w="12700">
              <a:solidFill>
                <a:srgbClr val="2FD4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 txBox="1"/>
            <p:nvPr/>
          </p:nvSpPr>
          <p:spPr>
            <a:xfrm>
              <a:off x="472330" y="3029155"/>
              <a:ext cx="5117619" cy="395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99550" spcFirstLastPara="1" rIns="8875" wrap="square" tIns="88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Checking for missing values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 rot="5400000">
              <a:off x="-101213" y="3709767"/>
              <a:ext cx="674757" cy="472330"/>
            </a:xfrm>
            <a:prstGeom prst="chevron">
              <a:avLst>
                <a:gd fmla="val 50000" name="adj"/>
              </a:avLst>
            </a:prstGeom>
            <a:solidFill>
              <a:srgbClr val="39A9CC"/>
            </a:solidFill>
            <a:ln cap="flat" cmpd="sng" w="12700">
              <a:solidFill>
                <a:srgbClr val="39A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 txBox="1"/>
            <p:nvPr/>
          </p:nvSpPr>
          <p:spPr>
            <a:xfrm>
              <a:off x="1" y="3844718"/>
              <a:ext cx="472330" cy="202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 rot="5400000">
              <a:off x="2822548" y="1258335"/>
              <a:ext cx="438592" cy="513902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8235"/>
              </a:schemeClr>
            </a:solidFill>
            <a:ln cap="flat" cmpd="sng" w="12700">
              <a:solidFill>
                <a:srgbClr val="39A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 txBox="1"/>
            <p:nvPr/>
          </p:nvSpPr>
          <p:spPr>
            <a:xfrm>
              <a:off x="472330" y="3629963"/>
              <a:ext cx="5117619" cy="395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99550" spcFirstLastPara="1" rIns="8875" wrap="square" tIns="88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Correlation between features and target variable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 rot="5400000">
              <a:off x="-101213" y="4310575"/>
              <a:ext cx="674757" cy="472330"/>
            </a:xfrm>
            <a:prstGeom prst="chevron">
              <a:avLst>
                <a:gd fmla="val 50000" name="adj"/>
              </a:avLst>
            </a:prstGeom>
            <a:solidFill>
              <a:srgbClr val="4371C3"/>
            </a:solidFill>
            <a:ln cap="flat" cmpd="sng" w="12700">
              <a:solidFill>
                <a:srgbClr val="4371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 txBox="1"/>
            <p:nvPr/>
          </p:nvSpPr>
          <p:spPr>
            <a:xfrm>
              <a:off x="1" y="4445526"/>
              <a:ext cx="472330" cy="202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 rot="5400000">
              <a:off x="2822548" y="1859143"/>
              <a:ext cx="438592" cy="513902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8235"/>
              </a:schemeClr>
            </a:solidFill>
            <a:ln cap="flat" cmpd="sng" w="12700">
              <a:solidFill>
                <a:srgbClr val="4371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"/>
            <p:cNvSpPr txBox="1"/>
            <p:nvPr/>
          </p:nvSpPr>
          <p:spPr>
            <a:xfrm>
              <a:off x="472330" y="4230771"/>
              <a:ext cx="5117619" cy="395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99550" spcFirstLastPara="1" rIns="8875" wrap="square" tIns="88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 scaling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6"/>
          <p:cNvSpPr txBox="1"/>
          <p:nvPr/>
        </p:nvSpPr>
        <p:spPr>
          <a:xfrm>
            <a:off x="440152" y="798667"/>
            <a:ext cx="5611360" cy="369332"/>
          </a:xfrm>
          <a:prstGeom prst="rect">
            <a:avLst/>
          </a:prstGeom>
          <a:solidFill>
            <a:srgbClr val="9CC2E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Flow for the EDA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"/>
          <p:cNvSpPr txBox="1"/>
          <p:nvPr/>
        </p:nvSpPr>
        <p:spPr>
          <a:xfrm>
            <a:off x="6546163" y="2994574"/>
            <a:ext cx="23448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Variable(Class)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Data is balanced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"/>
          <p:cNvSpPr txBox="1"/>
          <p:nvPr/>
        </p:nvSpPr>
        <p:spPr>
          <a:xfrm>
            <a:off x="6478371" y="4252404"/>
            <a:ext cx="2412600" cy="1754700"/>
          </a:xfrm>
          <a:prstGeom prst="rect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147 rows found duplicated, as it can contain important information it is not deleted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/>
          <p:nvPr/>
        </p:nvSpPr>
        <p:spPr>
          <a:xfrm>
            <a:off x="115410" y="149749"/>
            <a:ext cx="41014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After EDA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884" y="3311371"/>
            <a:ext cx="8238385" cy="329620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9" name="Google Shape;269;p7"/>
          <p:cNvSpPr txBox="1"/>
          <p:nvPr/>
        </p:nvSpPr>
        <p:spPr>
          <a:xfrm>
            <a:off x="412814" y="702907"/>
            <a:ext cx="5140170" cy="2031325"/>
          </a:xfrm>
          <a:prstGeom prst="rect">
            <a:avLst/>
          </a:prstGeom>
          <a:solidFill>
            <a:srgbClr val="EFF9C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of EDA: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are renamed to remove spaces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encoding done for target variable ‘Class’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unnecessary column found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outlier found in any feature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missing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p7"/>
          <p:cNvSpPr txBox="1"/>
          <p:nvPr/>
        </p:nvSpPr>
        <p:spPr>
          <a:xfrm>
            <a:off x="6161102" y="2592280"/>
            <a:ext cx="26633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 chart  for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detection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outlier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7"/>
          <p:cNvSpPr txBox="1"/>
          <p:nvPr/>
        </p:nvSpPr>
        <p:spPr>
          <a:xfrm>
            <a:off x="3533313" y="2887905"/>
            <a:ext cx="19264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after EDA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1109" y="664004"/>
            <a:ext cx="2405365" cy="177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8"/>
          <p:cNvSpPr txBox="1"/>
          <p:nvPr/>
        </p:nvSpPr>
        <p:spPr>
          <a:xfrm>
            <a:off x="1796029" y="1684124"/>
            <a:ext cx="1299300" cy="369300"/>
          </a:xfrm>
          <a:prstGeom prst="rect">
            <a:avLst/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8"/>
          <p:cNvSpPr txBox="1"/>
          <p:nvPr/>
        </p:nvSpPr>
        <p:spPr>
          <a:xfrm>
            <a:off x="273959" y="5717373"/>
            <a:ext cx="4754409" cy="923289"/>
          </a:xfrm>
          <a:prstGeom prst="rect">
            <a:avLst/>
          </a:prstGeom>
          <a:solidFill>
            <a:srgbClr val="C4E0B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features contains values of 0,0.5 and 1 so data is balanced and standardized so no standardization is required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893" y="2302818"/>
            <a:ext cx="4829475" cy="31651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82" name="Google Shape;282;p8"/>
          <p:cNvGrpSpPr/>
          <p:nvPr/>
        </p:nvGrpSpPr>
        <p:grpSpPr>
          <a:xfrm>
            <a:off x="1405120" y="294177"/>
            <a:ext cx="6091163" cy="1402184"/>
            <a:chOff x="2418" y="0"/>
            <a:chExt cx="6091163" cy="1402184"/>
          </a:xfrm>
        </p:grpSpPr>
        <p:sp>
          <p:nvSpPr>
            <p:cNvPr id="283" name="Google Shape;283;p8"/>
            <p:cNvSpPr/>
            <p:nvPr/>
          </p:nvSpPr>
          <p:spPr>
            <a:xfrm>
              <a:off x="457199" y="0"/>
              <a:ext cx="5181600" cy="140218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418" y="420655"/>
              <a:ext cx="1451130" cy="560873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8"/>
            <p:cNvSpPr txBox="1"/>
            <p:nvPr/>
          </p:nvSpPr>
          <p:spPr>
            <a:xfrm>
              <a:off x="29798" y="448035"/>
              <a:ext cx="1396370" cy="506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Correlation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1549096" y="420655"/>
              <a:ext cx="1451130" cy="560873"/>
            </a:xfrm>
            <a:prstGeom prst="roundRect">
              <a:avLst>
                <a:gd fmla="val 16667" name="adj"/>
              </a:avLst>
            </a:prstGeom>
            <a:solidFill>
              <a:srgbClr val="43BCB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8"/>
            <p:cNvSpPr txBox="1"/>
            <p:nvPr/>
          </p:nvSpPr>
          <p:spPr>
            <a:xfrm>
              <a:off x="1576476" y="448035"/>
              <a:ext cx="1396370" cy="506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Standardization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3095773" y="420655"/>
              <a:ext cx="1451130" cy="560873"/>
            </a:xfrm>
            <a:prstGeom prst="roundRect">
              <a:avLst>
                <a:gd fmla="val 16667" name="adj"/>
              </a:avLst>
            </a:prstGeom>
            <a:solidFill>
              <a:srgbClr val="45B36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8"/>
            <p:cNvSpPr txBox="1"/>
            <p:nvPr/>
          </p:nvSpPr>
          <p:spPr>
            <a:xfrm>
              <a:off x="3123153" y="448035"/>
              <a:ext cx="1396370" cy="506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Chi square feature selection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4642451" y="420655"/>
              <a:ext cx="1451130" cy="560873"/>
            </a:xfrm>
            <a:prstGeom prst="roundRect">
              <a:avLst>
                <a:gd fmla="val 16667" name="adj"/>
              </a:avLst>
            </a:prstGeom>
            <a:solidFill>
              <a:srgbClr val="6FAA4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8"/>
            <p:cNvSpPr txBox="1"/>
            <p:nvPr/>
          </p:nvSpPr>
          <p:spPr>
            <a:xfrm>
              <a:off x="4669831" y="448035"/>
              <a:ext cx="1396370" cy="506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RFE feature selection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8"/>
          <p:cNvSpPr txBox="1"/>
          <p:nvPr/>
        </p:nvSpPr>
        <p:spPr>
          <a:xfrm>
            <a:off x="5211725" y="1822125"/>
            <a:ext cx="3521700" cy="369300"/>
          </a:xfrm>
          <a:prstGeom prst="rect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Features Descriptive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"/>
          <p:cNvSpPr txBox="1"/>
          <p:nvPr/>
        </p:nvSpPr>
        <p:spPr>
          <a:xfrm>
            <a:off x="5385956" y="5012644"/>
            <a:ext cx="3205449" cy="1477287"/>
          </a:xfrm>
          <a:prstGeom prst="rect">
            <a:avLst/>
          </a:prstGeom>
          <a:solidFill>
            <a:srgbClr val="F5C8A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features will be selected in model which are: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flexibility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Competitiveness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5950" y="2387400"/>
            <a:ext cx="3521699" cy="22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"/>
          <p:cNvSpPr txBox="1"/>
          <p:nvPr/>
        </p:nvSpPr>
        <p:spPr>
          <a:xfrm>
            <a:off x="0" y="-22847"/>
            <a:ext cx="4422531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Validation </a:t>
            </a:r>
            <a:endParaRPr b="1" i="0" sz="2800" u="none" cap="none" strike="noStrike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9"/>
          <p:cNvGrpSpPr/>
          <p:nvPr/>
        </p:nvGrpSpPr>
        <p:grpSpPr>
          <a:xfrm>
            <a:off x="175845" y="1019907"/>
            <a:ext cx="8782959" cy="4376644"/>
            <a:chOff x="0" y="0"/>
            <a:chExt cx="8782959" cy="4376644"/>
          </a:xfrm>
        </p:grpSpPr>
        <p:sp>
          <p:nvSpPr>
            <p:cNvPr id="302" name="Google Shape;302;p9"/>
            <p:cNvSpPr/>
            <p:nvPr/>
          </p:nvSpPr>
          <p:spPr>
            <a:xfrm>
              <a:off x="0" y="0"/>
              <a:ext cx="8782959" cy="116064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9"/>
            <p:cNvSpPr txBox="1"/>
            <p:nvPr/>
          </p:nvSpPr>
          <p:spPr>
            <a:xfrm>
              <a:off x="56658" y="56658"/>
              <a:ext cx="8669643" cy="1047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1)Evaluating using Train Test Split</a:t>
              </a:r>
              <a:endPara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0" y="1162564"/>
              <a:ext cx="8782959" cy="1026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"/>
            <p:cNvSpPr txBox="1"/>
            <p:nvPr/>
          </p:nvSpPr>
          <p:spPr>
            <a:xfrm>
              <a:off x="0" y="1162564"/>
              <a:ext cx="8782959" cy="1026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5550" lIns="278850" spcFirstLastPara="1" rIns="199125" wrap="square" tIns="355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Char char="•"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Result- 100.00</a:t>
              </a:r>
              <a:r>
                <a:rPr b="0" i="0" lang="en-US" sz="3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0" y="2084363"/>
              <a:ext cx="8782959" cy="1160640"/>
            </a:xfrm>
            <a:prstGeom prst="roundRect">
              <a:avLst>
                <a:gd fmla="val 16667" name="adj"/>
              </a:avLst>
            </a:prstGeom>
            <a:solidFill>
              <a:srgbClr val="21439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9"/>
            <p:cNvSpPr txBox="1"/>
            <p:nvPr/>
          </p:nvSpPr>
          <p:spPr>
            <a:xfrm>
              <a:off x="56658" y="2141021"/>
              <a:ext cx="8669643" cy="1047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2)Evaluating using Cross Validation (K-Fold)</a:t>
              </a:r>
              <a:endPara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0" y="3349924"/>
              <a:ext cx="8782959" cy="1026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9"/>
            <p:cNvSpPr txBox="1"/>
            <p:nvPr/>
          </p:nvSpPr>
          <p:spPr>
            <a:xfrm>
              <a:off x="0" y="3349924"/>
              <a:ext cx="8782959" cy="1026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5550" lIns="278850" spcFirstLastPara="1" rIns="199125" wrap="square" tIns="355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Char char="•"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Result- 99.2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2012-08-17T07:00:00Z</dcterms:created>
  <dc:creator>Gonala, Shirish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  <property fmtid="{D5CDD505-2E9C-101B-9397-08002B2CF9AE}" pid="5" name="ICV">
    <vt:lpwstr>C4598EBE309E408788BE96D3DF642CBF</vt:lpwstr>
  </property>
  <property fmtid="{D5CDD505-2E9C-101B-9397-08002B2CF9AE}" pid="6" name="KSOProductBuildVer">
    <vt:lpwstr>1033-11.2.0.11074</vt:lpwstr>
  </property>
</Properties>
</file>