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FirstName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Script or Notes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e32136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e321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Nishant Velagapudi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film industry was dominated by a company called Kodak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plate imaging started in 1880, sold in 1888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f2bf34a9_1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f2bf34a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90% of film in the US, 60,000 jobs in Rochester alone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f2bf34a9_1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f2bf34a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Nishant Velagapudi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scientist named Steven Sasson invents the digital camera. What few realize is that Sasson was actually a Kodak engineer at the time!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Kodak didn’t miss the digital revolution.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f2bf34a9_1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f2bf34a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Notes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145a408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145a4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Kodak actually anticipated the shift to digital photography and successfully created a line of digital cameras.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Purchased an online photo sharing company - but tried to use it to push photo printing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f2bf34a9_1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f2bf34a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years of consecutive losses took it’s toll.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$40 a share in 2003 to $.78 a share late 2011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145a4088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145a40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Kodak has slowly recovered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 company - cut expenses by over 50%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on commercial imaging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18298a45_0_3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18298a4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br.org/2016/07/kodaks-downfall-wasnt-about-technology" TargetMode="External"/><Relationship Id="rId4" Type="http://schemas.openxmlformats.org/officeDocument/2006/relationships/hyperlink" Target="https://upload.wikimedia.org/wikipedia/commons/8/8e/You_press_the_button%2C_we_do_the_rest_%28Kodak%29.jpg" TargetMode="External"/><Relationship Id="rId5" Type="http://schemas.openxmlformats.org/officeDocument/2006/relationships/hyperlink" Target="https://www.forbes.com/sites/tendayiviki/2017/01/19/on-the-fifth-anniversary-of-kodaks-bankruptcy-how-can-large-companies-sustain-innovation/#79e306686280" TargetMode="External"/><Relationship Id="rId6" Type="http://schemas.openxmlformats.org/officeDocument/2006/relationships/hyperlink" Target="http://www.economist.com/node/21542796" TargetMode="External"/><Relationship Id="rId7" Type="http://schemas.openxmlformats.org/officeDocument/2006/relationships/hyperlink" Target="http://atommagadia.blogspot.com/2012/01/photography-after-kodak.html" TargetMode="External"/><Relationship Id="rId8" Type="http://schemas.openxmlformats.org/officeDocument/2006/relationships/hyperlink" Target="http://photoseed.com/blog/2012/01/19/kodaks-work-not-do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Kodak Tragedy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Storyboarding - W201 Week 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Nishant Velagapudi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11/2/2017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Upon a time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50" y="1356865"/>
            <a:ext cx="8096325" cy="45541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25700" y="6473075"/>
            <a:ext cx="6693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https://hbr.org/2016/07/kodaks-downfall-wasnt-about-technology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day...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300" y="1509252"/>
            <a:ext cx="6744876" cy="43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25700" y="6473075"/>
            <a:ext cx="6693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https://upload.wikimedia.org/wikipedia/commons/8/8e/You_press_the_button%2C_we_do_the_rest_%28Kodak%29.jpg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day...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536628"/>
            <a:ext cx="8520600" cy="27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25" y="1505196"/>
            <a:ext cx="7465426" cy="48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5000" y="6575200"/>
            <a:ext cx="8177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 https://www.forbes.com/sites/tendayiviki/2017/01/19/on-the-fifth-anniversary-of-kodaks-bankruptcy-how-can-large-companies-sustain-innovation/#79e306686280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because of this: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125" y="1356875"/>
            <a:ext cx="4190150" cy="40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5000" y="6575200"/>
            <a:ext cx="8177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 http://www.economist.com/node/21542796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because of this: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563" y="1562138"/>
            <a:ext cx="5330875" cy="37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55000" y="6575200"/>
            <a:ext cx="8177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 </a:t>
            </a:r>
            <a:r>
              <a:rPr lang="en" sz="800"/>
              <a:t>http://atommagadia.blogspot.com/2012/01/photography-after-kodak.html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finally...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63" y="1242199"/>
            <a:ext cx="7591475" cy="46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5000" y="6575200"/>
            <a:ext cx="8177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3. </a:t>
            </a:r>
            <a:r>
              <a:rPr lang="en" sz="800"/>
              <a:t>http://photoseed.com/blog/2012/01/19/kodaks-work-not-done/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that day</a:t>
            </a:r>
            <a:endParaRPr/>
          </a:p>
        </p:txBody>
      </p:sp>
      <p:grpSp>
        <p:nvGrpSpPr>
          <p:cNvPr id="104" name="Google Shape;104;p20"/>
          <p:cNvGrpSpPr/>
          <p:nvPr/>
        </p:nvGrpSpPr>
        <p:grpSpPr>
          <a:xfrm>
            <a:off x="4285129" y="3063901"/>
            <a:ext cx="2443071" cy="1290554"/>
            <a:chOff x="4526679" y="2296099"/>
            <a:chExt cx="2443071" cy="1290554"/>
          </a:xfrm>
        </p:grpSpPr>
        <p:sp>
          <p:nvSpPr>
            <p:cNvPr id="105" name="Google Shape;105;p20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20"/>
            <p:cNvGrpSpPr/>
            <p:nvPr/>
          </p:nvGrpSpPr>
          <p:grpSpPr>
            <a:xfrm>
              <a:off x="4526679" y="2296099"/>
              <a:ext cx="2443071" cy="1290554"/>
              <a:chOff x="4526679" y="2296099"/>
              <a:chExt cx="2443071" cy="1290554"/>
            </a:xfrm>
          </p:grpSpPr>
          <p:grpSp>
            <p:nvGrpSpPr>
              <p:cNvPr id="107" name="Google Shape;107;p20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8" name="Google Shape;108;p2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9" name="Google Shape;109;p2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0" name="Google Shape;110;p20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2014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" name="Google Shape;111;p20"/>
              <p:cNvSpPr txBox="1"/>
              <p:nvPr/>
            </p:nvSpPr>
            <p:spPr>
              <a:xfrm>
                <a:off x="4716150" y="2296099"/>
                <a:ext cx="2253600" cy="5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Kodak reports a profitable quarter for the first time since bankruptcy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2" name="Google Shape;112;p20"/>
          <p:cNvGrpSpPr/>
          <p:nvPr/>
        </p:nvGrpSpPr>
        <p:grpSpPr>
          <a:xfrm>
            <a:off x="2284045" y="3470398"/>
            <a:ext cx="2501355" cy="1735654"/>
            <a:chOff x="2525595" y="2702596"/>
            <a:chExt cx="2501355" cy="1735654"/>
          </a:xfrm>
        </p:grpSpPr>
        <p:sp>
          <p:nvSpPr>
            <p:cNvPr id="113" name="Google Shape;113;p20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57BB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20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15" name="Google Shape;115;p20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2013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16" name="Google Shape;116;p20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17" name="Google Shape;117;p2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8" name="Google Shape;118;p2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" name="Google Shape;119;p20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Kodak stock is traded once more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0" name="Google Shape;120;p20"/>
          <p:cNvGrpSpPr/>
          <p:nvPr/>
        </p:nvGrpSpPr>
        <p:grpSpPr>
          <a:xfrm>
            <a:off x="254441" y="2991476"/>
            <a:ext cx="2580734" cy="1362990"/>
            <a:chOff x="495991" y="2223674"/>
            <a:chExt cx="2580734" cy="1362990"/>
          </a:xfrm>
        </p:grpSpPr>
        <p:sp>
          <p:nvSpPr>
            <p:cNvPr id="121" name="Google Shape;121;p20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B7E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" name="Google Shape;122;p20"/>
            <p:cNvGrpSpPr/>
            <p:nvPr/>
          </p:nvGrpSpPr>
          <p:grpSpPr>
            <a:xfrm>
              <a:off x="495991" y="2223674"/>
              <a:ext cx="2580734" cy="1362990"/>
              <a:chOff x="495991" y="2223674"/>
              <a:chExt cx="2580734" cy="1362990"/>
            </a:xfrm>
          </p:grpSpPr>
          <p:sp>
            <p:nvSpPr>
              <p:cNvPr id="123" name="Google Shape;123;p20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2012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4" name="Google Shape;124;p20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5" name="Google Shape;125;p2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6" name="Google Shape;126;p2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7" name="Google Shape;127;p20"/>
              <p:cNvSpPr txBox="1"/>
              <p:nvPr/>
            </p:nvSpPr>
            <p:spPr>
              <a:xfrm>
                <a:off x="823125" y="2223674"/>
                <a:ext cx="2253600" cy="5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Kodak Files For Bankruptcy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3 consecutive years of losses lead to a bankruptcy filing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" name="Google Shape;128;p20"/>
          <p:cNvGrpSpPr/>
          <p:nvPr/>
        </p:nvGrpSpPr>
        <p:grpSpPr>
          <a:xfrm>
            <a:off x="6194260" y="3470398"/>
            <a:ext cx="2721140" cy="1220253"/>
            <a:chOff x="6435810" y="2702596"/>
            <a:chExt cx="2721140" cy="1220253"/>
          </a:xfrm>
        </p:grpSpPr>
        <p:sp>
          <p:nvSpPr>
            <p:cNvPr id="129" name="Google Shape;129;p20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B80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20"/>
            <p:cNvGrpSpPr/>
            <p:nvPr/>
          </p:nvGrpSpPr>
          <p:grpSpPr>
            <a:xfrm>
              <a:off x="6435810" y="2702596"/>
              <a:ext cx="2494565" cy="1220253"/>
              <a:chOff x="6435810" y="2702596"/>
              <a:chExt cx="2494565" cy="1220253"/>
            </a:xfrm>
          </p:grpSpPr>
          <p:grpSp>
            <p:nvGrpSpPr>
              <p:cNvPr id="131" name="Google Shape;131;p20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2" name="Google Shape;132;p2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3" name="Google Shape;133;p2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" name="Google Shape;134;p20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2016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" name="Google Shape;135;p20"/>
              <p:cNvSpPr txBox="1"/>
              <p:nvPr/>
            </p:nvSpPr>
            <p:spPr>
              <a:xfrm>
                <a:off x="6676775" y="3494449"/>
                <a:ext cx="2253600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Kodak reports its first annual profit since bankruptcy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SzPts val="1100"/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accent5"/>
                </a:solidFill>
                <a:hlinkClick r:id="rId3"/>
              </a:rPr>
              <a:t>https://hbr.org/2016/07/kodaks-downfall-wasnt-about-technology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https://upload.wikimedia.org/wikipedia/commons/8/8e/You_press_the_button%2C_we_do_the_rest_%28Kodak%29.jpg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https://www.forbes.com/sites/tendayiviki/2017/01/19/on-the-fifth-anniversary-of-kodaks-bankruptcy-how-can-large-companies-sustain-innovation/#79e306686280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http://www.economist.com/node/21542796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http://atommagadia.blogspot.com/2012/01/photography-after-kodak.html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http://photoseed.com/blog/2012/01/19/kodaks-work-not-done/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