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FF666-E7DC-4087-B013-55D5F2389C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98D84-957E-43E7-B939-091F2B8D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98D84-957E-43E7-B939-091F2B8D83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2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98D84-957E-43E7-B939-091F2B8D83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98D84-957E-43E7-B939-091F2B8D83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98D84-957E-43E7-B939-091F2B8D83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0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98D84-957E-43E7-B939-091F2B8D83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98D84-957E-43E7-B939-091F2B8D83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3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98D84-957E-43E7-B939-091F2B8D83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8918-6216-4FE4-9D99-130BD3293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597A7-C38A-49BF-8F8E-C490DD24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A0FAF-52CB-4680-BCB1-6399049F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086-4486-4AA5-A785-F6FCF57D47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A82D-9736-4408-966B-C1AF359A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FCFD1-73D6-4E7C-BD01-6A916144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E53D-D29A-4E64-A937-39E078EB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886A-6F37-4178-813E-057558ED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93A4C-E4DE-4CE1-ABAB-720F860A9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2DC8A-5A19-492D-A302-15F520E8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086-4486-4AA5-A785-F6FCF57D47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D543-F92C-493D-85B3-8BEDD2B6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3AC43-6818-430E-AEB5-449A792F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E53D-D29A-4E64-A937-39E078EB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4A17B-A7EB-4E85-BD51-71A301119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A9E8B-51FB-48AD-A680-1BA9F5A7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EBB3-9880-40A1-9600-F9179871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086-4486-4AA5-A785-F6FCF57D47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70F8-4794-45BC-9AE5-54CA9D7C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01219-289C-41EE-9CFA-E4DD5BA2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E53D-D29A-4E64-A937-39E078EB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8A32-B5F9-49EB-8CFB-00799508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CFC5-6966-4B61-8AC5-B6F05DE0A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1AEC8-0768-49C2-9855-904B71CC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086-4486-4AA5-A785-F6FCF57D47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212B1-ED14-47B6-B04B-BB29137D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89DE2-553C-426F-A245-16AB3196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E53D-D29A-4E64-A937-39E078EB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270-6517-4705-9A5F-A316FB12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AF4AA-CEC0-43EA-9643-BF3088291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5146-056D-4B16-88CE-F6DE3DED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086-4486-4AA5-A785-F6FCF57D47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0782-7271-4F59-A6B6-B8232786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E4082-8AAB-4C09-94EF-9FA2EAF0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E53D-D29A-4E64-A937-39E078EB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8BA0-2655-4D1B-9E9A-BCDD68E3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370C-E658-4541-A1C9-F0567B107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D2620-CF68-419A-806B-73CFDD232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FE068-C5F7-40FD-ADB0-512C8853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086-4486-4AA5-A785-F6FCF57D47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92C1B-36A1-4C1C-BD7C-B14035C4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1A075-03A1-4EA6-8B36-F8F8A64D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E53D-D29A-4E64-A937-39E078EB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0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1520-6358-4AE1-8009-55E692E3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BCD8F-5428-4CA7-BA21-9503E9449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9279C-D650-4480-B814-B372FADB4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CA703-4395-4AA1-B570-943592252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1774D-91F4-4EFD-8972-4125A661A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47861-1385-42AE-A426-2720B004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086-4486-4AA5-A785-F6FCF57D47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6BC5D-1750-4AB7-B28E-D5B0CAF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9F9A0-D8D7-4A3F-BC08-AB9A1B9A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E53D-D29A-4E64-A937-39E078EB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8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3596-6629-428D-9EFD-85DD3574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E98D5-CFCF-47A0-8987-2262F861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086-4486-4AA5-A785-F6FCF57D47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25031-2159-4309-A0DB-2C3BC040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77F36-989C-4F79-A171-D1B82CE9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E53D-D29A-4E64-A937-39E078EB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201BF-521B-44DB-8391-6753BCA1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086-4486-4AA5-A785-F6FCF57D47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D26DD-B7C4-4633-8CA1-BD7210D3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FFAF6-E0CB-42AD-8089-829EE0C0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E53D-D29A-4E64-A937-39E078EB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1EF0-0C3C-4E8E-BF5D-30651C70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C9CF-E3B4-4279-A5C2-EAC34C5A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F1BEA-F9CF-4B98-A29E-20575D16B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C4602-8F44-4198-BEF8-2487F427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086-4486-4AA5-A785-F6FCF57D47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CBB0-B11E-40D2-898B-497D51D0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392F3-8649-4137-82F9-1D218AA9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E53D-D29A-4E64-A937-39E078EB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BB20-AF38-4BE3-8249-BBE15929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6BC3D-3B83-49D7-A158-C722E3CC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B543E-0994-4F3C-B0BD-0A36D6461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7EF55-CD88-4286-8147-25B3D521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086-4486-4AA5-A785-F6FCF57D47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8F3D3-3121-4584-8F52-4D4C2677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5CD1C-4571-4733-BC04-01FCF8B1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E53D-D29A-4E64-A937-39E078EB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54F3C-7E98-46E2-8B99-2785EC5F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02159-5E4C-41CE-ABF1-D0DC81A05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18A01-1940-449C-8F99-F94E958DE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BC086-4486-4AA5-A785-F6FCF57D47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7B1B-5363-41D6-9A31-81770291F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177C-833C-4A16-B14E-49E4C9D3D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E53D-D29A-4E64-A937-39E078EB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5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review.com/s/607965/a-reality-check-for-ibms-ai-ambition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world.com/article/2909534/ibm-launches-watson-health-global-analytics-cloud.html" TargetMode="External"/><Relationship Id="rId5" Type="http://schemas.openxmlformats.org/officeDocument/2006/relationships/hyperlink" Target="http://www.healthcarefinancenews.com/news/top-4-ways-misdiagnosis-drives-costs" TargetMode="External"/><Relationship Id="rId4" Type="http://schemas.openxmlformats.org/officeDocument/2006/relationships/hyperlink" Target="http://www.healthimaging.com/topics/healthcare-economics/misdiagnosis-malpractice-claims-carry-16b-annual-price-ta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A848-4FD7-4420-93FC-6D7EC8038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Diagnostic Potential of IBM’s Watson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59EDE-A39F-4EDB-BD58-DEF48F793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Nishant Velagapudi</a:t>
            </a:r>
          </a:p>
          <a:p>
            <a:r>
              <a:rPr lang="en-US" sz="3200" dirty="0"/>
              <a:t>9/14/2017</a:t>
            </a:r>
          </a:p>
        </p:txBody>
      </p:sp>
    </p:spTree>
    <p:extLst>
      <p:ext uri="{BB962C8B-B14F-4D97-AF65-F5344CB8AC3E}">
        <p14:creationId xmlns:p14="http://schemas.microsoft.com/office/powerpoint/2010/main" val="371615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5755-D60E-425C-9B73-C137D012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C569-436F-4A90-B529-D5F8B771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 from MIT Technology Review</a:t>
            </a:r>
          </a:p>
          <a:p>
            <a:r>
              <a:rPr lang="en-US" dirty="0"/>
              <a:t>Authored by David H. Freeman on Jun 27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Claims:</a:t>
            </a:r>
          </a:p>
          <a:p>
            <a:pPr lvl="1"/>
            <a:r>
              <a:rPr lang="en-US" dirty="0"/>
              <a:t>Watson needs more data to significantly improve</a:t>
            </a:r>
          </a:p>
          <a:p>
            <a:pPr lvl="1"/>
            <a:r>
              <a:rPr lang="en-US" dirty="0"/>
              <a:t>Watson significantly overspent and underproduced in its first significant test</a:t>
            </a:r>
          </a:p>
          <a:p>
            <a:pPr lvl="1"/>
            <a:r>
              <a:rPr lang="en-US" dirty="0"/>
              <a:t>Hyperbolic PR efforts for Watson are damaging</a:t>
            </a:r>
          </a:p>
          <a:p>
            <a:pPr lvl="2"/>
            <a:r>
              <a:rPr lang="en-US" dirty="0"/>
              <a:t>Healthcare space notoriously slow technology adaptors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240C-4CFB-4C9D-B81E-BC2CF9FF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Obstacles: The Data Science “Gaps”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3760-3738-4B82-B112-B1D220FD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obstacle in data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More data improves any model</a:t>
            </a:r>
          </a:p>
          <a:p>
            <a:pPr lvl="1"/>
            <a:r>
              <a:rPr lang="en-US" dirty="0"/>
              <a:t>Difficult to acquire healthcare data due to policy concerns</a:t>
            </a:r>
          </a:p>
          <a:p>
            <a:pPr lvl="1"/>
            <a:r>
              <a:rPr lang="en-US" dirty="0"/>
              <a:t>Expensive to label healthcare data</a:t>
            </a:r>
          </a:p>
          <a:p>
            <a:pPr lvl="1"/>
            <a:r>
              <a:rPr lang="en-US" dirty="0"/>
              <a:t>Set up healthcare data pipelines to provide data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73333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512D-1FE4-4774-9429-EA1CB43B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Requisite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E54E-BB0C-4214-A8F7-B34B5FC92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Centralizing data stores</a:t>
            </a:r>
          </a:p>
          <a:p>
            <a:pPr lvl="2"/>
            <a:r>
              <a:rPr lang="en-US" dirty="0"/>
              <a:t>IBM’s interactions with partners in healthcare</a:t>
            </a:r>
          </a:p>
          <a:p>
            <a:pPr lvl="2"/>
            <a:r>
              <a:rPr lang="en-US" dirty="0"/>
              <a:t>Acquisitions</a:t>
            </a:r>
          </a:p>
          <a:p>
            <a:pPr lvl="2"/>
            <a:r>
              <a:rPr lang="en-US" dirty="0"/>
              <a:t>Policies of data sharing?</a:t>
            </a:r>
          </a:p>
          <a:p>
            <a:pPr lvl="1"/>
            <a:r>
              <a:rPr lang="en-US" dirty="0"/>
              <a:t>Convincing practitioners that data is a point of emphasis going forwards</a:t>
            </a:r>
          </a:p>
        </p:txBody>
      </p:sp>
    </p:spTree>
    <p:extLst>
      <p:ext uri="{BB962C8B-B14F-4D97-AF65-F5344CB8AC3E}">
        <p14:creationId xmlns:p14="http://schemas.microsoft.com/office/powerpoint/2010/main" val="94839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222C-82B5-406A-BFDD-A212A557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Investors and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E137-AD7F-44FD-A703-300531DB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Physicians – both general and specialized</a:t>
            </a:r>
          </a:p>
          <a:p>
            <a:pPr lvl="1"/>
            <a:r>
              <a:rPr lang="en-US" dirty="0"/>
              <a:t>Stand to gain a powerful new tool</a:t>
            </a:r>
          </a:p>
          <a:p>
            <a:r>
              <a:rPr lang="en-US" dirty="0"/>
              <a:t>Insurance companies</a:t>
            </a:r>
          </a:p>
          <a:p>
            <a:pPr lvl="1"/>
            <a:r>
              <a:rPr lang="en-US" dirty="0"/>
              <a:t>Stand to gain a way to identify high cost individuals with accuracy</a:t>
            </a:r>
          </a:p>
          <a:p>
            <a:pPr lvl="2"/>
            <a:r>
              <a:rPr lang="en-US" dirty="0"/>
              <a:t>Potential ethical concerns?</a:t>
            </a:r>
          </a:p>
          <a:p>
            <a:r>
              <a:rPr lang="en-US" dirty="0"/>
              <a:t>Legislators</a:t>
            </a:r>
          </a:p>
          <a:p>
            <a:pPr lvl="1"/>
            <a:r>
              <a:rPr lang="en-US" dirty="0"/>
              <a:t>Centralizing Watson data could allow for reform of malpractice laws</a:t>
            </a:r>
          </a:p>
          <a:p>
            <a:pPr lvl="1"/>
            <a:r>
              <a:rPr lang="en-US" dirty="0"/>
              <a:t>Drive medical costs down</a:t>
            </a:r>
          </a:p>
        </p:txBody>
      </p:sp>
    </p:spTree>
    <p:extLst>
      <p:ext uri="{BB962C8B-B14F-4D97-AF65-F5344CB8AC3E}">
        <p14:creationId xmlns:p14="http://schemas.microsoft.com/office/powerpoint/2010/main" val="136168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F57D-0197-410C-8AE5-1A7A2C20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and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E111-4182-4F3D-90D6-2733BBC6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Misdiagnosis malpractice: $1.6 billion 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Mean payout of $386,849 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Quality of care dip, wasting of public money, overcharging patients </a:t>
            </a:r>
            <a:r>
              <a:rPr lang="en-US" baseline="30000" dirty="0"/>
              <a:t>3</a:t>
            </a:r>
          </a:p>
          <a:p>
            <a:r>
              <a:rPr lang="en-US" dirty="0"/>
              <a:t>HIPAA compliance</a:t>
            </a:r>
          </a:p>
          <a:p>
            <a:pPr lvl="1"/>
            <a:r>
              <a:rPr lang="en-US" dirty="0"/>
              <a:t>Watson Health Cloud</a:t>
            </a:r>
          </a:p>
          <a:p>
            <a:pPr lvl="2"/>
            <a:r>
              <a:rPr lang="en-US" dirty="0"/>
              <a:t>Sharing medical data – HIPAA compliant</a:t>
            </a:r>
          </a:p>
          <a:p>
            <a:r>
              <a:rPr lang="en-US" dirty="0"/>
              <a:t>Partnering with external organizations</a:t>
            </a:r>
          </a:p>
          <a:p>
            <a:pPr lvl="1"/>
            <a:r>
              <a:rPr lang="en-US" dirty="0"/>
              <a:t>Apple, Johnson &amp; Johnson, Medtronic</a:t>
            </a:r>
            <a:r>
              <a:rPr lang="en-US" baseline="30000" dirty="0"/>
              <a:t>4</a:t>
            </a:r>
          </a:p>
          <a:p>
            <a:pPr lvl="1"/>
            <a:r>
              <a:rPr lang="en-US" dirty="0"/>
              <a:t>Integrating data from wearables</a:t>
            </a:r>
          </a:p>
        </p:txBody>
      </p:sp>
    </p:spTree>
    <p:extLst>
      <p:ext uri="{BB962C8B-B14F-4D97-AF65-F5344CB8AC3E}">
        <p14:creationId xmlns:p14="http://schemas.microsoft.com/office/powerpoint/2010/main" val="259029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C13B-1922-4165-ACE6-B0C03B6E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3846-7A52-4CC2-8F8C-E5C67D52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Freeman, D. (2017, June 27). A Reality Check for IBM’s AI Ambitions. Retrieved September 11, 2017, from </a:t>
            </a:r>
            <a:r>
              <a:rPr lang="en-US" dirty="0">
                <a:hlinkClick r:id="rId3"/>
              </a:rPr>
              <a:t>https://www.technologyreview.com/s/607965/a-reality-check-for-ibms-ai-ambitions/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Godt</a:t>
            </a:r>
            <a:r>
              <a:rPr lang="en-US" dirty="0"/>
              <a:t>, E. (2013, April 22). Misdiagnosis malpractice claims carry $1.6B annual price tag. Retrieved September 11, 2017, from </a:t>
            </a:r>
            <a:r>
              <a:rPr lang="en-US" dirty="0">
                <a:hlinkClick r:id="rId4"/>
              </a:rPr>
              <a:t>http://www.healthimaging.com/topics/healthcare-economics/misdiagnosis-malpractice-claims-carry-16b-annual-price-tag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Fuller, K. (2013, September 10). Top 4 ways misdiagnosis drives up costs. Retrieved September 11, 2017, from </a:t>
            </a:r>
            <a:r>
              <a:rPr lang="en-US" dirty="0">
                <a:hlinkClick r:id="rId5"/>
              </a:rPr>
              <a:t>http://www.healthcarefinancenews.com/news/top-4-ways-misdiagnosis-drives-costs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Mearian</a:t>
            </a:r>
            <a:r>
              <a:rPr lang="en-US" dirty="0"/>
              <a:t>, L. (2015, April 14). IBM launches Watson Health global analytics cloud. Retrieved September 11, 2017, from </a:t>
            </a:r>
            <a:r>
              <a:rPr lang="en-US" dirty="0">
                <a:hlinkClick r:id="rId6"/>
              </a:rPr>
              <a:t>https://www.computerworld.com/article/2909534/ibm-launches-watson-health-global-analytics-cloud.html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05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399</Words>
  <Application>Microsoft Office PowerPoint</Application>
  <PresentationFormat>Widescreen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Diagnostic Potential of IBM’s Watson</vt:lpstr>
      <vt:lpstr>Report Details</vt:lpstr>
      <vt:lpstr>Obstacles: The Data Science “Gaps”</vt:lpstr>
      <vt:lpstr>Requisite Actions</vt:lpstr>
      <vt:lpstr>Investors and Stakeholders</vt:lpstr>
      <vt:lpstr>Opportunities and obstacles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W201</dc:title>
  <dc:creator>Nishant Velagapudi</dc:creator>
  <cp:lastModifiedBy>Nishant Velagapudi</cp:lastModifiedBy>
  <cp:revision>3</cp:revision>
  <dcterms:created xsi:type="dcterms:W3CDTF">2017-09-13T15:11:56Z</dcterms:created>
  <dcterms:modified xsi:type="dcterms:W3CDTF">2017-09-13T18:03:08Z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nivelaga@microsoft.com</vt:lpwstr>
  </property>
  <property fmtid="{D5CDD505-2E9C-101B-9397-08002B2CF9AE}" pid="6" name="MSIP_Label_f42aa342-8706-4288-bd11-ebb85995028c_SetDate">
    <vt:lpwstr>2017-09-13T08:23:52.8041915-07:00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