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7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4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E599-ADE9-4DA5-B79D-C2D7F6BCE90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B7B1-2750-4B37-AAC4-68EB5C7E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5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ther.stanford.edu/asc/documents/management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3BDB-BB95-4251-9DF9-3D98E62B4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Perioperative Hyperglycemic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8A6E-1736-4315-AC60-6F34939FA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Nishant Velagapudi</a:t>
            </a:r>
          </a:p>
          <a:p>
            <a:r>
              <a:rPr lang="en-US" dirty="0"/>
              <a:t>W207 – Final Project Presentation</a:t>
            </a:r>
          </a:p>
          <a:p>
            <a:r>
              <a:rPr lang="en-US" dirty="0"/>
              <a:t>8.6.2018</a:t>
            </a:r>
          </a:p>
        </p:txBody>
      </p:sp>
    </p:spTree>
    <p:extLst>
      <p:ext uri="{BB962C8B-B14F-4D97-AF65-F5344CB8AC3E}">
        <p14:creationId xmlns:p14="http://schemas.microsoft.com/office/powerpoint/2010/main" val="3512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5FFC-3B15-4A72-B45B-F8C5A651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8EF1-376D-4A8F-976C-007F9368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Perioperative care: care in operating rooms</a:t>
            </a:r>
          </a:p>
          <a:p>
            <a:pPr lvl="1"/>
            <a:r>
              <a:rPr lang="en-US" dirty="0"/>
              <a:t>Expensive: average cost of $62 per minute</a:t>
            </a:r>
            <a:r>
              <a:rPr lang="en-US" baseline="30000" dirty="0"/>
              <a:t>1</a:t>
            </a:r>
          </a:p>
          <a:p>
            <a:r>
              <a:rPr lang="en-US" dirty="0"/>
              <a:t>Hyperglycemia: blood glucose levels too high</a:t>
            </a:r>
          </a:p>
          <a:p>
            <a:pPr lvl="1"/>
            <a:r>
              <a:rPr lang="en-US" dirty="0"/>
              <a:t>“Stress hyperglycemia”</a:t>
            </a:r>
          </a:p>
          <a:p>
            <a:pPr lvl="1"/>
            <a:r>
              <a:rPr lang="en-US" dirty="0"/>
              <a:t>Longer stays, higher mortality/morbidity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Defined as a blood glucose level over 140 (mg/dl)</a:t>
            </a:r>
          </a:p>
          <a:p>
            <a:pPr lvl="1"/>
            <a:r>
              <a:rPr lang="en-US" dirty="0"/>
              <a:t>Treated through insulin</a:t>
            </a:r>
          </a:p>
          <a:p>
            <a:pPr marL="231775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4EBB33-3166-4786-8B56-D11564B120C4}"/>
              </a:ext>
            </a:extLst>
          </p:cNvPr>
          <p:cNvSpPr txBox="1">
            <a:spLocks/>
          </p:cNvSpPr>
          <p:nvPr/>
        </p:nvSpPr>
        <p:spPr>
          <a:xfrm>
            <a:off x="990600" y="5967663"/>
            <a:ext cx="10515600" cy="89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 i="1" dirty="0" err="1"/>
              <a:t>Macario</a:t>
            </a:r>
            <a:r>
              <a:rPr lang="en-US" sz="1600" i="1" dirty="0"/>
              <a:t>, A. </a:t>
            </a:r>
            <a:r>
              <a:rPr lang="en-US" sz="1600" i="1" u="sng" dirty="0">
                <a:hlinkClick r:id="rId2"/>
              </a:rPr>
              <a:t>What does One Minute of Operating Room Time Cost?</a:t>
            </a:r>
            <a:r>
              <a:rPr lang="en-US" sz="1600" i="1" dirty="0"/>
              <a:t> J. of Clinical Anesthesia, Vol. 22, 2010. Available online July 2013.</a:t>
            </a:r>
          </a:p>
          <a:p>
            <a:pPr marL="342900" indent="-342900">
              <a:buAutoNum type="arabicPeriod"/>
            </a:pPr>
            <a:r>
              <a:rPr lang="en-US" sz="1600" i="1" dirty="0"/>
              <a:t>Duncan, A. Hyperglycemia and Perioperative Glucose Management. </a:t>
            </a:r>
            <a:r>
              <a:rPr lang="en-US" sz="1600" i="1" dirty="0" err="1"/>
              <a:t>Curr</a:t>
            </a:r>
            <a:r>
              <a:rPr lang="en-US" sz="1600" i="1" dirty="0"/>
              <a:t> Pharm Des, Vol. 18 (38). 2012.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272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0D69-2BA3-4022-8733-D4D703C3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7FFC-AAD9-4C05-8FC3-1292C90F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outcomes per surgery</a:t>
            </a:r>
          </a:p>
          <a:p>
            <a:pPr lvl="1"/>
            <a:r>
              <a:rPr lang="en-US" dirty="0"/>
              <a:t>No incident (peak glucose &lt; 140 mg/dl)</a:t>
            </a:r>
          </a:p>
          <a:p>
            <a:pPr lvl="1"/>
            <a:r>
              <a:rPr lang="en-US" dirty="0"/>
              <a:t>Hyperglycemic incident (140 mg/dl &lt; peak glucose &lt; 180 mg/dl)</a:t>
            </a:r>
          </a:p>
          <a:p>
            <a:pPr lvl="1"/>
            <a:r>
              <a:rPr lang="en-US" dirty="0"/>
              <a:t>Severe Hyperglycemic incident (peak glucose &gt; 180 mg/dl)</a:t>
            </a:r>
          </a:p>
          <a:p>
            <a:r>
              <a:rPr lang="en-US" b="1" dirty="0"/>
              <a:t>Aim: </a:t>
            </a:r>
            <a:r>
              <a:rPr lang="en-US" dirty="0"/>
              <a:t>predict which patients are at risk of high blood glucose during surgery</a:t>
            </a:r>
          </a:p>
        </p:txBody>
      </p:sp>
    </p:spTree>
    <p:extLst>
      <p:ext uri="{BB962C8B-B14F-4D97-AF65-F5344CB8AC3E}">
        <p14:creationId xmlns:p14="http://schemas.microsoft.com/office/powerpoint/2010/main" val="34799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23CE-7AE9-4172-A453-1980B368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DDF1-70A6-415E-80D8-D03612A1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Hyperparameter sweeps</a:t>
            </a:r>
          </a:p>
          <a:p>
            <a:pPr lvl="1"/>
            <a:r>
              <a:rPr lang="en-US" dirty="0"/>
              <a:t>Discover best parameters using cross validation</a:t>
            </a:r>
          </a:p>
          <a:p>
            <a:r>
              <a:rPr lang="en-US" dirty="0"/>
              <a:t>Cross algorithm comparison</a:t>
            </a:r>
          </a:p>
          <a:p>
            <a:pPr lvl="1"/>
            <a:r>
              <a:rPr lang="en-US" dirty="0"/>
              <a:t>Discover best algorithm</a:t>
            </a:r>
          </a:p>
          <a:p>
            <a:r>
              <a:rPr lang="en-US" dirty="0"/>
              <a:t>Topic modelling</a:t>
            </a:r>
          </a:p>
          <a:p>
            <a:pPr lvl="1"/>
            <a:r>
              <a:rPr lang="en-US" dirty="0"/>
              <a:t>Using LDA to transform/</a:t>
            </a:r>
            <a:r>
              <a:rPr lang="en-US" dirty="0" err="1"/>
              <a:t>featurize</a:t>
            </a:r>
            <a:r>
              <a:rPr lang="en-US" dirty="0"/>
              <a:t> text</a:t>
            </a:r>
          </a:p>
          <a:p>
            <a:r>
              <a:rPr lang="en-US"/>
              <a:t>Variable selection </a:t>
            </a:r>
            <a:r>
              <a:rPr lang="en-US" dirty="0"/>
              <a:t>based on variable availability:</a:t>
            </a:r>
          </a:p>
          <a:p>
            <a:pPr lvl="1"/>
            <a:r>
              <a:rPr lang="en-US" dirty="0"/>
              <a:t>Predictions based on only demographics (patient upon admittance)</a:t>
            </a:r>
          </a:p>
          <a:p>
            <a:pPr lvl="1"/>
            <a:r>
              <a:rPr lang="en-US" dirty="0"/>
              <a:t>Predictions based on all variables (patient during surgery)</a:t>
            </a:r>
          </a:p>
        </p:txBody>
      </p:sp>
    </p:spTree>
    <p:extLst>
      <p:ext uri="{BB962C8B-B14F-4D97-AF65-F5344CB8AC3E}">
        <p14:creationId xmlns:p14="http://schemas.microsoft.com/office/powerpoint/2010/main" val="29411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980C-CC78-4575-A5FB-161A1222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62963-A65B-4F2A-A906-D7500134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(3 class)</a:t>
            </a:r>
          </a:p>
          <a:p>
            <a:pPr lvl="1"/>
            <a:r>
              <a:rPr lang="en-US" dirty="0"/>
              <a:t>Classifiers on each subset of data</a:t>
            </a:r>
          </a:p>
          <a:p>
            <a:pPr lvl="1"/>
            <a:r>
              <a:rPr lang="en-US" dirty="0"/>
              <a:t>Classifiers over all data</a:t>
            </a:r>
          </a:p>
          <a:p>
            <a:r>
              <a:rPr lang="en-US" dirty="0"/>
              <a:t>Regression </a:t>
            </a:r>
          </a:p>
          <a:p>
            <a:pPr lvl="1"/>
            <a:r>
              <a:rPr lang="en-US" dirty="0"/>
              <a:t>Pruned high leverage points</a:t>
            </a:r>
          </a:p>
        </p:txBody>
      </p:sp>
    </p:spTree>
    <p:extLst>
      <p:ext uri="{BB962C8B-B14F-4D97-AF65-F5344CB8AC3E}">
        <p14:creationId xmlns:p14="http://schemas.microsoft.com/office/powerpoint/2010/main" val="6694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F002-926F-45DD-BE6B-2AFE391C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result: XGB tree over all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B3A7-D179-4392-AB86-58FE101E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04999"/>
            <a:ext cx="4818996" cy="4114801"/>
          </a:xfrm>
        </p:spPr>
        <p:txBody>
          <a:bodyPr/>
          <a:lstStyle/>
          <a:p>
            <a:r>
              <a:rPr lang="en-US" dirty="0"/>
              <a:t>Rarely predict a severe incident when there was no incident of hyperglycemia</a:t>
            </a:r>
          </a:p>
          <a:p>
            <a:r>
              <a:rPr lang="en-US" dirty="0"/>
              <a:t>Rarely predicted no incident when there was a severe incident of hyperglycemia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D51E2-F247-4028-AEAE-16C11609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23" y="2338234"/>
            <a:ext cx="3905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04CC-1450-4444-B66F-B584DC73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notebook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299D-2815-497F-8552-C7222C0B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</a:t>
            </a:r>
            <a:r>
              <a:rPr lang="en-US" dirty="0" err="1"/>
              <a:t>FinalProject_Notebook.ipynb</a:t>
            </a:r>
            <a:r>
              <a:rPr lang="en-US" dirty="0"/>
              <a:t> for full inline report</a:t>
            </a:r>
          </a:p>
        </p:txBody>
      </p:sp>
    </p:spTree>
    <p:extLst>
      <p:ext uri="{BB962C8B-B14F-4D97-AF65-F5344CB8AC3E}">
        <p14:creationId xmlns:p14="http://schemas.microsoft.com/office/powerpoint/2010/main" val="23238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75_TF02895261" id="{09871225-3C89-4965-9994-3C1727E7602C}" vid="{4AD81417-1316-475F-B518-906C0D665D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14</TotalTime>
  <Words>247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Predicting Perioperative Hyperglycemic Incidents</vt:lpstr>
      <vt:lpstr>Introduction</vt:lpstr>
      <vt:lpstr>Problem set up</vt:lpstr>
      <vt:lpstr>Notable techniques</vt:lpstr>
      <vt:lpstr>Approach</vt:lpstr>
      <vt:lpstr>Best result: XGB tree over all data </vt:lpstr>
      <vt:lpstr>Live notebook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Perioperative Hyperglycemic Incidents</dc:title>
  <dc:creator>Nishant Velagapudi</dc:creator>
  <cp:lastModifiedBy>Nishant Velagapudi</cp:lastModifiedBy>
  <cp:revision>2</cp:revision>
  <dcterms:created xsi:type="dcterms:W3CDTF">2018-08-06T19:54:00Z</dcterms:created>
  <dcterms:modified xsi:type="dcterms:W3CDTF">2019-04-03T22:13:33Z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nivelaga@microsoft.com</vt:lpwstr>
  </property>
  <property fmtid="{D5CDD505-2E9C-101B-9397-08002B2CF9AE}" pid="5" name="MSIP_Label_f42aa342-8706-4288-bd11-ebb85995028c_SetDate">
    <vt:lpwstr>2018-08-06T19:57:13.0067656Z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