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257" r:id="rId3"/>
    <p:sldId id="270" r:id="rId4"/>
    <p:sldId id="260" r:id="rId5"/>
    <p:sldId id="272" r:id="rId6"/>
    <p:sldId id="274" r:id="rId7"/>
    <p:sldId id="275" r:id="rId8"/>
    <p:sldId id="259" r:id="rId9"/>
    <p:sldId id="261" r:id="rId10"/>
    <p:sldId id="262" r:id="rId11"/>
    <p:sldId id="273" r:id="rId12"/>
    <p:sldId id="276" r:id="rId13"/>
    <p:sldId id="277" r:id="rId14"/>
    <p:sldId id="278" r:id="rId15"/>
    <p:sldId id="264" r:id="rId16"/>
    <p:sldId id="263"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50" d="100"/>
          <a:sy n="50"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5CA204-2BBC-4646-9B09-1F5AE32803CD}" type="datetimeFigureOut">
              <a:rPr lang="en-IN" smtClean="0"/>
              <a:t>28/04/20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7AEDC-5A20-4DA9-8ECC-A1C7FD3CF5CB}" type="slidenum">
              <a:rPr lang="en-IN" smtClean="0"/>
              <a:t>‹#›</a:t>
            </a:fld>
            <a:endParaRPr lang="en-IN"/>
          </a:p>
        </p:txBody>
      </p:sp>
    </p:spTree>
    <p:extLst>
      <p:ext uri="{BB962C8B-B14F-4D97-AF65-F5344CB8AC3E}">
        <p14:creationId xmlns:p14="http://schemas.microsoft.com/office/powerpoint/2010/main" val="2987840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37AEDC-5A20-4DA9-8ECC-A1C7FD3CF5CB}" type="slidenum">
              <a:rPr lang="en-IN" smtClean="0"/>
              <a:t>11</a:t>
            </a:fld>
            <a:endParaRPr lang="en-IN"/>
          </a:p>
        </p:txBody>
      </p:sp>
    </p:spTree>
    <p:extLst>
      <p:ext uri="{BB962C8B-B14F-4D97-AF65-F5344CB8AC3E}">
        <p14:creationId xmlns:p14="http://schemas.microsoft.com/office/powerpoint/2010/main" val="2834935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37AEDC-5A20-4DA9-8ECC-A1C7FD3CF5CB}" type="slidenum">
              <a:rPr lang="en-IN" smtClean="0"/>
              <a:t>15</a:t>
            </a:fld>
            <a:endParaRPr lang="en-IN"/>
          </a:p>
        </p:txBody>
      </p:sp>
    </p:spTree>
    <p:extLst>
      <p:ext uri="{BB962C8B-B14F-4D97-AF65-F5344CB8AC3E}">
        <p14:creationId xmlns:p14="http://schemas.microsoft.com/office/powerpoint/2010/main" val="3180351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C779AC4-8A31-49C1-92BF-BC2717CB9F40}" type="datetime1">
              <a:rPr lang="en-IN" smtClean="0"/>
              <a:t>28/04/20</a:t>
            </a:fld>
            <a:endParaRPr lang="en-IN"/>
          </a:p>
        </p:txBody>
      </p:sp>
      <p:sp>
        <p:nvSpPr>
          <p:cNvPr id="5" name="Footer Placeholder 4"/>
          <p:cNvSpPr>
            <a:spLocks noGrp="1"/>
          </p:cNvSpPr>
          <p:nvPr>
            <p:ph type="ftr" sz="quarter" idx="11"/>
          </p:nvPr>
        </p:nvSpPr>
        <p:spPr/>
        <p:txBody>
          <a:bodyPr/>
          <a:lstStyle/>
          <a:p>
            <a:r>
              <a:rPr lang="en-US"/>
              <a:t>UE17CS333-Project_Format_2020</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756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BBAD7B-597A-48AA-BDA1-935B3FC83BBD}" type="datetime1">
              <a:rPr lang="en-IN" smtClean="0"/>
              <a:t>28/04/20</a:t>
            </a:fld>
            <a:endParaRPr lang="en-IN"/>
          </a:p>
        </p:txBody>
      </p:sp>
      <p:sp>
        <p:nvSpPr>
          <p:cNvPr id="5" name="Footer Placeholder 4"/>
          <p:cNvSpPr>
            <a:spLocks noGrp="1"/>
          </p:cNvSpPr>
          <p:nvPr>
            <p:ph type="ftr" sz="quarter" idx="11"/>
          </p:nvPr>
        </p:nvSpPr>
        <p:spPr/>
        <p:txBody>
          <a:bodyPr/>
          <a:lstStyle/>
          <a:p>
            <a:r>
              <a:rPr lang="en-US"/>
              <a:t>UE17CS333-Project_Format_2020</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3857757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7B9EB-7CA5-46AF-88EC-2591B6C17E23}" type="datetime1">
              <a:rPr lang="en-IN" smtClean="0"/>
              <a:t>28/04/20</a:t>
            </a:fld>
            <a:endParaRPr lang="en-IN"/>
          </a:p>
        </p:txBody>
      </p:sp>
      <p:sp>
        <p:nvSpPr>
          <p:cNvPr id="5" name="Footer Placeholder 4"/>
          <p:cNvSpPr>
            <a:spLocks noGrp="1"/>
          </p:cNvSpPr>
          <p:nvPr>
            <p:ph type="ftr" sz="quarter" idx="11"/>
          </p:nvPr>
        </p:nvSpPr>
        <p:spPr/>
        <p:txBody>
          <a:bodyPr/>
          <a:lstStyle/>
          <a:p>
            <a:r>
              <a:rPr lang="en-US"/>
              <a:t>UE17CS333-Project_Format_2020</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003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4E2555-96A2-4B03-92E8-15BE09288366}" type="datetime1">
              <a:rPr lang="en-IN" smtClean="0"/>
              <a:t>28/04/20</a:t>
            </a:fld>
            <a:endParaRPr lang="en-IN"/>
          </a:p>
        </p:txBody>
      </p:sp>
      <p:sp>
        <p:nvSpPr>
          <p:cNvPr id="5" name="Footer Placeholder 4"/>
          <p:cNvSpPr>
            <a:spLocks noGrp="1"/>
          </p:cNvSpPr>
          <p:nvPr>
            <p:ph type="ftr" sz="quarter" idx="11"/>
          </p:nvPr>
        </p:nvSpPr>
        <p:spPr/>
        <p:txBody>
          <a:bodyPr/>
          <a:lstStyle/>
          <a:p>
            <a:r>
              <a:rPr lang="en-US"/>
              <a:t>UE17CS333-Project_Format_2020</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1465656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1A7117-7CF2-4347-BEBD-B912838F964D}" type="datetime1">
              <a:rPr lang="en-IN" smtClean="0"/>
              <a:t>28/04/20</a:t>
            </a:fld>
            <a:endParaRPr lang="en-IN"/>
          </a:p>
        </p:txBody>
      </p:sp>
      <p:sp>
        <p:nvSpPr>
          <p:cNvPr id="5" name="Footer Placeholder 4"/>
          <p:cNvSpPr>
            <a:spLocks noGrp="1"/>
          </p:cNvSpPr>
          <p:nvPr>
            <p:ph type="ftr" sz="quarter" idx="11"/>
          </p:nvPr>
        </p:nvSpPr>
        <p:spPr/>
        <p:txBody>
          <a:bodyPr/>
          <a:lstStyle/>
          <a:p>
            <a:r>
              <a:rPr lang="en-US"/>
              <a:t>UE17CS333-Project_Format_2020</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137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DBCBD2-8AB9-4419-9B37-B613C3A8A2F3}" type="datetime1">
              <a:rPr lang="en-IN" smtClean="0"/>
              <a:t>28/04/20</a:t>
            </a:fld>
            <a:endParaRPr lang="en-IN"/>
          </a:p>
        </p:txBody>
      </p:sp>
      <p:sp>
        <p:nvSpPr>
          <p:cNvPr id="6" name="Footer Placeholder 5"/>
          <p:cNvSpPr>
            <a:spLocks noGrp="1"/>
          </p:cNvSpPr>
          <p:nvPr>
            <p:ph type="ftr" sz="quarter" idx="11"/>
          </p:nvPr>
        </p:nvSpPr>
        <p:spPr/>
        <p:txBody>
          <a:bodyPr/>
          <a:lstStyle/>
          <a:p>
            <a:r>
              <a:rPr lang="en-US"/>
              <a:t>UE17CS333-Project_Format_2020</a:t>
            </a:r>
            <a:endParaRPr lang="en-IN"/>
          </a:p>
        </p:txBody>
      </p:sp>
      <p:sp>
        <p:nvSpPr>
          <p:cNvPr id="7" name="Slide Number Placeholder 6"/>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3821247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3DEDC0-09F5-4F29-9166-502B93B8D3AC}" type="datetime1">
              <a:rPr lang="en-IN" smtClean="0"/>
              <a:t>28/04/20</a:t>
            </a:fld>
            <a:endParaRPr lang="en-IN"/>
          </a:p>
        </p:txBody>
      </p:sp>
      <p:sp>
        <p:nvSpPr>
          <p:cNvPr id="8" name="Footer Placeholder 7"/>
          <p:cNvSpPr>
            <a:spLocks noGrp="1"/>
          </p:cNvSpPr>
          <p:nvPr>
            <p:ph type="ftr" sz="quarter" idx="11"/>
          </p:nvPr>
        </p:nvSpPr>
        <p:spPr/>
        <p:txBody>
          <a:bodyPr/>
          <a:lstStyle/>
          <a:p>
            <a:r>
              <a:rPr lang="en-US"/>
              <a:t>UE17CS333-Project_Format_2020</a:t>
            </a:r>
            <a:endParaRPr lang="en-IN"/>
          </a:p>
        </p:txBody>
      </p:sp>
      <p:sp>
        <p:nvSpPr>
          <p:cNvPr id="9" name="Slide Number Placeholder 8"/>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1088572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BA473E-FACB-4D7C-A634-97C979826446}" type="datetime1">
              <a:rPr lang="en-IN" smtClean="0"/>
              <a:t>28/04/20</a:t>
            </a:fld>
            <a:endParaRPr lang="en-IN"/>
          </a:p>
        </p:txBody>
      </p:sp>
      <p:sp>
        <p:nvSpPr>
          <p:cNvPr id="4" name="Footer Placeholder 3"/>
          <p:cNvSpPr>
            <a:spLocks noGrp="1"/>
          </p:cNvSpPr>
          <p:nvPr>
            <p:ph type="ftr" sz="quarter" idx="11"/>
          </p:nvPr>
        </p:nvSpPr>
        <p:spPr/>
        <p:txBody>
          <a:bodyPr/>
          <a:lstStyle/>
          <a:p>
            <a:r>
              <a:rPr lang="en-US"/>
              <a:t>UE17CS333-Project_Format_2020</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602191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260656-BD8E-445F-8BC6-9496A5BCBC26}" type="datetime1">
              <a:rPr lang="en-IN" smtClean="0"/>
              <a:t>28/04/20</a:t>
            </a:fld>
            <a:endParaRPr lang="en-IN"/>
          </a:p>
        </p:txBody>
      </p:sp>
      <p:sp>
        <p:nvSpPr>
          <p:cNvPr id="3" name="Footer Placeholder 2"/>
          <p:cNvSpPr>
            <a:spLocks noGrp="1"/>
          </p:cNvSpPr>
          <p:nvPr>
            <p:ph type="ftr" sz="quarter" idx="11"/>
          </p:nvPr>
        </p:nvSpPr>
        <p:spPr/>
        <p:txBody>
          <a:bodyPr/>
          <a:lstStyle/>
          <a:p>
            <a:r>
              <a:rPr lang="en-US"/>
              <a:t>UE17CS333-Project_Format_2020</a:t>
            </a:r>
            <a:endParaRPr lang="en-IN"/>
          </a:p>
        </p:txBody>
      </p:sp>
      <p:sp>
        <p:nvSpPr>
          <p:cNvPr id="4" name="Slide Number Placeholder 3"/>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4159787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5F29FA-DA3A-4D31-807A-7C7BE1E993A3}" type="datetime1">
              <a:rPr lang="en-IN" smtClean="0"/>
              <a:t>28/04/20</a:t>
            </a:fld>
            <a:endParaRPr lang="en-IN"/>
          </a:p>
        </p:txBody>
      </p:sp>
      <p:sp>
        <p:nvSpPr>
          <p:cNvPr id="6" name="Footer Placeholder 5"/>
          <p:cNvSpPr>
            <a:spLocks noGrp="1"/>
          </p:cNvSpPr>
          <p:nvPr>
            <p:ph type="ftr" sz="quarter" idx="11"/>
          </p:nvPr>
        </p:nvSpPr>
        <p:spPr/>
        <p:txBody>
          <a:bodyPr/>
          <a:lstStyle/>
          <a:p>
            <a:r>
              <a:rPr lang="en-US"/>
              <a:t>UE17CS333-Project_Format_2020</a:t>
            </a:r>
            <a:endParaRPr lang="en-IN"/>
          </a:p>
        </p:txBody>
      </p:sp>
      <p:sp>
        <p:nvSpPr>
          <p:cNvPr id="7" name="Slide Number Placeholder 6"/>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184924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2A6AAC-1199-47A1-8571-21877C77FAEC}" type="datetime1">
              <a:rPr lang="en-IN" smtClean="0"/>
              <a:t>28/04/20</a:t>
            </a:fld>
            <a:endParaRPr lang="en-IN"/>
          </a:p>
        </p:txBody>
      </p:sp>
      <p:sp>
        <p:nvSpPr>
          <p:cNvPr id="6" name="Footer Placeholder 5"/>
          <p:cNvSpPr>
            <a:spLocks noGrp="1"/>
          </p:cNvSpPr>
          <p:nvPr>
            <p:ph type="ftr" sz="quarter" idx="11"/>
          </p:nvPr>
        </p:nvSpPr>
        <p:spPr/>
        <p:txBody>
          <a:bodyPr/>
          <a:lstStyle/>
          <a:p>
            <a:r>
              <a:rPr lang="en-US"/>
              <a:t>UE17CS333-Project_Format_2020</a:t>
            </a:r>
            <a:endParaRPr lang="en-IN"/>
          </a:p>
        </p:txBody>
      </p:sp>
      <p:sp>
        <p:nvSpPr>
          <p:cNvPr id="7" name="Slide Number Placeholder 6"/>
          <p:cNvSpPr>
            <a:spLocks noGrp="1"/>
          </p:cNvSpPr>
          <p:nvPr>
            <p:ph type="sldNum" sz="quarter" idx="12"/>
          </p:nvPr>
        </p:nvSpPr>
        <p:spPr/>
        <p:txBody>
          <a:bodyPr/>
          <a:lstStyle/>
          <a:p>
            <a:fld id="{DE1490ED-1C2D-44ED-A77E-21F50DC09B1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169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1199F99-EC3B-4848-9DA0-178E39A14D7B}" type="datetime1">
              <a:rPr lang="en-IN" smtClean="0"/>
              <a:t>28/04/20</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UE17CS333-Project_Format_2020</a:t>
            </a:r>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E1490ED-1C2D-44ED-A77E-21F50DC09B1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14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rive.google.com/drive/folders/11w4geFB6p17hFlWseBpHJQbhARINvTOc"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anshukla@stanford.edu" TargetMode="External"/><Relationship Id="rId2" Type="http://schemas.openxmlformats.org/officeDocument/2006/relationships/hyperlink" Target="mailto:jtysu@stanford.edu" TargetMode="External"/><Relationship Id="rId1" Type="http://schemas.openxmlformats.org/officeDocument/2006/relationships/slideLayout" Target="../slideLayouts/slideLayout2.xml"/><Relationship Id="rId4" Type="http://schemas.openxmlformats.org/officeDocument/2006/relationships/hyperlink" Target="mailto:scgoel@stanford.edu"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664" y="4969133"/>
            <a:ext cx="7772400" cy="1463040"/>
          </a:xfrm>
        </p:spPr>
        <p:txBody>
          <a:bodyPr>
            <a:normAutofit/>
          </a:bodyPr>
          <a:lstStyle/>
          <a:p>
            <a:r>
              <a:rPr lang="en-US" dirty="0"/>
              <a:t>Text data deanonymization </a:t>
            </a:r>
            <a:br>
              <a:rPr lang="en-US" dirty="0"/>
            </a:br>
            <a:endParaRPr lang="en-IN" dirty="0"/>
          </a:p>
        </p:txBody>
      </p:sp>
      <p:sp>
        <p:nvSpPr>
          <p:cNvPr id="3" name="Subtitle 2"/>
          <p:cNvSpPr>
            <a:spLocks noGrp="1"/>
          </p:cNvSpPr>
          <p:nvPr>
            <p:ph type="subTitle" idx="1"/>
          </p:nvPr>
        </p:nvSpPr>
        <p:spPr/>
        <p:txBody>
          <a:bodyPr>
            <a:normAutofit/>
          </a:bodyPr>
          <a:lstStyle/>
          <a:p>
            <a:r>
              <a:rPr lang="en-US" sz="1600" dirty="0"/>
              <a:t>Sanjay Chari PES1201700278</a:t>
            </a:r>
          </a:p>
          <a:p>
            <a:r>
              <a:rPr lang="en-US" sz="1600" dirty="0"/>
              <a:t>Nishanth </a:t>
            </a:r>
            <a:r>
              <a:rPr lang="en-US" sz="1600" dirty="0" err="1"/>
              <a:t>Shastry</a:t>
            </a:r>
            <a:r>
              <a:rPr lang="en-US" sz="1600" dirty="0"/>
              <a:t> PES1201700115</a:t>
            </a:r>
          </a:p>
          <a:p>
            <a:r>
              <a:rPr lang="en-US" sz="1600" dirty="0"/>
              <a:t>UE17CS333  project submission</a:t>
            </a:r>
            <a:endParaRPr lang="en-IN" sz="1600" dirty="0"/>
          </a:p>
        </p:txBody>
      </p:sp>
    </p:spTree>
    <p:extLst>
      <p:ext uri="{BB962C8B-B14F-4D97-AF65-F5344CB8AC3E}">
        <p14:creationId xmlns:p14="http://schemas.microsoft.com/office/powerpoint/2010/main" val="25755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963" y="176843"/>
            <a:ext cx="9720072" cy="1499616"/>
          </a:xfrm>
        </p:spPr>
        <p:txBody>
          <a:bodyPr/>
          <a:lstStyle/>
          <a:p>
            <a:r>
              <a:rPr lang="en-US" dirty="0"/>
              <a:t>Quality of work – Milestones that are done and working</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58319254"/>
              </p:ext>
            </p:extLst>
          </p:nvPr>
        </p:nvGraphicFramePr>
        <p:xfrm>
          <a:off x="1024128" y="1566909"/>
          <a:ext cx="9720264" cy="4937760"/>
        </p:xfrm>
        <a:graphic>
          <a:graphicData uri="http://schemas.openxmlformats.org/drawingml/2006/table">
            <a:tbl>
              <a:tblPr firstRow="1" bandRow="1">
                <a:tableStyleId>{5C22544A-7EE6-4342-B048-85BDC9FD1C3A}</a:tableStyleId>
              </a:tblPr>
              <a:tblGrid>
                <a:gridCol w="972287">
                  <a:extLst>
                    <a:ext uri="{9D8B030D-6E8A-4147-A177-3AD203B41FA5}">
                      <a16:colId xmlns:a16="http://schemas.microsoft.com/office/drawing/2014/main" val="20000"/>
                    </a:ext>
                  </a:extLst>
                </a:gridCol>
                <a:gridCol w="4271410">
                  <a:extLst>
                    <a:ext uri="{9D8B030D-6E8A-4147-A177-3AD203B41FA5}">
                      <a16:colId xmlns:a16="http://schemas.microsoft.com/office/drawing/2014/main" val="20001"/>
                    </a:ext>
                  </a:extLst>
                </a:gridCol>
                <a:gridCol w="1202111">
                  <a:extLst>
                    <a:ext uri="{9D8B030D-6E8A-4147-A177-3AD203B41FA5}">
                      <a16:colId xmlns:a16="http://schemas.microsoft.com/office/drawing/2014/main" val="20002"/>
                    </a:ext>
                  </a:extLst>
                </a:gridCol>
                <a:gridCol w="3274456">
                  <a:extLst>
                    <a:ext uri="{9D8B030D-6E8A-4147-A177-3AD203B41FA5}">
                      <a16:colId xmlns:a16="http://schemas.microsoft.com/office/drawing/2014/main" val="20003"/>
                    </a:ext>
                  </a:extLst>
                </a:gridCol>
              </a:tblGrid>
              <a:tr h="370840">
                <a:tc>
                  <a:txBody>
                    <a:bodyPr/>
                    <a:lstStyle/>
                    <a:p>
                      <a:r>
                        <a:rPr lang="en-US" dirty="0"/>
                        <a:t>Serial no </a:t>
                      </a:r>
                      <a:endParaRPr lang="en-IN" dirty="0"/>
                    </a:p>
                  </a:txBody>
                  <a:tcPr/>
                </a:tc>
                <a:tc>
                  <a:txBody>
                    <a:bodyPr/>
                    <a:lstStyle/>
                    <a:p>
                      <a:r>
                        <a:rPr lang="en-US" dirty="0"/>
                        <a:t>Milestone description</a:t>
                      </a:r>
                      <a:endParaRPr lang="en-IN" dirty="0"/>
                    </a:p>
                  </a:txBody>
                  <a:tcPr/>
                </a:tc>
                <a:tc>
                  <a:txBody>
                    <a:bodyPr/>
                    <a:lstStyle/>
                    <a:p>
                      <a:r>
                        <a:rPr lang="en-US" dirty="0"/>
                        <a:t>Status (% complete) </a:t>
                      </a:r>
                      <a:endParaRPr lang="en-IN" dirty="0"/>
                    </a:p>
                  </a:txBody>
                  <a:tcPr/>
                </a:tc>
                <a:tc>
                  <a:txBody>
                    <a:bodyPr/>
                    <a:lstStyle/>
                    <a:p>
                      <a:r>
                        <a:rPr lang="en-US" dirty="0"/>
                        <a:t>C</a:t>
                      </a:r>
                      <a:r>
                        <a:rPr lang="en-US"/>
                        <a:t>omments</a:t>
                      </a:r>
                      <a:endParaRPr lang="en-IN" dirty="0"/>
                    </a:p>
                  </a:txBody>
                  <a:tcPr/>
                </a:tc>
                <a:extLst>
                  <a:ext uri="{0D108BD9-81ED-4DB2-BD59-A6C34878D82A}">
                    <a16:rowId xmlns:a16="http://schemas.microsoft.com/office/drawing/2014/main" val="10000"/>
                  </a:ext>
                </a:extLst>
              </a:tr>
              <a:tr h="370840">
                <a:tc>
                  <a:txBody>
                    <a:bodyPr/>
                    <a:lstStyle/>
                    <a:p>
                      <a:r>
                        <a:rPr lang="en-IN" dirty="0"/>
                        <a:t>1.</a:t>
                      </a:r>
                    </a:p>
                  </a:txBody>
                  <a:tcPr/>
                </a:tc>
                <a:tc>
                  <a:txBody>
                    <a:bodyPr/>
                    <a:lstStyle/>
                    <a:p>
                      <a:r>
                        <a:rPr lang="en-IN" dirty="0"/>
                        <a:t>Dataset Creation and Refining</a:t>
                      </a:r>
                    </a:p>
                  </a:txBody>
                  <a:tcPr/>
                </a:tc>
                <a:tc>
                  <a:txBody>
                    <a:bodyPr/>
                    <a:lstStyle/>
                    <a:p>
                      <a:r>
                        <a:rPr lang="en-IN" dirty="0"/>
                        <a:t>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Creation of single </a:t>
                      </a:r>
                      <a:r>
                        <a:rPr lang="en-IN" dirty="0" err="1"/>
                        <a:t>dataset.csv</a:t>
                      </a:r>
                      <a:r>
                        <a:rPr lang="en-IN" dirty="0"/>
                        <a:t> file from dataset consisting of 50 folders.</a:t>
                      </a:r>
                    </a:p>
                  </a:txBody>
                  <a:tcPr/>
                </a:tc>
                <a:extLst>
                  <a:ext uri="{0D108BD9-81ED-4DB2-BD59-A6C34878D82A}">
                    <a16:rowId xmlns:a16="http://schemas.microsoft.com/office/drawing/2014/main" val="10001"/>
                  </a:ext>
                </a:extLst>
              </a:tr>
              <a:tr h="370840">
                <a:tc>
                  <a:txBody>
                    <a:bodyPr/>
                    <a:lstStyle/>
                    <a:p>
                      <a:r>
                        <a:rPr lang="en-IN" dirty="0"/>
                        <a:t>2.</a:t>
                      </a:r>
                    </a:p>
                  </a:txBody>
                  <a:tcPr/>
                </a:tc>
                <a:tc>
                  <a:txBody>
                    <a:bodyPr/>
                    <a:lstStyle/>
                    <a:p>
                      <a:r>
                        <a:rPr lang="en-IN" dirty="0"/>
                        <a:t>Data Analysis</a:t>
                      </a:r>
                    </a:p>
                  </a:txBody>
                  <a:tcPr/>
                </a:tc>
                <a:tc>
                  <a:txBody>
                    <a:bodyPr/>
                    <a:lstStyle/>
                    <a:p>
                      <a:r>
                        <a:rPr lang="en-IN" dirty="0"/>
                        <a:t>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Maximum Correlation of Unigrams and Bigrams for each user profile</a:t>
                      </a:r>
                    </a:p>
                  </a:txBody>
                  <a:tcPr/>
                </a:tc>
                <a:extLst>
                  <a:ext uri="{0D108BD9-81ED-4DB2-BD59-A6C34878D82A}">
                    <a16:rowId xmlns:a16="http://schemas.microsoft.com/office/drawing/2014/main" val="10002"/>
                  </a:ext>
                </a:extLst>
              </a:tr>
              <a:tr h="370840">
                <a:tc>
                  <a:txBody>
                    <a:bodyPr/>
                    <a:lstStyle/>
                    <a:p>
                      <a:r>
                        <a:rPr lang="en-IN" dirty="0"/>
                        <a:t>3. </a:t>
                      </a:r>
                    </a:p>
                  </a:txBody>
                  <a:tcPr/>
                </a:tc>
                <a:tc>
                  <a:txBody>
                    <a:bodyPr/>
                    <a:lstStyle/>
                    <a:p>
                      <a:r>
                        <a:rPr lang="en-IN" dirty="0"/>
                        <a:t>Data </a:t>
                      </a:r>
                      <a:r>
                        <a:rPr lang="en-IN" dirty="0" err="1"/>
                        <a:t>Preprocessing</a:t>
                      </a:r>
                      <a:endParaRPr lang="en-IN" dirty="0"/>
                    </a:p>
                  </a:txBody>
                  <a:tcPr/>
                </a:tc>
                <a:tc>
                  <a:txBody>
                    <a:bodyPr/>
                    <a:lstStyle/>
                    <a:p>
                      <a:r>
                        <a:rPr lang="en-IN" dirty="0"/>
                        <a:t>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Lowercasing, Tokenization, </a:t>
                      </a:r>
                      <a:r>
                        <a:rPr lang="en-IN" dirty="0" err="1"/>
                        <a:t>Stopword</a:t>
                      </a:r>
                      <a:r>
                        <a:rPr lang="en-IN" dirty="0"/>
                        <a:t> Removal, Lemmatization</a:t>
                      </a:r>
                    </a:p>
                  </a:txBody>
                  <a:tcPr/>
                </a:tc>
                <a:extLst>
                  <a:ext uri="{0D108BD9-81ED-4DB2-BD59-A6C34878D82A}">
                    <a16:rowId xmlns:a16="http://schemas.microsoft.com/office/drawing/2014/main" val="10003"/>
                  </a:ext>
                </a:extLst>
              </a:tr>
              <a:tr h="370840">
                <a:tc>
                  <a:txBody>
                    <a:bodyPr/>
                    <a:lstStyle/>
                    <a:p>
                      <a:r>
                        <a:rPr lang="en-IN" dirty="0"/>
                        <a:t>4.</a:t>
                      </a:r>
                    </a:p>
                  </a:txBody>
                  <a:tcPr/>
                </a:tc>
                <a:tc>
                  <a:txBody>
                    <a:bodyPr/>
                    <a:lstStyle/>
                    <a:p>
                      <a:r>
                        <a:rPr lang="en-IN" dirty="0"/>
                        <a:t>Feature Extraction</a:t>
                      </a:r>
                    </a:p>
                  </a:txBody>
                  <a:tcPr/>
                </a:tc>
                <a:tc>
                  <a:txBody>
                    <a:bodyPr/>
                    <a:lstStyle/>
                    <a:p>
                      <a:r>
                        <a:rPr lang="en-IN" dirty="0"/>
                        <a:t>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Extraction of features from the generated tokens</a:t>
                      </a:r>
                    </a:p>
                  </a:txBody>
                  <a:tcPr/>
                </a:tc>
                <a:extLst>
                  <a:ext uri="{0D108BD9-81ED-4DB2-BD59-A6C34878D82A}">
                    <a16:rowId xmlns:a16="http://schemas.microsoft.com/office/drawing/2014/main" val="10004"/>
                  </a:ext>
                </a:extLst>
              </a:tr>
              <a:tr h="370840">
                <a:tc>
                  <a:txBody>
                    <a:bodyPr/>
                    <a:lstStyle/>
                    <a:p>
                      <a:r>
                        <a:rPr lang="en-IN" dirty="0"/>
                        <a:t>5.</a:t>
                      </a:r>
                    </a:p>
                  </a:txBody>
                  <a:tcPr/>
                </a:tc>
                <a:tc>
                  <a:txBody>
                    <a:bodyPr/>
                    <a:lstStyle/>
                    <a:p>
                      <a:r>
                        <a:rPr lang="en-IN" dirty="0"/>
                        <a:t>Classification</a:t>
                      </a:r>
                    </a:p>
                  </a:txBody>
                  <a:tcPr/>
                </a:tc>
                <a:tc>
                  <a:txBody>
                    <a:bodyPr/>
                    <a:lstStyle/>
                    <a:p>
                      <a:r>
                        <a:rPr lang="en-IN" dirty="0"/>
                        <a:t>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Classifies a post as originating from a given user profile.</a:t>
                      </a:r>
                    </a:p>
                    <a:p>
                      <a:endParaRPr lang="en-IN" dirty="0"/>
                    </a:p>
                  </a:txBody>
                  <a:tcPr/>
                </a:tc>
                <a:extLst>
                  <a:ext uri="{0D108BD9-81ED-4DB2-BD59-A6C34878D82A}">
                    <a16:rowId xmlns:a16="http://schemas.microsoft.com/office/drawing/2014/main" val="10005"/>
                  </a:ext>
                </a:extLst>
              </a:tr>
            </a:tbl>
          </a:graphicData>
        </a:graphic>
      </p:graphicFrame>
      <p:sp>
        <p:nvSpPr>
          <p:cNvPr id="3" name="Footer Placeholder 2"/>
          <p:cNvSpPr>
            <a:spLocks noGrp="1"/>
          </p:cNvSpPr>
          <p:nvPr>
            <p:ph type="ftr" sz="quarter" idx="11"/>
          </p:nvPr>
        </p:nvSpPr>
        <p:spPr/>
        <p:txBody>
          <a:bodyPr/>
          <a:lstStyle/>
          <a:p>
            <a:r>
              <a:rPr lang="en-US"/>
              <a:t>UE17CS333-Project_Format_2020</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10</a:t>
            </a:fld>
            <a:endParaRPr lang="en-IN"/>
          </a:p>
        </p:txBody>
      </p:sp>
    </p:spTree>
    <p:extLst>
      <p:ext uri="{BB962C8B-B14F-4D97-AF65-F5344CB8AC3E}">
        <p14:creationId xmlns:p14="http://schemas.microsoft.com/office/powerpoint/2010/main" val="335464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 Obtained</a:t>
            </a:r>
          </a:p>
        </p:txBody>
      </p:sp>
      <p:sp>
        <p:nvSpPr>
          <p:cNvPr id="4" name="Footer Placeholder 3"/>
          <p:cNvSpPr>
            <a:spLocks noGrp="1"/>
          </p:cNvSpPr>
          <p:nvPr>
            <p:ph type="ftr" sz="quarter" idx="11"/>
          </p:nvPr>
        </p:nvSpPr>
        <p:spPr/>
        <p:txBody>
          <a:bodyPr/>
          <a:lstStyle/>
          <a:p>
            <a:r>
              <a:rPr lang="en-US"/>
              <a:t>UE17CS333-Project_Format_2020</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11</a:t>
            </a:fld>
            <a:endParaRPr lang="en-IN"/>
          </a:p>
        </p:txBody>
      </p:sp>
      <p:sp>
        <p:nvSpPr>
          <p:cNvPr id="7" name="Content Placeholder 6">
            <a:extLst>
              <a:ext uri="{FF2B5EF4-FFF2-40B4-BE49-F238E27FC236}">
                <a16:creationId xmlns:a16="http://schemas.microsoft.com/office/drawing/2014/main" id="{DA3C8BB2-4698-354D-85A2-3ED5F40B1EAB}"/>
              </a:ext>
            </a:extLst>
          </p:cNvPr>
          <p:cNvSpPr>
            <a:spLocks noGrp="1"/>
          </p:cNvSpPr>
          <p:nvPr>
            <p:ph idx="1"/>
          </p:nvPr>
        </p:nvSpPr>
        <p:spPr>
          <a:xfrm>
            <a:off x="1024127" y="1750741"/>
            <a:ext cx="9720073" cy="4023360"/>
          </a:xfrm>
        </p:spPr>
        <p:txBody>
          <a:bodyPr>
            <a:normAutofit fontScale="77500" lnSpcReduction="20000"/>
          </a:bodyPr>
          <a:lstStyle/>
          <a:p>
            <a:pPr>
              <a:buFont typeface="Arial" panose="020B0604020202020204" pitchFamily="34" charset="0"/>
              <a:buChar char="•"/>
            </a:pPr>
            <a:r>
              <a:rPr lang="en-US" dirty="0"/>
              <a:t> Most Correlated Unigrams And Bigrams Per user profile :</a:t>
            </a:r>
          </a:p>
          <a:p>
            <a:pPr marL="0" indent="0">
              <a:buNone/>
            </a:pPr>
            <a:r>
              <a:rPr lang="en-IN" dirty="0"/>
              <a:t># '</a:t>
            </a:r>
            <a:r>
              <a:rPr lang="en-IN" dirty="0" err="1"/>
              <a:t>akshaykumar</a:t>
            </a:r>
            <a:r>
              <a:rPr lang="en-IN" dirty="0"/>
              <a:t>’: </a:t>
            </a:r>
          </a:p>
          <a:p>
            <a:pPr marL="0" indent="0">
              <a:buNone/>
            </a:pPr>
            <a:r>
              <a:rPr lang="en-IN" dirty="0"/>
              <a:t>. Most correlated unigrams: . </a:t>
            </a:r>
            <a:r>
              <a:rPr lang="en-IN" dirty="0" err="1"/>
              <a:t>thebalachallenge</a:t>
            </a:r>
            <a:r>
              <a:rPr lang="en-IN" dirty="0"/>
              <a:t> . thank . </a:t>
            </a:r>
          </a:p>
          <a:p>
            <a:pPr marL="0" indent="0">
              <a:buNone/>
            </a:pPr>
            <a:r>
              <a:rPr lang="en-IN" dirty="0"/>
              <a:t>Most correlated bigrams: . </a:t>
            </a:r>
            <a:r>
              <a:rPr lang="en-IN" dirty="0" err="1"/>
              <a:t>kareenakapoorkhan</a:t>
            </a:r>
            <a:r>
              <a:rPr lang="en-IN" dirty="0"/>
              <a:t> </a:t>
            </a:r>
            <a:r>
              <a:rPr lang="en-IN" dirty="0" err="1"/>
              <a:t>diljitdosanjh</a:t>
            </a:r>
            <a:r>
              <a:rPr lang="en-IN" dirty="0"/>
              <a:t> . </a:t>
            </a:r>
            <a:r>
              <a:rPr lang="en-IN" dirty="0" err="1"/>
              <a:t>diljitdosanjh</a:t>
            </a:r>
            <a:r>
              <a:rPr lang="en-IN" dirty="0"/>
              <a:t> </a:t>
            </a:r>
            <a:r>
              <a:rPr lang="en-IN" dirty="0" err="1"/>
              <a:t>advani_kiara</a:t>
            </a:r>
            <a:r>
              <a:rPr lang="en-IN" dirty="0"/>
              <a:t> </a:t>
            </a:r>
          </a:p>
          <a:p>
            <a:pPr marL="0" indent="0">
              <a:buNone/>
            </a:pPr>
            <a:r>
              <a:rPr lang="en-IN" dirty="0"/>
              <a:t># '</a:t>
            </a:r>
            <a:r>
              <a:rPr lang="en-IN" dirty="0" err="1"/>
              <a:t>arianagrande</a:t>
            </a:r>
            <a:r>
              <a:rPr lang="en-IN" dirty="0"/>
              <a:t>’: </a:t>
            </a:r>
          </a:p>
          <a:p>
            <a:pPr marL="0" indent="0">
              <a:buNone/>
            </a:pPr>
            <a:r>
              <a:rPr lang="en-IN" dirty="0"/>
              <a:t>. Most correlated unigrams: . </a:t>
            </a:r>
            <a:r>
              <a:rPr lang="en-IN" dirty="0" err="1"/>
              <a:t>thankunext</a:t>
            </a:r>
            <a:r>
              <a:rPr lang="en-IN" dirty="0"/>
              <a:t> . love .</a:t>
            </a:r>
          </a:p>
          <a:p>
            <a:pPr marL="0" indent="0">
              <a:buNone/>
            </a:pPr>
            <a:r>
              <a:rPr lang="en-IN" dirty="0"/>
              <a:t> Most correlated bigrams: . thank </a:t>
            </a:r>
            <a:r>
              <a:rPr lang="en-IN" dirty="0" err="1"/>
              <a:t>thankunext</a:t>
            </a:r>
            <a:r>
              <a:rPr lang="en-IN" dirty="0"/>
              <a:t> . love </a:t>
            </a:r>
            <a:r>
              <a:rPr lang="en-IN" dirty="0" err="1"/>
              <a:t>sm</a:t>
            </a:r>
            <a:r>
              <a:rPr lang="en-IN" dirty="0"/>
              <a:t> </a:t>
            </a:r>
          </a:p>
          <a:p>
            <a:pPr marL="0" indent="0">
              <a:buNone/>
            </a:pPr>
            <a:r>
              <a:rPr lang="en-IN" dirty="0"/>
              <a:t># '</a:t>
            </a:r>
            <a:r>
              <a:rPr lang="en-IN" dirty="0" err="1"/>
              <a:t>barackobama</a:t>
            </a:r>
            <a:r>
              <a:rPr lang="en-IN" dirty="0"/>
              <a:t>’: </a:t>
            </a:r>
          </a:p>
          <a:p>
            <a:pPr marL="0" indent="0">
              <a:buNone/>
            </a:pPr>
            <a:r>
              <a:rPr lang="en-IN" dirty="0"/>
              <a:t>. Most correlated unigrams: . president . </a:t>
            </a:r>
            <a:r>
              <a:rPr lang="en-IN" dirty="0" err="1"/>
              <a:t>obama</a:t>
            </a:r>
            <a:r>
              <a:rPr lang="en-IN" dirty="0"/>
              <a:t> . </a:t>
            </a:r>
          </a:p>
          <a:p>
            <a:pPr marL="0" indent="0">
              <a:buNone/>
            </a:pPr>
            <a:r>
              <a:rPr lang="en-IN" dirty="0"/>
              <a:t>Most correlated bigrams: . live president . president Obama</a:t>
            </a:r>
          </a:p>
          <a:p>
            <a:pPr marL="0" indent="0">
              <a:buNone/>
            </a:pPr>
            <a:r>
              <a:rPr lang="en-IN" dirty="0"/>
              <a:t>…………</a:t>
            </a:r>
          </a:p>
          <a:p>
            <a:pPr marL="0" indent="0">
              <a:buNone/>
            </a:pPr>
            <a:endParaRPr lang="en-US" dirty="0"/>
          </a:p>
        </p:txBody>
      </p:sp>
    </p:spTree>
    <p:extLst>
      <p:ext uri="{BB962C8B-B14F-4D97-AF65-F5344CB8AC3E}">
        <p14:creationId xmlns:p14="http://schemas.microsoft.com/office/powerpoint/2010/main" val="256394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5FFA5-E69B-8740-A90A-D8BF1AE64AC7}"/>
              </a:ext>
            </a:extLst>
          </p:cNvPr>
          <p:cNvSpPr>
            <a:spLocks noGrp="1"/>
          </p:cNvSpPr>
          <p:nvPr>
            <p:ph type="title"/>
          </p:nvPr>
        </p:nvSpPr>
        <p:spPr/>
        <p:txBody>
          <a:bodyPr/>
          <a:lstStyle/>
          <a:p>
            <a:r>
              <a:rPr lang="en-US" dirty="0"/>
              <a:t>RESULTS OBTAINED</a:t>
            </a:r>
          </a:p>
        </p:txBody>
      </p:sp>
      <p:graphicFrame>
        <p:nvGraphicFramePr>
          <p:cNvPr id="6" name="Content Placeholder 5">
            <a:extLst>
              <a:ext uri="{FF2B5EF4-FFF2-40B4-BE49-F238E27FC236}">
                <a16:creationId xmlns:a16="http://schemas.microsoft.com/office/drawing/2014/main" id="{248333F5-FAA0-7941-8CED-2EDD3FE0B7A7}"/>
              </a:ext>
            </a:extLst>
          </p:cNvPr>
          <p:cNvGraphicFramePr>
            <a:graphicFrameLocks noGrp="1"/>
          </p:cNvGraphicFramePr>
          <p:nvPr>
            <p:ph idx="1"/>
            <p:extLst>
              <p:ext uri="{D42A27DB-BD31-4B8C-83A1-F6EECF244321}">
                <p14:modId xmlns:p14="http://schemas.microsoft.com/office/powerpoint/2010/main" val="1342955974"/>
              </p:ext>
            </p:extLst>
          </p:nvPr>
        </p:nvGraphicFramePr>
        <p:xfrm>
          <a:off x="1024128" y="2084832"/>
          <a:ext cx="9720264" cy="3947160"/>
        </p:xfrm>
        <a:graphic>
          <a:graphicData uri="http://schemas.openxmlformats.org/drawingml/2006/table">
            <a:tbl>
              <a:tblPr firstRow="1" bandRow="1">
                <a:tableStyleId>{5C22544A-7EE6-4342-B048-85BDC9FD1C3A}</a:tableStyleId>
              </a:tblPr>
              <a:tblGrid>
                <a:gridCol w="1620044">
                  <a:extLst>
                    <a:ext uri="{9D8B030D-6E8A-4147-A177-3AD203B41FA5}">
                      <a16:colId xmlns:a16="http://schemas.microsoft.com/office/drawing/2014/main" val="1301523235"/>
                    </a:ext>
                  </a:extLst>
                </a:gridCol>
                <a:gridCol w="1620044">
                  <a:extLst>
                    <a:ext uri="{9D8B030D-6E8A-4147-A177-3AD203B41FA5}">
                      <a16:colId xmlns:a16="http://schemas.microsoft.com/office/drawing/2014/main" val="3730368796"/>
                    </a:ext>
                  </a:extLst>
                </a:gridCol>
                <a:gridCol w="1620044">
                  <a:extLst>
                    <a:ext uri="{9D8B030D-6E8A-4147-A177-3AD203B41FA5}">
                      <a16:colId xmlns:a16="http://schemas.microsoft.com/office/drawing/2014/main" val="783851378"/>
                    </a:ext>
                  </a:extLst>
                </a:gridCol>
                <a:gridCol w="1620044">
                  <a:extLst>
                    <a:ext uri="{9D8B030D-6E8A-4147-A177-3AD203B41FA5}">
                      <a16:colId xmlns:a16="http://schemas.microsoft.com/office/drawing/2014/main" val="3396088456"/>
                    </a:ext>
                  </a:extLst>
                </a:gridCol>
                <a:gridCol w="1620044">
                  <a:extLst>
                    <a:ext uri="{9D8B030D-6E8A-4147-A177-3AD203B41FA5}">
                      <a16:colId xmlns:a16="http://schemas.microsoft.com/office/drawing/2014/main" val="2226740085"/>
                    </a:ext>
                  </a:extLst>
                </a:gridCol>
                <a:gridCol w="1620044">
                  <a:extLst>
                    <a:ext uri="{9D8B030D-6E8A-4147-A177-3AD203B41FA5}">
                      <a16:colId xmlns:a16="http://schemas.microsoft.com/office/drawing/2014/main" val="2302019313"/>
                    </a:ext>
                  </a:extLst>
                </a:gridCol>
              </a:tblGrid>
              <a:tr h="370840">
                <a:tc>
                  <a:txBody>
                    <a:bodyPr/>
                    <a:lstStyle/>
                    <a:p>
                      <a:r>
                        <a:rPr lang="en-US" dirty="0"/>
                        <a:t>Serial Number</a:t>
                      </a:r>
                    </a:p>
                  </a:txBody>
                  <a:tcPr/>
                </a:tc>
                <a:tc>
                  <a:txBody>
                    <a:bodyPr/>
                    <a:lstStyle/>
                    <a:p>
                      <a:r>
                        <a:rPr lang="en-US" dirty="0"/>
                        <a:t>Model</a:t>
                      </a:r>
                    </a:p>
                  </a:txBody>
                  <a:tcPr/>
                </a:tc>
                <a:tc>
                  <a:txBody>
                    <a:bodyPr/>
                    <a:lstStyle/>
                    <a:p>
                      <a:r>
                        <a:rPr lang="en-US" dirty="0"/>
                        <a:t>Accuracy</a:t>
                      </a:r>
                    </a:p>
                  </a:txBody>
                  <a:tcPr/>
                </a:tc>
                <a:tc>
                  <a:txBody>
                    <a:bodyPr/>
                    <a:lstStyle/>
                    <a:p>
                      <a:r>
                        <a:rPr lang="en-US" dirty="0"/>
                        <a:t>Precision</a:t>
                      </a:r>
                    </a:p>
                  </a:txBody>
                  <a:tcPr/>
                </a:tc>
                <a:tc>
                  <a:txBody>
                    <a:bodyPr/>
                    <a:lstStyle/>
                    <a:p>
                      <a:r>
                        <a:rPr lang="en-US" dirty="0"/>
                        <a:t>Recall</a:t>
                      </a:r>
                    </a:p>
                  </a:txBody>
                  <a:tcPr/>
                </a:tc>
                <a:tc>
                  <a:txBody>
                    <a:bodyPr/>
                    <a:lstStyle/>
                    <a:p>
                      <a:r>
                        <a:rPr lang="en-US" dirty="0"/>
                        <a:t>F1-Score</a:t>
                      </a:r>
                    </a:p>
                  </a:txBody>
                  <a:tcPr/>
                </a:tc>
                <a:extLst>
                  <a:ext uri="{0D108BD9-81ED-4DB2-BD59-A6C34878D82A}">
                    <a16:rowId xmlns:a16="http://schemas.microsoft.com/office/drawing/2014/main" val="2898670976"/>
                  </a:ext>
                </a:extLst>
              </a:tr>
              <a:tr h="370840">
                <a:tc>
                  <a:txBody>
                    <a:bodyPr/>
                    <a:lstStyle/>
                    <a:p>
                      <a:r>
                        <a:rPr lang="en-US" dirty="0"/>
                        <a:t>1</a:t>
                      </a:r>
                    </a:p>
                  </a:txBody>
                  <a:tcPr/>
                </a:tc>
                <a:tc>
                  <a:txBody>
                    <a:bodyPr/>
                    <a:lstStyle/>
                    <a:p>
                      <a:r>
                        <a:rPr lang="en-US" dirty="0"/>
                        <a:t>Logistic Regression</a:t>
                      </a:r>
                    </a:p>
                  </a:txBody>
                  <a:tcPr/>
                </a:tc>
                <a:tc>
                  <a:txBody>
                    <a:bodyPr/>
                    <a:lstStyle/>
                    <a:p>
                      <a:r>
                        <a:rPr lang="en-US" dirty="0"/>
                        <a:t>0.42</a:t>
                      </a:r>
                    </a:p>
                  </a:txBody>
                  <a:tcPr/>
                </a:tc>
                <a:tc>
                  <a:txBody>
                    <a:bodyPr/>
                    <a:lstStyle/>
                    <a:p>
                      <a:r>
                        <a:rPr lang="en-US" dirty="0"/>
                        <a:t>0.61</a:t>
                      </a:r>
                    </a:p>
                  </a:txBody>
                  <a:tcPr/>
                </a:tc>
                <a:tc>
                  <a:txBody>
                    <a:bodyPr/>
                    <a:lstStyle/>
                    <a:p>
                      <a:r>
                        <a:rPr lang="en-US" dirty="0"/>
                        <a:t>0.42</a:t>
                      </a:r>
                    </a:p>
                  </a:txBody>
                  <a:tcPr/>
                </a:tc>
                <a:tc>
                  <a:txBody>
                    <a:bodyPr/>
                    <a:lstStyle/>
                    <a:p>
                      <a:r>
                        <a:rPr lang="en-US" dirty="0"/>
                        <a:t>0.46</a:t>
                      </a:r>
                    </a:p>
                  </a:txBody>
                  <a:tcPr/>
                </a:tc>
                <a:extLst>
                  <a:ext uri="{0D108BD9-81ED-4DB2-BD59-A6C34878D82A}">
                    <a16:rowId xmlns:a16="http://schemas.microsoft.com/office/drawing/2014/main" val="1723284453"/>
                  </a:ext>
                </a:extLst>
              </a:tr>
              <a:tr h="370840">
                <a:tc>
                  <a:txBody>
                    <a:bodyPr/>
                    <a:lstStyle/>
                    <a:p>
                      <a:r>
                        <a:rPr lang="en-US" dirty="0"/>
                        <a:t>2</a:t>
                      </a:r>
                    </a:p>
                  </a:txBody>
                  <a:tcPr/>
                </a:tc>
                <a:tc>
                  <a:txBody>
                    <a:bodyPr/>
                    <a:lstStyle/>
                    <a:p>
                      <a:r>
                        <a:rPr lang="en-US" dirty="0"/>
                        <a:t>Naïve Bayes</a:t>
                      </a:r>
                    </a:p>
                  </a:txBody>
                  <a:tcPr/>
                </a:tc>
                <a:tc>
                  <a:txBody>
                    <a:bodyPr/>
                    <a:lstStyle/>
                    <a:p>
                      <a:r>
                        <a:rPr lang="en-US" dirty="0"/>
                        <a:t>0.40</a:t>
                      </a:r>
                    </a:p>
                  </a:txBody>
                  <a:tcPr/>
                </a:tc>
                <a:tc>
                  <a:txBody>
                    <a:bodyPr/>
                    <a:lstStyle/>
                    <a:p>
                      <a:r>
                        <a:rPr lang="en-US" dirty="0"/>
                        <a:t>0.66</a:t>
                      </a:r>
                    </a:p>
                  </a:txBody>
                  <a:tcPr/>
                </a:tc>
                <a:tc>
                  <a:txBody>
                    <a:bodyPr/>
                    <a:lstStyle/>
                    <a:p>
                      <a:r>
                        <a:rPr lang="en-US" dirty="0"/>
                        <a:t>0.40</a:t>
                      </a:r>
                    </a:p>
                  </a:txBody>
                  <a:tcPr/>
                </a:tc>
                <a:tc>
                  <a:txBody>
                    <a:bodyPr/>
                    <a:lstStyle/>
                    <a:p>
                      <a:r>
                        <a:rPr lang="en-US" dirty="0"/>
                        <a:t>0.44</a:t>
                      </a:r>
                    </a:p>
                  </a:txBody>
                  <a:tcPr/>
                </a:tc>
                <a:extLst>
                  <a:ext uri="{0D108BD9-81ED-4DB2-BD59-A6C34878D82A}">
                    <a16:rowId xmlns:a16="http://schemas.microsoft.com/office/drawing/2014/main" val="3198824766"/>
                  </a:ext>
                </a:extLst>
              </a:tr>
              <a:tr h="370840">
                <a:tc>
                  <a:txBody>
                    <a:bodyPr/>
                    <a:lstStyle/>
                    <a:p>
                      <a:r>
                        <a:rPr lang="en-US" dirty="0"/>
                        <a:t>3</a:t>
                      </a:r>
                    </a:p>
                  </a:txBody>
                  <a:tcPr/>
                </a:tc>
                <a:tc>
                  <a:txBody>
                    <a:bodyPr/>
                    <a:lstStyle/>
                    <a:p>
                      <a:r>
                        <a:rPr lang="en-US" dirty="0"/>
                        <a:t>SGD</a:t>
                      </a:r>
                    </a:p>
                  </a:txBody>
                  <a:tcPr/>
                </a:tc>
                <a:tc>
                  <a:txBody>
                    <a:bodyPr/>
                    <a:lstStyle/>
                    <a:p>
                      <a:r>
                        <a:rPr lang="en-US" dirty="0"/>
                        <a:t>0.39</a:t>
                      </a:r>
                    </a:p>
                  </a:txBody>
                  <a:tcPr/>
                </a:tc>
                <a:tc>
                  <a:txBody>
                    <a:bodyPr/>
                    <a:lstStyle/>
                    <a:p>
                      <a:r>
                        <a:rPr lang="en-US" dirty="0"/>
                        <a:t>0.55</a:t>
                      </a:r>
                    </a:p>
                  </a:txBody>
                  <a:tcPr/>
                </a:tc>
                <a:tc>
                  <a:txBody>
                    <a:bodyPr/>
                    <a:lstStyle/>
                    <a:p>
                      <a:r>
                        <a:rPr lang="en-US" dirty="0"/>
                        <a:t>0.39</a:t>
                      </a:r>
                    </a:p>
                  </a:txBody>
                  <a:tcPr/>
                </a:tc>
                <a:tc>
                  <a:txBody>
                    <a:bodyPr/>
                    <a:lstStyle/>
                    <a:p>
                      <a:r>
                        <a:rPr lang="en-US" dirty="0"/>
                        <a:t>0.42</a:t>
                      </a:r>
                    </a:p>
                  </a:txBody>
                  <a:tcPr/>
                </a:tc>
                <a:extLst>
                  <a:ext uri="{0D108BD9-81ED-4DB2-BD59-A6C34878D82A}">
                    <a16:rowId xmlns:a16="http://schemas.microsoft.com/office/drawing/2014/main" val="3343280585"/>
                  </a:ext>
                </a:extLst>
              </a:tr>
              <a:tr h="370840">
                <a:tc>
                  <a:txBody>
                    <a:bodyPr/>
                    <a:lstStyle/>
                    <a:p>
                      <a:r>
                        <a:rPr lang="en-US" dirty="0"/>
                        <a:t>4</a:t>
                      </a:r>
                    </a:p>
                  </a:txBody>
                  <a:tcPr/>
                </a:tc>
                <a:tc>
                  <a:txBody>
                    <a:bodyPr/>
                    <a:lstStyle/>
                    <a:p>
                      <a:r>
                        <a:rPr lang="en-US" dirty="0"/>
                        <a:t>Word2Vec + Logistic Regression</a:t>
                      </a:r>
                    </a:p>
                  </a:txBody>
                  <a:tcPr/>
                </a:tc>
                <a:tc>
                  <a:txBody>
                    <a:bodyPr/>
                    <a:lstStyle/>
                    <a:p>
                      <a:r>
                        <a:rPr lang="en-US" dirty="0"/>
                        <a:t>0.42</a:t>
                      </a:r>
                    </a:p>
                  </a:txBody>
                  <a:tcPr/>
                </a:tc>
                <a:tc>
                  <a:txBody>
                    <a:bodyPr/>
                    <a:lstStyle/>
                    <a:p>
                      <a:r>
                        <a:rPr lang="en-US" dirty="0"/>
                        <a:t>0.42</a:t>
                      </a:r>
                    </a:p>
                  </a:txBody>
                  <a:tcPr/>
                </a:tc>
                <a:tc>
                  <a:txBody>
                    <a:bodyPr/>
                    <a:lstStyle/>
                    <a:p>
                      <a:r>
                        <a:rPr lang="en-US" dirty="0"/>
                        <a:t>0.38</a:t>
                      </a:r>
                    </a:p>
                  </a:txBody>
                  <a:tcPr/>
                </a:tc>
                <a:tc>
                  <a:txBody>
                    <a:bodyPr/>
                    <a:lstStyle/>
                    <a:p>
                      <a:r>
                        <a:rPr lang="en-US"/>
                        <a:t>0.39</a:t>
                      </a:r>
                      <a:endParaRPr lang="en-US" dirty="0"/>
                    </a:p>
                  </a:txBody>
                  <a:tcPr/>
                </a:tc>
                <a:extLst>
                  <a:ext uri="{0D108BD9-81ED-4DB2-BD59-A6C34878D82A}">
                    <a16:rowId xmlns:a16="http://schemas.microsoft.com/office/drawing/2014/main" val="2555169478"/>
                  </a:ext>
                </a:extLst>
              </a:tr>
              <a:tr h="370840">
                <a:tc>
                  <a:txBody>
                    <a:bodyPr/>
                    <a:lstStyle/>
                    <a:p>
                      <a:r>
                        <a:rPr lang="en-US" dirty="0"/>
                        <a:t>5</a:t>
                      </a:r>
                    </a:p>
                  </a:txBody>
                  <a:tcPr/>
                </a:tc>
                <a:tc>
                  <a:txBody>
                    <a:bodyPr/>
                    <a:lstStyle/>
                    <a:p>
                      <a:r>
                        <a:rPr lang="en-US" dirty="0"/>
                        <a:t>Neural Network</a:t>
                      </a:r>
                    </a:p>
                  </a:txBody>
                  <a:tcPr/>
                </a:tc>
                <a:tc>
                  <a:txBody>
                    <a:bodyPr/>
                    <a:lstStyle/>
                    <a:p>
                      <a:r>
                        <a:rPr lang="en-US" dirty="0"/>
                        <a:t>0.65</a:t>
                      </a:r>
                    </a:p>
                  </a:txBody>
                  <a:tcPr/>
                </a:tc>
                <a:tc>
                  <a:txBody>
                    <a:bodyPr/>
                    <a:lstStyle/>
                    <a:p>
                      <a:r>
                        <a:rPr lang="en-US" dirty="0"/>
                        <a:t>0.81</a:t>
                      </a:r>
                    </a:p>
                  </a:txBody>
                  <a:tcPr/>
                </a:tc>
                <a:tc>
                  <a:txBody>
                    <a:bodyPr/>
                    <a:lstStyle/>
                    <a:p>
                      <a:r>
                        <a:rPr lang="en-US" dirty="0"/>
                        <a:t>0.60</a:t>
                      </a:r>
                    </a:p>
                  </a:txBody>
                  <a:tcPr/>
                </a:tc>
                <a:tc>
                  <a:txBody>
                    <a:bodyPr/>
                    <a:lstStyle/>
                    <a:p>
                      <a:r>
                        <a:rPr lang="en-US" dirty="0"/>
                        <a:t>0.69</a:t>
                      </a:r>
                    </a:p>
                  </a:txBody>
                  <a:tcPr/>
                </a:tc>
                <a:extLst>
                  <a:ext uri="{0D108BD9-81ED-4DB2-BD59-A6C34878D82A}">
                    <a16:rowId xmlns:a16="http://schemas.microsoft.com/office/drawing/2014/main" val="1777304046"/>
                  </a:ext>
                </a:extLst>
              </a:tr>
              <a:tr h="370840">
                <a:tc>
                  <a:txBody>
                    <a:bodyPr/>
                    <a:lstStyle/>
                    <a:p>
                      <a:r>
                        <a:rPr lang="en-US" dirty="0"/>
                        <a:t>6</a:t>
                      </a:r>
                    </a:p>
                  </a:txBody>
                  <a:tcPr/>
                </a:tc>
                <a:tc>
                  <a:txBody>
                    <a:bodyPr/>
                    <a:lstStyle/>
                    <a:p>
                      <a:r>
                        <a:rPr lang="en-US" dirty="0"/>
                        <a:t>Hybrid(NN+SVM)</a:t>
                      </a:r>
                    </a:p>
                  </a:txBody>
                  <a:tcPr/>
                </a:tc>
                <a:tc>
                  <a:txBody>
                    <a:bodyPr/>
                    <a:lstStyle/>
                    <a:p>
                      <a:r>
                        <a:rPr lang="en-US" dirty="0"/>
                        <a:t>0.17</a:t>
                      </a:r>
                    </a:p>
                  </a:txBody>
                  <a:tcPr/>
                </a:tc>
                <a:tc>
                  <a:txBody>
                    <a:bodyPr/>
                    <a:lstStyle/>
                    <a:p>
                      <a:r>
                        <a:rPr lang="en-US" dirty="0"/>
                        <a:t>0.02</a:t>
                      </a:r>
                    </a:p>
                  </a:txBody>
                  <a:tcPr/>
                </a:tc>
                <a:tc>
                  <a:txBody>
                    <a:bodyPr/>
                    <a:lstStyle/>
                    <a:p>
                      <a:r>
                        <a:rPr lang="en-US" dirty="0"/>
                        <a:t>1.0</a:t>
                      </a:r>
                    </a:p>
                  </a:txBody>
                  <a:tcPr/>
                </a:tc>
                <a:tc>
                  <a:txBody>
                    <a:bodyPr/>
                    <a:lstStyle/>
                    <a:p>
                      <a:r>
                        <a:rPr lang="en-US" dirty="0"/>
                        <a:t>0.04</a:t>
                      </a:r>
                    </a:p>
                  </a:txBody>
                  <a:tcPr/>
                </a:tc>
                <a:extLst>
                  <a:ext uri="{0D108BD9-81ED-4DB2-BD59-A6C34878D82A}">
                    <a16:rowId xmlns:a16="http://schemas.microsoft.com/office/drawing/2014/main" val="3876371375"/>
                  </a:ext>
                </a:extLst>
              </a:tr>
            </a:tbl>
          </a:graphicData>
        </a:graphic>
      </p:graphicFrame>
      <p:sp>
        <p:nvSpPr>
          <p:cNvPr id="4" name="Footer Placeholder 3">
            <a:extLst>
              <a:ext uri="{FF2B5EF4-FFF2-40B4-BE49-F238E27FC236}">
                <a16:creationId xmlns:a16="http://schemas.microsoft.com/office/drawing/2014/main" id="{2632D7CE-46AC-0345-8697-0001DF1E3F3F}"/>
              </a:ext>
            </a:extLst>
          </p:cNvPr>
          <p:cNvSpPr>
            <a:spLocks noGrp="1"/>
          </p:cNvSpPr>
          <p:nvPr>
            <p:ph type="ftr" sz="quarter" idx="11"/>
          </p:nvPr>
        </p:nvSpPr>
        <p:spPr/>
        <p:txBody>
          <a:bodyPr/>
          <a:lstStyle/>
          <a:p>
            <a:r>
              <a:rPr lang="en-US"/>
              <a:t>UE17CS333-Project_Format_2020</a:t>
            </a:r>
            <a:endParaRPr lang="en-IN"/>
          </a:p>
        </p:txBody>
      </p:sp>
      <p:sp>
        <p:nvSpPr>
          <p:cNvPr id="5" name="Slide Number Placeholder 4">
            <a:extLst>
              <a:ext uri="{FF2B5EF4-FFF2-40B4-BE49-F238E27FC236}">
                <a16:creationId xmlns:a16="http://schemas.microsoft.com/office/drawing/2014/main" id="{FAD9D39D-AD1F-9A40-957F-4BEB6221AFF3}"/>
              </a:ext>
            </a:extLst>
          </p:cNvPr>
          <p:cNvSpPr>
            <a:spLocks noGrp="1"/>
          </p:cNvSpPr>
          <p:nvPr>
            <p:ph type="sldNum" sz="quarter" idx="12"/>
          </p:nvPr>
        </p:nvSpPr>
        <p:spPr/>
        <p:txBody>
          <a:bodyPr/>
          <a:lstStyle/>
          <a:p>
            <a:fld id="{DE1490ED-1C2D-44ED-A77E-21F50DC09B14}" type="slidenum">
              <a:rPr lang="en-IN" smtClean="0"/>
              <a:t>12</a:t>
            </a:fld>
            <a:endParaRPr lang="en-IN"/>
          </a:p>
        </p:txBody>
      </p:sp>
    </p:spTree>
    <p:extLst>
      <p:ext uri="{BB962C8B-B14F-4D97-AF65-F5344CB8AC3E}">
        <p14:creationId xmlns:p14="http://schemas.microsoft.com/office/powerpoint/2010/main" val="3874994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5EAD-3166-3D40-BBB0-0445F2EC6125}"/>
              </a:ext>
            </a:extLst>
          </p:cNvPr>
          <p:cNvSpPr>
            <a:spLocks noGrp="1"/>
          </p:cNvSpPr>
          <p:nvPr>
            <p:ph type="title"/>
          </p:nvPr>
        </p:nvSpPr>
        <p:spPr/>
        <p:txBody>
          <a:bodyPr/>
          <a:lstStyle/>
          <a:p>
            <a:r>
              <a:rPr lang="en-US" dirty="0"/>
              <a:t>RESULTS OBTAINED</a:t>
            </a:r>
          </a:p>
        </p:txBody>
      </p:sp>
      <p:sp>
        <p:nvSpPr>
          <p:cNvPr id="4" name="Footer Placeholder 3">
            <a:extLst>
              <a:ext uri="{FF2B5EF4-FFF2-40B4-BE49-F238E27FC236}">
                <a16:creationId xmlns:a16="http://schemas.microsoft.com/office/drawing/2014/main" id="{0E62C069-310C-0544-80D1-32106825C5DB}"/>
              </a:ext>
            </a:extLst>
          </p:cNvPr>
          <p:cNvSpPr>
            <a:spLocks noGrp="1"/>
          </p:cNvSpPr>
          <p:nvPr>
            <p:ph type="ftr" sz="quarter" idx="11"/>
          </p:nvPr>
        </p:nvSpPr>
        <p:spPr/>
        <p:txBody>
          <a:bodyPr/>
          <a:lstStyle/>
          <a:p>
            <a:r>
              <a:rPr lang="en-US"/>
              <a:t>UE17CS333-Project_Format_2020</a:t>
            </a:r>
            <a:endParaRPr lang="en-IN"/>
          </a:p>
        </p:txBody>
      </p:sp>
      <p:sp>
        <p:nvSpPr>
          <p:cNvPr id="5" name="Slide Number Placeholder 4">
            <a:extLst>
              <a:ext uri="{FF2B5EF4-FFF2-40B4-BE49-F238E27FC236}">
                <a16:creationId xmlns:a16="http://schemas.microsoft.com/office/drawing/2014/main" id="{0DDD473D-DE6E-7A49-9299-668B1B418CBD}"/>
              </a:ext>
            </a:extLst>
          </p:cNvPr>
          <p:cNvSpPr>
            <a:spLocks noGrp="1"/>
          </p:cNvSpPr>
          <p:nvPr>
            <p:ph type="sldNum" sz="quarter" idx="12"/>
          </p:nvPr>
        </p:nvSpPr>
        <p:spPr/>
        <p:txBody>
          <a:bodyPr/>
          <a:lstStyle/>
          <a:p>
            <a:fld id="{DE1490ED-1C2D-44ED-A77E-21F50DC09B14}" type="slidenum">
              <a:rPr lang="en-IN" smtClean="0"/>
              <a:t>13</a:t>
            </a:fld>
            <a:endParaRPr lang="en-IN"/>
          </a:p>
        </p:txBody>
      </p:sp>
      <p:pic>
        <p:nvPicPr>
          <p:cNvPr id="6" name="Picture 5" descr="A screenshot of a cell phone&#10;&#10;Description automatically generated">
            <a:extLst>
              <a:ext uri="{FF2B5EF4-FFF2-40B4-BE49-F238E27FC236}">
                <a16:creationId xmlns:a16="http://schemas.microsoft.com/office/drawing/2014/main" id="{41F786A3-3819-EF4E-B9A2-62AE3C2E2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438" y="2339559"/>
            <a:ext cx="3571412" cy="2598202"/>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88BFFB32-998E-1E45-8CEC-E1328A5A8F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5700" y="2298409"/>
            <a:ext cx="3571412" cy="2624987"/>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C9B0E671-241A-6548-AD9E-3A526609E1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7112" y="2255894"/>
            <a:ext cx="3685651" cy="2681867"/>
          </a:xfrm>
          <a:prstGeom prst="rect">
            <a:avLst/>
          </a:prstGeom>
        </p:spPr>
      </p:pic>
    </p:spTree>
    <p:extLst>
      <p:ext uri="{BB962C8B-B14F-4D97-AF65-F5344CB8AC3E}">
        <p14:creationId xmlns:p14="http://schemas.microsoft.com/office/powerpoint/2010/main" val="885538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C2329-9FBC-AE43-B272-FB6A976FFAC1}"/>
              </a:ext>
            </a:extLst>
          </p:cNvPr>
          <p:cNvSpPr>
            <a:spLocks noGrp="1"/>
          </p:cNvSpPr>
          <p:nvPr>
            <p:ph type="title"/>
          </p:nvPr>
        </p:nvSpPr>
        <p:spPr/>
        <p:txBody>
          <a:bodyPr/>
          <a:lstStyle/>
          <a:p>
            <a:r>
              <a:rPr lang="en-US" dirty="0"/>
              <a:t>Results obtained</a:t>
            </a:r>
          </a:p>
        </p:txBody>
      </p:sp>
      <p:sp>
        <p:nvSpPr>
          <p:cNvPr id="4" name="Footer Placeholder 3">
            <a:extLst>
              <a:ext uri="{FF2B5EF4-FFF2-40B4-BE49-F238E27FC236}">
                <a16:creationId xmlns:a16="http://schemas.microsoft.com/office/drawing/2014/main" id="{139563A7-CFFD-F745-B9D2-E2D82442ACE0}"/>
              </a:ext>
            </a:extLst>
          </p:cNvPr>
          <p:cNvSpPr>
            <a:spLocks noGrp="1"/>
          </p:cNvSpPr>
          <p:nvPr>
            <p:ph type="ftr" sz="quarter" idx="11"/>
          </p:nvPr>
        </p:nvSpPr>
        <p:spPr/>
        <p:txBody>
          <a:bodyPr/>
          <a:lstStyle/>
          <a:p>
            <a:r>
              <a:rPr lang="en-US"/>
              <a:t>UE17CS333-Project_Format_2020</a:t>
            </a:r>
            <a:endParaRPr lang="en-IN"/>
          </a:p>
        </p:txBody>
      </p:sp>
      <p:sp>
        <p:nvSpPr>
          <p:cNvPr id="5" name="Slide Number Placeholder 4">
            <a:extLst>
              <a:ext uri="{FF2B5EF4-FFF2-40B4-BE49-F238E27FC236}">
                <a16:creationId xmlns:a16="http://schemas.microsoft.com/office/drawing/2014/main" id="{17E30F2C-5E14-244B-A50B-29D64057623E}"/>
              </a:ext>
            </a:extLst>
          </p:cNvPr>
          <p:cNvSpPr>
            <a:spLocks noGrp="1"/>
          </p:cNvSpPr>
          <p:nvPr>
            <p:ph type="sldNum" sz="quarter" idx="12"/>
          </p:nvPr>
        </p:nvSpPr>
        <p:spPr/>
        <p:txBody>
          <a:bodyPr/>
          <a:lstStyle/>
          <a:p>
            <a:fld id="{DE1490ED-1C2D-44ED-A77E-21F50DC09B14}" type="slidenum">
              <a:rPr lang="en-IN" smtClean="0"/>
              <a:t>14</a:t>
            </a:fld>
            <a:endParaRPr lang="en-IN"/>
          </a:p>
        </p:txBody>
      </p:sp>
      <p:pic>
        <p:nvPicPr>
          <p:cNvPr id="7" name="Picture 6" descr="A screenshot of a cell phone&#10;&#10;Description automatically generated">
            <a:extLst>
              <a:ext uri="{FF2B5EF4-FFF2-40B4-BE49-F238E27FC236}">
                <a16:creationId xmlns:a16="http://schemas.microsoft.com/office/drawing/2014/main" id="{7F8CFD4A-04A8-644F-A79A-F55B4BA4F7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774" y="2315846"/>
            <a:ext cx="3665617" cy="2632510"/>
          </a:xfrm>
          <a:prstGeom prst="rect">
            <a:avLst/>
          </a:prstGeom>
        </p:spPr>
      </p:pic>
      <p:pic>
        <p:nvPicPr>
          <p:cNvPr id="9" name="Picture 8" descr="A close up of a map&#10;&#10;Description automatically generated">
            <a:extLst>
              <a:ext uri="{FF2B5EF4-FFF2-40B4-BE49-F238E27FC236}">
                <a16:creationId xmlns:a16="http://schemas.microsoft.com/office/drawing/2014/main" id="{2CA8E326-5578-314E-9CA4-D2A3E421DE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8045" y="2309184"/>
            <a:ext cx="3665616" cy="2769353"/>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02A6E346-AD08-ED4A-BC38-19B8C76DC1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7315" y="2309184"/>
            <a:ext cx="3641300" cy="2708652"/>
          </a:xfrm>
          <a:prstGeom prst="rect">
            <a:avLst/>
          </a:prstGeom>
        </p:spPr>
      </p:pic>
    </p:spTree>
    <p:extLst>
      <p:ext uri="{BB962C8B-B14F-4D97-AF65-F5344CB8AC3E}">
        <p14:creationId xmlns:p14="http://schemas.microsoft.com/office/powerpoint/2010/main" val="3521010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top three learning in this project  </a:t>
            </a:r>
            <a:endParaRPr lang="en-IN" dirty="0"/>
          </a:p>
        </p:txBody>
      </p:sp>
      <p:sp>
        <p:nvSpPr>
          <p:cNvPr id="3" name="Content Placeholder 2"/>
          <p:cNvSpPr>
            <a:spLocks noGrp="1"/>
          </p:cNvSpPr>
          <p:nvPr>
            <p:ph idx="1"/>
          </p:nvPr>
        </p:nvSpPr>
        <p:spPr/>
        <p:txBody>
          <a:bodyPr/>
          <a:lstStyle/>
          <a:p>
            <a:pPr marL="457200" indent="-457200">
              <a:buAutoNum type="arabicPeriod"/>
            </a:pPr>
            <a:r>
              <a:rPr lang="en-IN" dirty="0"/>
              <a:t>We learnt how to deal with data that comes in an undesirable format, and extracting information that can be used to build efficient software, using Natural Language Processing techniques.</a:t>
            </a:r>
          </a:p>
          <a:p>
            <a:pPr marL="457200" indent="-457200">
              <a:buAutoNum type="arabicPeriod"/>
            </a:pPr>
            <a:r>
              <a:rPr lang="en-IN" dirty="0"/>
              <a:t>We learnt the importance of pre processing and feature extraction in building a good classifier model for Natural Language Processing tasks.</a:t>
            </a:r>
          </a:p>
          <a:p>
            <a:pPr marL="457200" indent="-457200">
              <a:buAutoNum type="arabicPeriod"/>
            </a:pPr>
            <a:r>
              <a:rPr lang="en-IN" dirty="0"/>
              <a:t>We learnt how to deal with issues related to the improvement of the performance metrics of classification models. </a:t>
            </a:r>
          </a:p>
        </p:txBody>
      </p:sp>
      <p:sp>
        <p:nvSpPr>
          <p:cNvPr id="4" name="Footer Placeholder 3"/>
          <p:cNvSpPr>
            <a:spLocks noGrp="1"/>
          </p:cNvSpPr>
          <p:nvPr>
            <p:ph type="ftr" sz="quarter" idx="11"/>
          </p:nvPr>
        </p:nvSpPr>
        <p:spPr/>
        <p:txBody>
          <a:bodyPr/>
          <a:lstStyle/>
          <a:p>
            <a:r>
              <a:rPr lang="en-US"/>
              <a:t>UE17CS333-Project_Format_2020</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15</a:t>
            </a:fld>
            <a:endParaRPr lang="en-IN"/>
          </a:p>
        </p:txBody>
      </p:sp>
    </p:spTree>
    <p:extLst>
      <p:ext uri="{BB962C8B-B14F-4D97-AF65-F5344CB8AC3E}">
        <p14:creationId xmlns:p14="http://schemas.microsoft.com/office/powerpoint/2010/main" val="3032635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Challenges unresolved so far </a:t>
            </a:r>
            <a:endParaRPr lang="en-IN"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a:t>The hybrid model(NN+SVM) reports low accuracy, precision and F1 score.</a:t>
            </a:r>
          </a:p>
          <a:p>
            <a:pPr marL="0" indent="0">
              <a:buNone/>
            </a:pPr>
            <a:endParaRPr lang="en-US" sz="2800" dirty="0"/>
          </a:p>
          <a:p>
            <a:pPr marL="514350" indent="-514350">
              <a:buFont typeface="+mj-lt"/>
              <a:buAutoNum type="arabicPeriod"/>
            </a:pPr>
            <a:endParaRPr lang="en-IN" sz="2800" dirty="0"/>
          </a:p>
        </p:txBody>
      </p:sp>
      <p:sp>
        <p:nvSpPr>
          <p:cNvPr id="4" name="Footer Placeholder 3"/>
          <p:cNvSpPr>
            <a:spLocks noGrp="1"/>
          </p:cNvSpPr>
          <p:nvPr>
            <p:ph type="ftr" sz="quarter" idx="11"/>
          </p:nvPr>
        </p:nvSpPr>
        <p:spPr/>
        <p:txBody>
          <a:bodyPr/>
          <a:lstStyle/>
          <a:p>
            <a:r>
              <a:rPr lang="en-US"/>
              <a:t>UE17CS333-Project_Format_2020</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16</a:t>
            </a:fld>
            <a:endParaRPr lang="en-IN"/>
          </a:p>
        </p:txBody>
      </p:sp>
    </p:spTree>
    <p:extLst>
      <p:ext uri="{BB962C8B-B14F-4D97-AF65-F5344CB8AC3E}">
        <p14:creationId xmlns:p14="http://schemas.microsoft.com/office/powerpoint/2010/main" val="1331139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Going </a:t>
            </a:r>
            <a:r>
              <a:rPr lang="en-US"/>
              <a:t>forward plan</a:t>
            </a:r>
            <a:endParaRPr lang="en-IN" dirty="0"/>
          </a:p>
        </p:txBody>
      </p:sp>
      <p:sp>
        <p:nvSpPr>
          <p:cNvPr id="3" name="Content Placeholder 2"/>
          <p:cNvSpPr>
            <a:spLocks noGrp="1"/>
          </p:cNvSpPr>
          <p:nvPr>
            <p:ph idx="1"/>
          </p:nvPr>
        </p:nvSpPr>
        <p:spPr/>
        <p:txBody>
          <a:bodyPr>
            <a:normAutofit/>
          </a:bodyPr>
          <a:lstStyle/>
          <a:p>
            <a:pPr marL="0" indent="0">
              <a:buNone/>
            </a:pPr>
            <a:r>
              <a:rPr lang="en-US" sz="2800" dirty="0"/>
              <a:t>1. Improvement of the performance metrics of the hybrid model. (NN+SVM)</a:t>
            </a:r>
            <a:endParaRPr lang="en-IN" sz="2800" dirty="0"/>
          </a:p>
        </p:txBody>
      </p:sp>
      <p:sp>
        <p:nvSpPr>
          <p:cNvPr id="4" name="Footer Placeholder 3"/>
          <p:cNvSpPr>
            <a:spLocks noGrp="1"/>
          </p:cNvSpPr>
          <p:nvPr>
            <p:ph type="ftr" sz="quarter" idx="11"/>
          </p:nvPr>
        </p:nvSpPr>
        <p:spPr/>
        <p:txBody>
          <a:bodyPr/>
          <a:lstStyle/>
          <a:p>
            <a:r>
              <a:rPr lang="en-US"/>
              <a:t>UE17CS333-Project_Format_2020</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17</a:t>
            </a:fld>
            <a:endParaRPr lang="en-IN"/>
          </a:p>
        </p:txBody>
      </p:sp>
    </p:spTree>
    <p:extLst>
      <p:ext uri="{BB962C8B-B14F-4D97-AF65-F5344CB8AC3E}">
        <p14:creationId xmlns:p14="http://schemas.microsoft.com/office/powerpoint/2010/main" val="3815310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project</a:t>
            </a:r>
            <a:endParaRPr lang="en-IN" dirty="0"/>
          </a:p>
        </p:txBody>
      </p:sp>
      <p:sp>
        <p:nvSpPr>
          <p:cNvPr id="3" name="Content Placeholder 2"/>
          <p:cNvSpPr>
            <a:spLocks noGrp="1"/>
          </p:cNvSpPr>
          <p:nvPr>
            <p:ph idx="1"/>
          </p:nvPr>
        </p:nvSpPr>
        <p:spPr>
          <a:xfrm>
            <a:off x="944229" y="1744462"/>
            <a:ext cx="9720073" cy="4726241"/>
          </a:xfrm>
        </p:spPr>
        <p:txBody>
          <a:bodyPr>
            <a:normAutofit fontScale="92500"/>
          </a:bodyPr>
          <a:lstStyle/>
          <a:p>
            <a:r>
              <a:rPr lang="en-US" sz="2800" dirty="0"/>
              <a:t>The objective of the project is to classify a given instance of textual data as originating from a known host, using natural language processing, along with machine learning and deep learning models.</a:t>
            </a:r>
          </a:p>
          <a:p>
            <a:pPr marL="0" indent="0">
              <a:buNone/>
            </a:pPr>
            <a:r>
              <a:rPr lang="en-US" sz="2800" dirty="0"/>
              <a:t>The use case of this software could be :</a:t>
            </a:r>
          </a:p>
          <a:p>
            <a:pPr>
              <a:buFont typeface="Wingdings" pitchFamily="2" charset="2"/>
              <a:buChar char="Ø"/>
            </a:pPr>
            <a:r>
              <a:rPr lang="en-US" sz="2800" dirty="0"/>
              <a:t>	Investigating Cyber Crime : Illegal conversations made over the dark web are   	performed under anonymity. In such cases, a classifier with good accuracy 	and training data could correctly identify the origin of the conversations.</a:t>
            </a:r>
          </a:p>
          <a:p>
            <a:pPr>
              <a:buFont typeface="Wingdings" pitchFamily="2" charset="2"/>
              <a:buChar char="Ø"/>
            </a:pPr>
            <a:r>
              <a:rPr lang="en-US" sz="2800" dirty="0"/>
              <a:t>  Blocking a user based on malicious posts : Users who post hate speech on 	social media under the façade of anonymity can be tracked and blocked.</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IN" sz="2800" dirty="0"/>
          </a:p>
        </p:txBody>
      </p:sp>
      <p:sp>
        <p:nvSpPr>
          <p:cNvPr id="4" name="Footer Placeholder 3"/>
          <p:cNvSpPr>
            <a:spLocks noGrp="1"/>
          </p:cNvSpPr>
          <p:nvPr>
            <p:ph type="ftr" sz="quarter" idx="11"/>
          </p:nvPr>
        </p:nvSpPr>
        <p:spPr/>
        <p:txBody>
          <a:bodyPr/>
          <a:lstStyle/>
          <a:p>
            <a:r>
              <a:rPr lang="en-US"/>
              <a:t>UE17CS333-Project_Format_2020</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2</a:t>
            </a:fld>
            <a:endParaRPr lang="en-IN"/>
          </a:p>
        </p:txBody>
      </p:sp>
    </p:spTree>
    <p:extLst>
      <p:ext uri="{BB962C8B-B14F-4D97-AF65-F5344CB8AC3E}">
        <p14:creationId xmlns:p14="http://schemas.microsoft.com/office/powerpoint/2010/main" val="4241279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410C-879A-40C1-8E05-49CF13E8569F}"/>
              </a:ext>
            </a:extLst>
          </p:cNvPr>
          <p:cNvSpPr>
            <a:spLocks noGrp="1"/>
          </p:cNvSpPr>
          <p:nvPr>
            <p:ph type="title"/>
          </p:nvPr>
        </p:nvSpPr>
        <p:spPr/>
        <p:txBody>
          <a:bodyPr/>
          <a:lstStyle/>
          <a:p>
            <a:r>
              <a:rPr lang="en-IN" dirty="0"/>
              <a:t>Uniqueness and analysis </a:t>
            </a:r>
          </a:p>
        </p:txBody>
      </p:sp>
      <p:sp>
        <p:nvSpPr>
          <p:cNvPr id="3" name="Content Placeholder 2">
            <a:extLst>
              <a:ext uri="{FF2B5EF4-FFF2-40B4-BE49-F238E27FC236}">
                <a16:creationId xmlns:a16="http://schemas.microsoft.com/office/drawing/2014/main" id="{3F532EFB-0B5C-4180-80AC-DF5569498098}"/>
              </a:ext>
            </a:extLst>
          </p:cNvPr>
          <p:cNvSpPr>
            <a:spLocks noGrp="1"/>
          </p:cNvSpPr>
          <p:nvPr>
            <p:ph idx="1"/>
          </p:nvPr>
        </p:nvSpPr>
        <p:spPr/>
        <p:txBody>
          <a:bodyPr/>
          <a:lstStyle/>
          <a:p>
            <a:pPr>
              <a:buFont typeface="Arial" panose="020B0604020202020204" pitchFamily="34" charset="0"/>
              <a:buChar char="•"/>
            </a:pPr>
            <a:r>
              <a:rPr lang="en-IN" dirty="0"/>
              <a:t> Most of the research done in the domain of deanonymisation deal with the Computer Networks aspect of the work. This includes graph theory and network security implementations</a:t>
            </a:r>
          </a:p>
          <a:p>
            <a:pPr>
              <a:buFont typeface="Arial" panose="020B0604020202020204" pitchFamily="34" charset="0"/>
              <a:buChar char="•"/>
            </a:pPr>
            <a:r>
              <a:rPr lang="en-IN" dirty="0"/>
              <a:t>We decided to experiment with a different approach, by utilizing Natural Language Processing instead of traditional methodology for this task.</a:t>
            </a:r>
          </a:p>
          <a:p>
            <a:pPr>
              <a:buFont typeface="Arial" panose="020B0604020202020204" pitchFamily="34" charset="0"/>
              <a:buChar char="•"/>
            </a:pPr>
            <a:r>
              <a:rPr lang="en-IN" dirty="0"/>
              <a:t>We perform analysis on the most popular bigrams related to a given Twitter profile, in addition to using machine learning(Naïve Bayes, Logistic Regression, Stochastic Gradient Descent) and deep learning methods(Neural Network, Hybrid Model) to identify the source of a given instance of textual data. </a:t>
            </a:r>
          </a:p>
        </p:txBody>
      </p:sp>
      <p:sp>
        <p:nvSpPr>
          <p:cNvPr id="4" name="Footer Placeholder 3">
            <a:extLst>
              <a:ext uri="{FF2B5EF4-FFF2-40B4-BE49-F238E27FC236}">
                <a16:creationId xmlns:a16="http://schemas.microsoft.com/office/drawing/2014/main" id="{D81A918E-D71A-4144-95AB-DA7DCBDC9849}"/>
              </a:ext>
            </a:extLst>
          </p:cNvPr>
          <p:cNvSpPr>
            <a:spLocks noGrp="1"/>
          </p:cNvSpPr>
          <p:nvPr>
            <p:ph type="ftr" sz="quarter" idx="11"/>
          </p:nvPr>
        </p:nvSpPr>
        <p:spPr/>
        <p:txBody>
          <a:bodyPr/>
          <a:lstStyle/>
          <a:p>
            <a:r>
              <a:rPr lang="en-US"/>
              <a:t>UE17CS333-Project_Format_2020</a:t>
            </a:r>
            <a:endParaRPr lang="en-IN"/>
          </a:p>
        </p:txBody>
      </p:sp>
      <p:sp>
        <p:nvSpPr>
          <p:cNvPr id="5" name="Slide Number Placeholder 4">
            <a:extLst>
              <a:ext uri="{FF2B5EF4-FFF2-40B4-BE49-F238E27FC236}">
                <a16:creationId xmlns:a16="http://schemas.microsoft.com/office/drawing/2014/main" id="{FFC09119-F5A4-47CB-9F33-F258F94ACFE0}"/>
              </a:ext>
            </a:extLst>
          </p:cNvPr>
          <p:cNvSpPr>
            <a:spLocks noGrp="1"/>
          </p:cNvSpPr>
          <p:nvPr>
            <p:ph type="sldNum" sz="quarter" idx="12"/>
          </p:nvPr>
        </p:nvSpPr>
        <p:spPr/>
        <p:txBody>
          <a:bodyPr/>
          <a:lstStyle/>
          <a:p>
            <a:fld id="{DE1490ED-1C2D-44ED-A77E-21F50DC09B14}" type="slidenum">
              <a:rPr lang="en-IN" smtClean="0"/>
              <a:t>3</a:t>
            </a:fld>
            <a:endParaRPr lang="en-IN"/>
          </a:p>
        </p:txBody>
      </p:sp>
    </p:spTree>
    <p:extLst>
      <p:ext uri="{BB962C8B-B14F-4D97-AF65-F5344CB8AC3E}">
        <p14:creationId xmlns:p14="http://schemas.microsoft.com/office/powerpoint/2010/main" val="2923686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source and preprocessing done</a:t>
            </a:r>
            <a:endParaRPr lang="en-IN" dirty="0"/>
          </a:p>
        </p:txBody>
      </p:sp>
      <p:sp>
        <p:nvSpPr>
          <p:cNvPr id="3" name="Content Placeholder 2"/>
          <p:cNvSpPr>
            <a:spLocks noGrp="1"/>
          </p:cNvSpPr>
          <p:nvPr>
            <p:ph idx="1"/>
          </p:nvPr>
        </p:nvSpPr>
        <p:spPr>
          <a:xfrm>
            <a:off x="1024127" y="1895708"/>
            <a:ext cx="9720073" cy="4023360"/>
          </a:xfrm>
        </p:spPr>
        <p:txBody>
          <a:bodyPr>
            <a:normAutofit fontScale="92500" lnSpcReduction="10000"/>
          </a:bodyPr>
          <a:lstStyle/>
          <a:p>
            <a:r>
              <a:rPr lang="en-US" dirty="0"/>
              <a:t>1. Dataset Source : </a:t>
            </a:r>
            <a:r>
              <a:rPr lang="en-IN" dirty="0">
                <a:hlinkClick r:id="rId2"/>
              </a:rPr>
              <a:t>https://drive.google.com/drive/folders/11w4geFB6p17hFlWseBpHJQbhARINvTOc</a:t>
            </a:r>
            <a:endParaRPr lang="en-US" dirty="0"/>
          </a:p>
          <a:p>
            <a:pPr marL="0" indent="0">
              <a:buNone/>
            </a:pPr>
            <a:r>
              <a:rPr lang="en-US" dirty="0"/>
              <a:t>2. Preprocessing : </a:t>
            </a:r>
          </a:p>
          <a:p>
            <a:pPr>
              <a:buFont typeface="Arial" panose="020B0604020202020204" pitchFamily="34" charset="0"/>
              <a:buChar char="•"/>
            </a:pPr>
            <a:r>
              <a:rPr lang="en-IN" dirty="0"/>
              <a:t> This dataset consists of 50 folders, with each folder containing 4 files : </a:t>
            </a:r>
            <a:r>
              <a:rPr lang="en-IN" dirty="0" err="1"/>
              <a:t>tweets.csv</a:t>
            </a:r>
            <a:r>
              <a:rPr lang="en-IN" dirty="0"/>
              <a:t>, </a:t>
            </a:r>
            <a:r>
              <a:rPr lang="en-IN" dirty="0" err="1"/>
              <a:t>images.csv</a:t>
            </a:r>
            <a:r>
              <a:rPr lang="en-IN" dirty="0"/>
              <a:t>, </a:t>
            </a:r>
            <a:r>
              <a:rPr lang="en-IN" dirty="0" err="1"/>
              <a:t>videos.csv</a:t>
            </a:r>
            <a:r>
              <a:rPr lang="en-IN" dirty="0"/>
              <a:t>, and </a:t>
            </a:r>
            <a:r>
              <a:rPr lang="en-IN" dirty="0" err="1"/>
              <a:t>analysis.pdf</a:t>
            </a:r>
            <a:r>
              <a:rPr lang="en-IN" dirty="0"/>
              <a:t>. Each folder represents a unique twitter profile. These are the top 50 most popular twitter profiles.</a:t>
            </a:r>
          </a:p>
          <a:p>
            <a:pPr>
              <a:buFont typeface="Arial" panose="020B0604020202020204" pitchFamily="34" charset="0"/>
              <a:buChar char="•"/>
            </a:pPr>
            <a:r>
              <a:rPr lang="en-IN" dirty="0"/>
              <a:t> Since we are interested in the NLP aspect of the dataset, we combined all the data from </a:t>
            </a:r>
            <a:r>
              <a:rPr lang="en-IN" dirty="0" err="1"/>
              <a:t>tweets.csv</a:t>
            </a:r>
            <a:r>
              <a:rPr lang="en-IN" dirty="0"/>
              <a:t> into one single file </a:t>
            </a:r>
            <a:r>
              <a:rPr lang="en-IN" dirty="0" err="1"/>
              <a:t>dataset.csv</a:t>
            </a:r>
            <a:r>
              <a:rPr lang="en-IN" dirty="0"/>
              <a:t>, with the label for a given tweet as the twitter handle that posted the tweet.</a:t>
            </a:r>
          </a:p>
          <a:p>
            <a:pPr>
              <a:buFont typeface="Arial" panose="020B0604020202020204" pitchFamily="34" charset="0"/>
              <a:buChar char="•"/>
            </a:pPr>
            <a:r>
              <a:rPr lang="en-IN" dirty="0"/>
              <a:t> In addition to the above steps, we performed the traditional pre processing steps involved in Natural Language Processing, namely lowercase conversion, followed by tokenization, followed by removal of </a:t>
            </a:r>
            <a:r>
              <a:rPr lang="en-IN" dirty="0" err="1"/>
              <a:t>stopwards</a:t>
            </a:r>
            <a:r>
              <a:rPr lang="en-IN" dirty="0"/>
              <a:t>, and lemmatization.</a:t>
            </a:r>
          </a:p>
          <a:p>
            <a:pPr marL="0" indent="0">
              <a:buNone/>
            </a:pPr>
            <a:endParaRPr lang="en-IN" dirty="0"/>
          </a:p>
        </p:txBody>
      </p:sp>
      <p:sp>
        <p:nvSpPr>
          <p:cNvPr id="4" name="Footer Placeholder 3"/>
          <p:cNvSpPr>
            <a:spLocks noGrp="1"/>
          </p:cNvSpPr>
          <p:nvPr>
            <p:ph type="ftr" sz="quarter" idx="11"/>
          </p:nvPr>
        </p:nvSpPr>
        <p:spPr/>
        <p:txBody>
          <a:bodyPr/>
          <a:lstStyle/>
          <a:p>
            <a:r>
              <a:rPr lang="en-US"/>
              <a:t>UE17CS333-Project_Format_2020</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4</a:t>
            </a:fld>
            <a:endParaRPr lang="en-IN"/>
          </a:p>
        </p:txBody>
      </p:sp>
    </p:spTree>
    <p:extLst>
      <p:ext uri="{BB962C8B-B14F-4D97-AF65-F5344CB8AC3E}">
        <p14:creationId xmlns:p14="http://schemas.microsoft.com/office/powerpoint/2010/main" val="1415699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Review</a:t>
            </a:r>
          </a:p>
        </p:txBody>
      </p:sp>
      <p:sp>
        <p:nvSpPr>
          <p:cNvPr id="4" name="Footer Placeholder 3"/>
          <p:cNvSpPr>
            <a:spLocks noGrp="1"/>
          </p:cNvSpPr>
          <p:nvPr>
            <p:ph type="ftr" sz="quarter" idx="11"/>
          </p:nvPr>
        </p:nvSpPr>
        <p:spPr/>
        <p:txBody>
          <a:bodyPr/>
          <a:lstStyle/>
          <a:p>
            <a:r>
              <a:rPr lang="en-US"/>
              <a:t>UE17CS333-Project_Format_2020</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5</a:t>
            </a:fld>
            <a:endParaRPr lang="en-IN"/>
          </a:p>
        </p:txBody>
      </p:sp>
      <p:graphicFrame>
        <p:nvGraphicFramePr>
          <p:cNvPr id="6" name="Content Placeholder 3">
            <a:extLst>
              <a:ext uri="{FF2B5EF4-FFF2-40B4-BE49-F238E27FC236}">
                <a16:creationId xmlns:a16="http://schemas.microsoft.com/office/drawing/2014/main" id="{AB90AC12-C5F1-804C-8A8C-2D79952F2A40}"/>
              </a:ext>
            </a:extLst>
          </p:cNvPr>
          <p:cNvGraphicFramePr>
            <a:graphicFrameLocks noGrp="1"/>
          </p:cNvGraphicFramePr>
          <p:nvPr>
            <p:ph idx="1"/>
            <p:extLst>
              <p:ext uri="{D42A27DB-BD31-4B8C-83A1-F6EECF244321}">
                <p14:modId xmlns:p14="http://schemas.microsoft.com/office/powerpoint/2010/main" val="3360418344"/>
              </p:ext>
            </p:extLst>
          </p:nvPr>
        </p:nvGraphicFramePr>
        <p:xfrm>
          <a:off x="1024128" y="1823494"/>
          <a:ext cx="9087460" cy="4449290"/>
        </p:xfrm>
        <a:graphic>
          <a:graphicData uri="http://schemas.openxmlformats.org/drawingml/2006/table">
            <a:tbl>
              <a:tblPr firstRow="1" bandRow="1">
                <a:tableStyleId>{5C22544A-7EE6-4342-B048-85BDC9FD1C3A}</a:tableStyleId>
              </a:tblPr>
              <a:tblGrid>
                <a:gridCol w="2271865">
                  <a:extLst>
                    <a:ext uri="{9D8B030D-6E8A-4147-A177-3AD203B41FA5}">
                      <a16:colId xmlns:a16="http://schemas.microsoft.com/office/drawing/2014/main" val="3484540805"/>
                    </a:ext>
                  </a:extLst>
                </a:gridCol>
                <a:gridCol w="2271865">
                  <a:extLst>
                    <a:ext uri="{9D8B030D-6E8A-4147-A177-3AD203B41FA5}">
                      <a16:colId xmlns:a16="http://schemas.microsoft.com/office/drawing/2014/main" val="1206993467"/>
                    </a:ext>
                  </a:extLst>
                </a:gridCol>
                <a:gridCol w="2271865">
                  <a:extLst>
                    <a:ext uri="{9D8B030D-6E8A-4147-A177-3AD203B41FA5}">
                      <a16:colId xmlns:a16="http://schemas.microsoft.com/office/drawing/2014/main" val="1545947530"/>
                    </a:ext>
                  </a:extLst>
                </a:gridCol>
                <a:gridCol w="2271865">
                  <a:extLst>
                    <a:ext uri="{9D8B030D-6E8A-4147-A177-3AD203B41FA5}">
                      <a16:colId xmlns:a16="http://schemas.microsoft.com/office/drawing/2014/main" val="1153219472"/>
                    </a:ext>
                  </a:extLst>
                </a:gridCol>
              </a:tblGrid>
              <a:tr h="1081250">
                <a:tc>
                  <a:txBody>
                    <a:bodyPr/>
                    <a:lstStyle/>
                    <a:p>
                      <a:r>
                        <a:rPr lang="en-US" sz="1100" b="0" u="none" dirty="0">
                          <a:solidFill>
                            <a:schemeClr val="tx1"/>
                          </a:solidFill>
                        </a:rPr>
                        <a:t>Serial Number</a:t>
                      </a:r>
                    </a:p>
                  </a:txBody>
                  <a:tcPr/>
                </a:tc>
                <a:tc>
                  <a:txBody>
                    <a:bodyPr/>
                    <a:lstStyle/>
                    <a:p>
                      <a:r>
                        <a:rPr lang="en-US" sz="1100" b="0" u="none" dirty="0">
                          <a:solidFill>
                            <a:schemeClr val="tx1"/>
                          </a:solidFill>
                        </a:rPr>
                        <a:t>Paper and Conference</a:t>
                      </a:r>
                    </a:p>
                  </a:txBody>
                  <a:tcPr/>
                </a:tc>
                <a:tc>
                  <a:txBody>
                    <a:bodyPr/>
                    <a:lstStyle/>
                    <a:p>
                      <a:r>
                        <a:rPr lang="en-US" sz="1100" b="0" u="none" dirty="0">
                          <a:solidFill>
                            <a:schemeClr val="tx1"/>
                          </a:solidFill>
                        </a:rPr>
                        <a:t>Authors</a:t>
                      </a:r>
                    </a:p>
                  </a:txBody>
                  <a:tcPr/>
                </a:tc>
                <a:tc>
                  <a:txBody>
                    <a:bodyPr/>
                    <a:lstStyle/>
                    <a:p>
                      <a:r>
                        <a:rPr lang="en-US" sz="1100" b="0" u="none" dirty="0">
                          <a:solidFill>
                            <a:schemeClr val="tx1"/>
                          </a:solidFill>
                        </a:rPr>
                        <a:t>Summary</a:t>
                      </a:r>
                    </a:p>
                  </a:txBody>
                  <a:tcPr/>
                </a:tc>
                <a:extLst>
                  <a:ext uri="{0D108BD9-81ED-4DB2-BD59-A6C34878D82A}">
                    <a16:rowId xmlns:a16="http://schemas.microsoft.com/office/drawing/2014/main" val="2411764777"/>
                  </a:ext>
                </a:extLst>
              </a:tr>
              <a:tr h="1081250">
                <a:tc>
                  <a:txBody>
                    <a:bodyPr/>
                    <a:lstStyle/>
                    <a:p>
                      <a:r>
                        <a:rPr lang="en-US" sz="1100" b="0" u="none" dirty="0">
                          <a:solidFill>
                            <a:schemeClr val="tx1"/>
                          </a:solidFill>
                        </a:rPr>
                        <a:t>1</a:t>
                      </a:r>
                    </a:p>
                  </a:txBody>
                  <a:tcPr/>
                </a:tc>
                <a:tc>
                  <a:txBody>
                    <a:bodyPr/>
                    <a:lstStyle/>
                    <a:p>
                      <a:r>
                        <a:rPr lang="en-IN" sz="1100" b="0" u="none" dirty="0">
                          <a:solidFill>
                            <a:schemeClr val="tx1"/>
                          </a:solidFill>
                        </a:rPr>
                        <a:t>De-anonymizing Web Browsing Data with Social Networks, 2017 ACM. ISBN TDB.</a:t>
                      </a:r>
                      <a:endParaRPr lang="en-US" sz="1100" b="0" u="none" dirty="0">
                        <a:solidFill>
                          <a:schemeClr val="tx1"/>
                        </a:solidFill>
                      </a:endParaRPr>
                    </a:p>
                  </a:txBody>
                  <a:tcPr/>
                </a:tc>
                <a:tc>
                  <a:txBody>
                    <a:bodyPr/>
                    <a:lstStyle/>
                    <a:p>
                      <a:r>
                        <a:rPr lang="en-IN" sz="1100" b="0" u="none" dirty="0">
                          <a:solidFill>
                            <a:schemeClr val="tx1"/>
                          </a:solidFill>
                        </a:rPr>
                        <a:t>Jessica </a:t>
                      </a:r>
                      <a:r>
                        <a:rPr lang="en-IN" sz="1100" b="0" u="none" dirty="0" err="1">
                          <a:solidFill>
                            <a:schemeClr val="tx1"/>
                          </a:solidFill>
                        </a:rPr>
                        <a:t>Su</a:t>
                      </a:r>
                      <a:r>
                        <a:rPr lang="en-IN" sz="1100" b="0" u="none" dirty="0">
                          <a:solidFill>
                            <a:schemeClr val="tx1"/>
                          </a:solidFill>
                        </a:rPr>
                        <a:t> Stanford University </a:t>
                      </a:r>
                      <a:r>
                        <a:rPr lang="en-IN" sz="1100" b="0" u="none" dirty="0">
                          <a:solidFill>
                            <a:schemeClr val="tx1"/>
                          </a:solidFill>
                          <a:hlinkClick r:id="rId2">
                            <a:extLst>
                              <a:ext uri="{A12FA001-AC4F-418D-AE19-62706E023703}">
                                <ahyp:hlinkClr xmlns:ahyp="http://schemas.microsoft.com/office/drawing/2018/hyperlinkcolor" val="tx"/>
                              </a:ext>
                            </a:extLst>
                          </a:hlinkClick>
                        </a:rPr>
                        <a:t>jtysu@stanford.edu</a:t>
                      </a:r>
                      <a:r>
                        <a:rPr lang="en-IN" sz="1100" b="0" u="none" dirty="0">
                          <a:solidFill>
                            <a:schemeClr val="tx1"/>
                          </a:solidFill>
                        </a:rPr>
                        <a:t>, </a:t>
                      </a:r>
                      <a:r>
                        <a:rPr lang="en-IN" sz="1100" b="0" u="none" dirty="0" err="1">
                          <a:solidFill>
                            <a:schemeClr val="tx1"/>
                          </a:solidFill>
                        </a:rPr>
                        <a:t>Ansh</a:t>
                      </a:r>
                      <a:r>
                        <a:rPr lang="en-IN" sz="1100" b="0" u="none" dirty="0">
                          <a:solidFill>
                            <a:schemeClr val="tx1"/>
                          </a:solidFill>
                        </a:rPr>
                        <a:t> Shukla Stanford University </a:t>
                      </a:r>
                      <a:r>
                        <a:rPr lang="en-IN" sz="1100" b="0" u="none" dirty="0">
                          <a:solidFill>
                            <a:schemeClr val="tx1"/>
                          </a:solidFill>
                          <a:hlinkClick r:id="rId3">
                            <a:extLst>
                              <a:ext uri="{A12FA001-AC4F-418D-AE19-62706E023703}">
                                <ahyp:hlinkClr xmlns:ahyp="http://schemas.microsoft.com/office/drawing/2018/hyperlinkcolor" val="tx"/>
                              </a:ext>
                            </a:extLst>
                          </a:hlinkClick>
                        </a:rPr>
                        <a:t>anshukla@stanford.edu</a:t>
                      </a:r>
                      <a:r>
                        <a:rPr lang="en-IN" sz="1100" b="0" u="none" dirty="0">
                          <a:solidFill>
                            <a:schemeClr val="tx1"/>
                          </a:solidFill>
                        </a:rPr>
                        <a:t>, Sharad Goel Stanford University </a:t>
                      </a:r>
                      <a:r>
                        <a:rPr lang="en-IN" sz="1100" b="0" u="none" dirty="0">
                          <a:solidFill>
                            <a:schemeClr val="tx1"/>
                          </a:solidFill>
                          <a:hlinkClick r:id="rId4">
                            <a:extLst>
                              <a:ext uri="{A12FA001-AC4F-418D-AE19-62706E023703}">
                                <ahyp:hlinkClr xmlns:ahyp="http://schemas.microsoft.com/office/drawing/2018/hyperlinkcolor" val="tx"/>
                              </a:ext>
                            </a:extLst>
                          </a:hlinkClick>
                        </a:rPr>
                        <a:t>scgoel@stanford.edu</a:t>
                      </a:r>
                      <a:r>
                        <a:rPr lang="en-IN" sz="1100" b="0" u="none" dirty="0">
                          <a:solidFill>
                            <a:schemeClr val="tx1"/>
                          </a:solidFill>
                        </a:rPr>
                        <a:t>, Arvind Narayanan Princeton University, </a:t>
                      </a:r>
                      <a:r>
                        <a:rPr lang="en-IN" sz="1100" b="0" u="none" dirty="0" err="1">
                          <a:solidFill>
                            <a:schemeClr val="tx1"/>
                          </a:solidFill>
                        </a:rPr>
                        <a:t>arvindn@cs.princeton.edu</a:t>
                      </a:r>
                      <a:endParaRPr lang="en-US" sz="1100" b="0" u="none" dirty="0">
                        <a:solidFill>
                          <a:schemeClr val="tx1"/>
                        </a:solidFill>
                      </a:endParaRPr>
                    </a:p>
                  </a:txBody>
                  <a:tcPr/>
                </a:tc>
                <a:tc>
                  <a:txBody>
                    <a:bodyPr/>
                    <a:lstStyle/>
                    <a:p>
                      <a:r>
                        <a:rPr lang="en-IN" sz="1100" b="0" u="none" dirty="0">
                          <a:solidFill>
                            <a:schemeClr val="tx1"/>
                          </a:solidFill>
                        </a:rPr>
                        <a:t>Each person has a distinctive social network, and thus the set of links appearing in one’s feed is unique. Assuming users visit links in their feed with higher probability than a random user, browsing histories contain tell-tale marks of identity. They formalize this intuition by specifying a model of web browsing </a:t>
                      </a:r>
                      <a:r>
                        <a:rPr lang="en-IN" sz="1100" b="0" u="none" dirty="0" err="1">
                          <a:solidFill>
                            <a:schemeClr val="tx1"/>
                          </a:solidFill>
                        </a:rPr>
                        <a:t>behavior</a:t>
                      </a:r>
                      <a:r>
                        <a:rPr lang="en-IN" sz="1100" b="0" u="none" dirty="0">
                          <a:solidFill>
                            <a:schemeClr val="tx1"/>
                          </a:solidFill>
                        </a:rPr>
                        <a:t> and then deriving the maximum likelihood estimate of a user’s social profile. </a:t>
                      </a:r>
                      <a:endParaRPr lang="en-US" sz="1100" b="0" u="none" dirty="0">
                        <a:solidFill>
                          <a:schemeClr val="tx1"/>
                        </a:solidFill>
                      </a:endParaRPr>
                    </a:p>
                  </a:txBody>
                  <a:tcPr/>
                </a:tc>
                <a:extLst>
                  <a:ext uri="{0D108BD9-81ED-4DB2-BD59-A6C34878D82A}">
                    <a16:rowId xmlns:a16="http://schemas.microsoft.com/office/drawing/2014/main" val="3553385753"/>
                  </a:ext>
                </a:extLst>
              </a:tr>
              <a:tr h="1081250">
                <a:tc>
                  <a:txBody>
                    <a:bodyPr/>
                    <a:lstStyle/>
                    <a:p>
                      <a:r>
                        <a:rPr lang="en-US" sz="1100" b="0" u="none" dirty="0">
                          <a:solidFill>
                            <a:schemeClr val="tx1"/>
                          </a:solidFill>
                        </a:rPr>
                        <a:t>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b="0" i="0" u="none" kern="1200" dirty="0">
                          <a:solidFill>
                            <a:schemeClr val="tx1"/>
                          </a:solidFill>
                          <a:effectLst/>
                          <a:latin typeface="+mn-lt"/>
                          <a:ea typeface="+mn-ea"/>
                          <a:cs typeface="+mn-cs"/>
                        </a:rPr>
                        <a:t>Fast De-anonymization of Social Networks with Structural Information. </a:t>
                      </a:r>
                      <a:r>
                        <a:rPr lang="en-IN" sz="1100" b="0" i="1" u="none" kern="1200" dirty="0">
                          <a:solidFill>
                            <a:schemeClr val="tx1"/>
                          </a:solidFill>
                          <a:effectLst/>
                          <a:latin typeface="+mn-lt"/>
                          <a:ea typeface="+mn-ea"/>
                          <a:cs typeface="+mn-cs"/>
                        </a:rPr>
                        <a:t>Data Sci. Eng.</a:t>
                      </a:r>
                      <a:r>
                        <a:rPr lang="en-IN" sz="1100" b="0" i="0" u="none" kern="1200" dirty="0">
                          <a:solidFill>
                            <a:schemeClr val="tx1"/>
                          </a:solidFill>
                          <a:effectLst/>
                          <a:latin typeface="+mn-lt"/>
                          <a:ea typeface="+mn-ea"/>
                          <a:cs typeface="+mn-cs"/>
                        </a:rPr>
                        <a:t> 4, 76–92 (2019</a:t>
                      </a:r>
                      <a:endParaRPr lang="en-US" sz="1100" b="0" u="none" dirty="0">
                        <a:solidFill>
                          <a:schemeClr val="tx1"/>
                        </a:solidFill>
                      </a:endParaRPr>
                    </a:p>
                  </a:txBody>
                  <a:tcPr/>
                </a:tc>
                <a:tc>
                  <a:txBody>
                    <a:bodyPr/>
                    <a:lstStyle/>
                    <a:p>
                      <a:r>
                        <a:rPr lang="en-IN" sz="1100" b="0" i="0" u="none" kern="1200" dirty="0">
                          <a:solidFill>
                            <a:schemeClr val="tx1"/>
                          </a:solidFill>
                          <a:effectLst/>
                          <a:latin typeface="+mn-lt"/>
                          <a:ea typeface="+mn-ea"/>
                          <a:cs typeface="+mn-cs"/>
                        </a:rPr>
                        <a:t>Shao, Y., Liu, J., Shi, S. </a:t>
                      </a:r>
                      <a:r>
                        <a:rPr lang="en-IN" sz="1100" b="0" i="1" u="none" kern="1200" dirty="0">
                          <a:solidFill>
                            <a:schemeClr val="tx1"/>
                          </a:solidFill>
                          <a:effectLst/>
                          <a:latin typeface="+mn-lt"/>
                          <a:ea typeface="+mn-ea"/>
                          <a:cs typeface="+mn-cs"/>
                        </a:rPr>
                        <a:t>et al.</a:t>
                      </a:r>
                      <a:r>
                        <a:rPr lang="en-IN" sz="1100" b="0" i="0" u="none" kern="1200" dirty="0">
                          <a:solidFill>
                            <a:schemeClr val="tx1"/>
                          </a:solidFill>
                          <a:effectLst/>
                          <a:latin typeface="+mn-lt"/>
                          <a:ea typeface="+mn-ea"/>
                          <a:cs typeface="+mn-cs"/>
                        </a:rPr>
                        <a:t> </a:t>
                      </a:r>
                      <a:endParaRPr lang="en-US" sz="1100" b="0" u="none" dirty="0">
                        <a:solidFill>
                          <a:schemeClr val="tx1"/>
                        </a:solidFill>
                      </a:endParaRPr>
                    </a:p>
                  </a:txBody>
                  <a:tcPr/>
                </a:tc>
                <a:tc>
                  <a:txBody>
                    <a:bodyPr/>
                    <a:lstStyle/>
                    <a:p>
                      <a:r>
                        <a:rPr lang="en-IN" sz="1100" b="0" i="0" u="none" kern="1200" dirty="0">
                          <a:solidFill>
                            <a:schemeClr val="tx1"/>
                          </a:solidFill>
                          <a:effectLst/>
                          <a:latin typeface="+mn-lt"/>
                          <a:ea typeface="+mn-ea"/>
                          <a:cs typeface="+mn-cs"/>
                        </a:rPr>
                        <a:t>They propose a fast and effective seedless network de-anonymization approach simply relying on structural information, named </a:t>
                      </a:r>
                      <a:r>
                        <a:rPr lang="en-IN" sz="1100" b="0" i="0" u="none" kern="1200" dirty="0" err="1">
                          <a:solidFill>
                            <a:schemeClr val="tx1"/>
                          </a:solidFill>
                          <a:effectLst/>
                          <a:latin typeface="+mn-lt"/>
                          <a:ea typeface="+mn-ea"/>
                          <a:cs typeface="+mn-cs"/>
                        </a:rPr>
                        <a:t>RoleMatch</a:t>
                      </a:r>
                      <a:r>
                        <a:rPr lang="en-IN" sz="1100" b="0" i="0" u="none" kern="1200" dirty="0">
                          <a:solidFill>
                            <a:schemeClr val="tx1"/>
                          </a:solidFill>
                          <a:effectLst/>
                          <a:latin typeface="+mn-lt"/>
                          <a:ea typeface="+mn-ea"/>
                          <a:cs typeface="+mn-cs"/>
                        </a:rPr>
                        <a:t>. </a:t>
                      </a:r>
                      <a:r>
                        <a:rPr lang="en-IN" sz="1100" b="0" i="0" u="none" kern="1200" dirty="0" err="1">
                          <a:solidFill>
                            <a:schemeClr val="tx1"/>
                          </a:solidFill>
                          <a:effectLst/>
                          <a:latin typeface="+mn-lt"/>
                          <a:ea typeface="+mn-ea"/>
                          <a:cs typeface="+mn-cs"/>
                        </a:rPr>
                        <a:t>RoleMatch</a:t>
                      </a:r>
                      <a:r>
                        <a:rPr lang="en-IN" sz="1100" b="0" i="0" u="none" kern="1200" dirty="0">
                          <a:solidFill>
                            <a:schemeClr val="tx1"/>
                          </a:solidFill>
                          <a:effectLst/>
                          <a:latin typeface="+mn-lt"/>
                          <a:ea typeface="+mn-ea"/>
                          <a:cs typeface="+mn-cs"/>
                        </a:rPr>
                        <a:t> equips with a new pairwise node similarity measure and an efficient node matching algorithm.</a:t>
                      </a:r>
                      <a:endParaRPr lang="en-US" sz="1100" b="0" u="none" dirty="0">
                        <a:solidFill>
                          <a:schemeClr val="tx1"/>
                        </a:solidFill>
                      </a:endParaRPr>
                    </a:p>
                  </a:txBody>
                  <a:tcPr/>
                </a:tc>
                <a:extLst>
                  <a:ext uri="{0D108BD9-81ED-4DB2-BD59-A6C34878D82A}">
                    <a16:rowId xmlns:a16="http://schemas.microsoft.com/office/drawing/2014/main" val="1766480025"/>
                  </a:ext>
                </a:extLst>
              </a:tr>
            </a:tbl>
          </a:graphicData>
        </a:graphic>
      </p:graphicFrame>
    </p:spTree>
    <p:extLst>
      <p:ext uri="{BB962C8B-B14F-4D97-AF65-F5344CB8AC3E}">
        <p14:creationId xmlns:p14="http://schemas.microsoft.com/office/powerpoint/2010/main" val="226251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BF4D-3003-724C-B822-283C1EAFABA9}"/>
              </a:ext>
            </a:extLst>
          </p:cNvPr>
          <p:cNvSpPr>
            <a:spLocks noGrp="1"/>
          </p:cNvSpPr>
          <p:nvPr>
            <p:ph type="title"/>
          </p:nvPr>
        </p:nvSpPr>
        <p:spPr/>
        <p:txBody>
          <a:bodyPr/>
          <a:lstStyle/>
          <a:p>
            <a:r>
              <a:rPr lang="en-US" dirty="0"/>
              <a:t>LITERATURE REVIEW</a:t>
            </a:r>
          </a:p>
        </p:txBody>
      </p:sp>
      <p:sp>
        <p:nvSpPr>
          <p:cNvPr id="4" name="Footer Placeholder 3">
            <a:extLst>
              <a:ext uri="{FF2B5EF4-FFF2-40B4-BE49-F238E27FC236}">
                <a16:creationId xmlns:a16="http://schemas.microsoft.com/office/drawing/2014/main" id="{010C3D8C-4066-4940-A929-8D807FFC0EF5}"/>
              </a:ext>
            </a:extLst>
          </p:cNvPr>
          <p:cNvSpPr>
            <a:spLocks noGrp="1"/>
          </p:cNvSpPr>
          <p:nvPr>
            <p:ph type="ftr" sz="quarter" idx="11"/>
          </p:nvPr>
        </p:nvSpPr>
        <p:spPr>
          <a:xfrm>
            <a:off x="5679273" y="6196384"/>
            <a:ext cx="5901459" cy="274320"/>
          </a:xfrm>
        </p:spPr>
        <p:txBody>
          <a:bodyPr/>
          <a:lstStyle/>
          <a:p>
            <a:r>
              <a:rPr lang="en-US" dirty="0"/>
              <a:t>UE17CS333-Project_Format_2020</a:t>
            </a:r>
            <a:endParaRPr lang="en-IN" dirty="0"/>
          </a:p>
        </p:txBody>
      </p:sp>
      <p:sp>
        <p:nvSpPr>
          <p:cNvPr id="5" name="Slide Number Placeholder 4">
            <a:extLst>
              <a:ext uri="{FF2B5EF4-FFF2-40B4-BE49-F238E27FC236}">
                <a16:creationId xmlns:a16="http://schemas.microsoft.com/office/drawing/2014/main" id="{F29FD922-5A72-3C49-B3E5-C47046AE9284}"/>
              </a:ext>
            </a:extLst>
          </p:cNvPr>
          <p:cNvSpPr>
            <a:spLocks noGrp="1"/>
          </p:cNvSpPr>
          <p:nvPr>
            <p:ph type="sldNum" sz="quarter" idx="12"/>
          </p:nvPr>
        </p:nvSpPr>
        <p:spPr/>
        <p:txBody>
          <a:bodyPr/>
          <a:lstStyle/>
          <a:p>
            <a:fld id="{DE1490ED-1C2D-44ED-A77E-21F50DC09B14}" type="slidenum">
              <a:rPr lang="en-IN" smtClean="0"/>
              <a:t>6</a:t>
            </a:fld>
            <a:endParaRPr lang="en-IN"/>
          </a:p>
        </p:txBody>
      </p:sp>
      <p:graphicFrame>
        <p:nvGraphicFramePr>
          <p:cNvPr id="6" name="Content Placeholder 3">
            <a:extLst>
              <a:ext uri="{FF2B5EF4-FFF2-40B4-BE49-F238E27FC236}">
                <a16:creationId xmlns:a16="http://schemas.microsoft.com/office/drawing/2014/main" id="{8A7A3154-27F5-7947-9EA2-FA60C8C842FA}"/>
              </a:ext>
            </a:extLst>
          </p:cNvPr>
          <p:cNvGraphicFramePr>
            <a:graphicFrameLocks noGrp="1"/>
          </p:cNvGraphicFramePr>
          <p:nvPr>
            <p:ph idx="1"/>
            <p:extLst>
              <p:ext uri="{D42A27DB-BD31-4B8C-83A1-F6EECF244321}">
                <p14:modId xmlns:p14="http://schemas.microsoft.com/office/powerpoint/2010/main" val="1187098249"/>
              </p:ext>
            </p:extLst>
          </p:nvPr>
        </p:nvGraphicFramePr>
        <p:xfrm>
          <a:off x="1024128" y="1626907"/>
          <a:ext cx="8759216" cy="5180689"/>
        </p:xfrm>
        <a:graphic>
          <a:graphicData uri="http://schemas.openxmlformats.org/drawingml/2006/table">
            <a:tbl>
              <a:tblPr firstRow="1" bandRow="1">
                <a:tableStyleId>{5C22544A-7EE6-4342-B048-85BDC9FD1C3A}</a:tableStyleId>
              </a:tblPr>
              <a:tblGrid>
                <a:gridCol w="2189804">
                  <a:extLst>
                    <a:ext uri="{9D8B030D-6E8A-4147-A177-3AD203B41FA5}">
                      <a16:colId xmlns:a16="http://schemas.microsoft.com/office/drawing/2014/main" val="1383494678"/>
                    </a:ext>
                  </a:extLst>
                </a:gridCol>
                <a:gridCol w="2189804">
                  <a:extLst>
                    <a:ext uri="{9D8B030D-6E8A-4147-A177-3AD203B41FA5}">
                      <a16:colId xmlns:a16="http://schemas.microsoft.com/office/drawing/2014/main" val="1515740546"/>
                    </a:ext>
                  </a:extLst>
                </a:gridCol>
                <a:gridCol w="2189804">
                  <a:extLst>
                    <a:ext uri="{9D8B030D-6E8A-4147-A177-3AD203B41FA5}">
                      <a16:colId xmlns:a16="http://schemas.microsoft.com/office/drawing/2014/main" val="1381093211"/>
                    </a:ext>
                  </a:extLst>
                </a:gridCol>
                <a:gridCol w="2189804">
                  <a:extLst>
                    <a:ext uri="{9D8B030D-6E8A-4147-A177-3AD203B41FA5}">
                      <a16:colId xmlns:a16="http://schemas.microsoft.com/office/drawing/2014/main" val="1723920580"/>
                    </a:ext>
                  </a:extLst>
                </a:gridCol>
              </a:tblGrid>
              <a:tr h="105117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u="none" dirty="0">
                          <a:solidFill>
                            <a:schemeClr val="tx1"/>
                          </a:solidFill>
                        </a:rPr>
                        <a:t>Serial Number</a:t>
                      </a:r>
                    </a:p>
                    <a:p>
                      <a:endParaRPr lang="en-US"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u="none" dirty="0">
                          <a:solidFill>
                            <a:schemeClr val="tx1"/>
                          </a:solidFill>
                        </a:rPr>
                        <a:t>Paper and Conference</a:t>
                      </a:r>
                    </a:p>
                    <a:p>
                      <a:endParaRPr lang="en-US"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u="none" dirty="0">
                          <a:solidFill>
                            <a:schemeClr val="tx1"/>
                          </a:solidFill>
                        </a:rPr>
                        <a:t>Authors</a:t>
                      </a:r>
                    </a:p>
                    <a:p>
                      <a:endParaRPr lang="en-US"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u="none" dirty="0">
                          <a:solidFill>
                            <a:schemeClr val="tx1"/>
                          </a:solidFill>
                        </a:rPr>
                        <a:t>Summary</a:t>
                      </a:r>
                    </a:p>
                    <a:p>
                      <a:endParaRPr lang="en-US" sz="1100" dirty="0"/>
                    </a:p>
                  </a:txBody>
                  <a:tcPr/>
                </a:tc>
                <a:extLst>
                  <a:ext uri="{0D108BD9-81ED-4DB2-BD59-A6C34878D82A}">
                    <a16:rowId xmlns:a16="http://schemas.microsoft.com/office/drawing/2014/main" val="3905943339"/>
                  </a:ext>
                </a:extLst>
              </a:tr>
              <a:tr h="1858759">
                <a:tc>
                  <a:txBody>
                    <a:bodyPr/>
                    <a:lstStyle/>
                    <a:p>
                      <a:r>
                        <a:rPr lang="en-US" sz="1100" dirty="0"/>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b="1" i="0" kern="1200" dirty="0">
                          <a:solidFill>
                            <a:schemeClr val="dk1"/>
                          </a:solidFill>
                          <a:effectLst/>
                          <a:latin typeface="+mn-lt"/>
                          <a:ea typeface="+mn-ea"/>
                          <a:cs typeface="+mn-cs"/>
                        </a:rPr>
                        <a:t>Optimal Active Social Network De-anonymization Using Information Thresholds</a:t>
                      </a:r>
                    </a:p>
                    <a:p>
                      <a:endParaRPr lang="en-US" sz="1100" dirty="0"/>
                    </a:p>
                  </a:txBody>
                  <a:tcPr/>
                </a:tc>
                <a:tc>
                  <a:txBody>
                    <a:bodyPr/>
                    <a:lstStyle/>
                    <a:p>
                      <a:r>
                        <a:rPr lang="en-US" sz="1100" dirty="0"/>
                        <a:t>F. </a:t>
                      </a:r>
                      <a:r>
                        <a:rPr lang="en-US" sz="1100" dirty="0" err="1"/>
                        <a:t>Shirani</a:t>
                      </a:r>
                      <a:r>
                        <a:rPr lang="en-US" sz="1100" dirty="0"/>
                        <a:t>, S. Garg, E. </a:t>
                      </a:r>
                      <a:r>
                        <a:rPr lang="en-US" sz="1100" dirty="0" err="1"/>
                        <a:t>Erkip</a:t>
                      </a:r>
                      <a:endParaRPr lang="en-US" sz="1100" dirty="0"/>
                    </a:p>
                  </a:txBody>
                  <a:tcPr/>
                </a:tc>
                <a:tc>
                  <a:txBody>
                    <a:bodyPr/>
                    <a:lstStyle/>
                    <a:p>
                      <a:r>
                        <a:rPr lang="en-IN" sz="1100" b="0" i="0" kern="1200" dirty="0">
                          <a:solidFill>
                            <a:schemeClr val="dk1"/>
                          </a:solidFill>
                          <a:effectLst/>
                          <a:latin typeface="+mn-lt"/>
                          <a:ea typeface="+mn-ea"/>
                          <a:cs typeface="+mn-cs"/>
                        </a:rPr>
                        <a:t>In this problem, an anonymous victim visits the attacker's website, and the attacker uses the victim's browser history to query her social media activity for the purpose of de-anonymization using the minimum number of queries. A stochastic model of the problem is considered where the attacker has partial prior knowledge of the group membership graph and receives noisy responses to its real-time queries.</a:t>
                      </a:r>
                      <a:endParaRPr lang="en-US" sz="1100" dirty="0"/>
                    </a:p>
                  </a:txBody>
                  <a:tcPr/>
                </a:tc>
                <a:extLst>
                  <a:ext uri="{0D108BD9-81ED-4DB2-BD59-A6C34878D82A}">
                    <a16:rowId xmlns:a16="http://schemas.microsoft.com/office/drawing/2014/main" val="194576351"/>
                  </a:ext>
                </a:extLst>
              </a:tr>
              <a:tr h="1858759">
                <a:tc>
                  <a:txBody>
                    <a:bodyPr/>
                    <a:lstStyle/>
                    <a:p>
                      <a:r>
                        <a:rPr lang="en-US" sz="1100" dirty="0"/>
                        <a:t>4</a:t>
                      </a:r>
                    </a:p>
                  </a:txBody>
                  <a:tcPr/>
                </a:tc>
                <a:tc>
                  <a:txBody>
                    <a:bodyPr/>
                    <a:lstStyle/>
                    <a:p>
                      <a:r>
                        <a:rPr lang="en-IN" sz="1100" dirty="0"/>
                        <a:t>De-identification in Natural Language Processing</a:t>
                      </a:r>
                      <a:endParaRPr lang="en-US" sz="1100" dirty="0"/>
                    </a:p>
                  </a:txBody>
                  <a:tcPr/>
                </a:tc>
                <a:tc>
                  <a:txBody>
                    <a:bodyPr/>
                    <a:lstStyle/>
                    <a:p>
                      <a:r>
                        <a:rPr lang="en-IN" sz="1100" dirty="0"/>
                        <a:t>Veronika </a:t>
                      </a:r>
                      <a:r>
                        <a:rPr lang="en-IN" sz="1100" dirty="0" err="1"/>
                        <a:t>Vincze</a:t>
                      </a:r>
                      <a:r>
                        <a:rPr lang="en-IN" sz="1100" dirty="0"/>
                        <a:t>, Richard Farkas</a:t>
                      </a:r>
                      <a:endParaRPr lang="en-US" sz="1100" dirty="0"/>
                    </a:p>
                  </a:txBody>
                  <a:tcPr/>
                </a:tc>
                <a:tc>
                  <a:txBody>
                    <a:bodyPr/>
                    <a:lstStyle/>
                    <a:p>
                      <a:r>
                        <a:rPr lang="en-IN" sz="1100" dirty="0"/>
                        <a:t>They discuss the questions of de-identification related to three NLP areas, namely, clinical NLP, NLP for social media and information extraction from resumes. They also illustrate how de-identification is related to named entity recognition and we argue that de-identification tools can be successfully built on named entity recognizers.</a:t>
                      </a:r>
                      <a:endParaRPr lang="en-US" sz="1100" dirty="0"/>
                    </a:p>
                  </a:txBody>
                  <a:tcPr/>
                </a:tc>
                <a:extLst>
                  <a:ext uri="{0D108BD9-81ED-4DB2-BD59-A6C34878D82A}">
                    <a16:rowId xmlns:a16="http://schemas.microsoft.com/office/drawing/2014/main" val="375976702"/>
                  </a:ext>
                </a:extLst>
              </a:tr>
            </a:tbl>
          </a:graphicData>
        </a:graphic>
      </p:graphicFrame>
    </p:spTree>
    <p:extLst>
      <p:ext uri="{BB962C8B-B14F-4D97-AF65-F5344CB8AC3E}">
        <p14:creationId xmlns:p14="http://schemas.microsoft.com/office/powerpoint/2010/main" val="190643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55372-89DA-6949-A9C5-534F8D7257A1}"/>
              </a:ext>
            </a:extLst>
          </p:cNvPr>
          <p:cNvSpPr>
            <a:spLocks noGrp="1"/>
          </p:cNvSpPr>
          <p:nvPr>
            <p:ph type="title"/>
          </p:nvPr>
        </p:nvSpPr>
        <p:spPr/>
        <p:txBody>
          <a:bodyPr/>
          <a:lstStyle/>
          <a:p>
            <a:r>
              <a:rPr lang="en-US" dirty="0"/>
              <a:t>LITERATURE REVIEW </a:t>
            </a:r>
          </a:p>
        </p:txBody>
      </p:sp>
      <p:sp>
        <p:nvSpPr>
          <p:cNvPr id="4" name="Footer Placeholder 3">
            <a:extLst>
              <a:ext uri="{FF2B5EF4-FFF2-40B4-BE49-F238E27FC236}">
                <a16:creationId xmlns:a16="http://schemas.microsoft.com/office/drawing/2014/main" id="{22D28A16-30A0-6447-8B4F-D4DE841C8DF7}"/>
              </a:ext>
            </a:extLst>
          </p:cNvPr>
          <p:cNvSpPr>
            <a:spLocks noGrp="1"/>
          </p:cNvSpPr>
          <p:nvPr>
            <p:ph type="ftr" sz="quarter" idx="11"/>
          </p:nvPr>
        </p:nvSpPr>
        <p:spPr/>
        <p:txBody>
          <a:bodyPr/>
          <a:lstStyle/>
          <a:p>
            <a:r>
              <a:rPr lang="en-US"/>
              <a:t>UE17CS333-Project_Format_2020</a:t>
            </a:r>
            <a:endParaRPr lang="en-IN"/>
          </a:p>
        </p:txBody>
      </p:sp>
      <p:sp>
        <p:nvSpPr>
          <p:cNvPr id="5" name="Slide Number Placeholder 4">
            <a:extLst>
              <a:ext uri="{FF2B5EF4-FFF2-40B4-BE49-F238E27FC236}">
                <a16:creationId xmlns:a16="http://schemas.microsoft.com/office/drawing/2014/main" id="{FB1E8A90-7B9A-C248-8AB7-4E015F9E8434}"/>
              </a:ext>
            </a:extLst>
          </p:cNvPr>
          <p:cNvSpPr>
            <a:spLocks noGrp="1"/>
          </p:cNvSpPr>
          <p:nvPr>
            <p:ph type="sldNum" sz="quarter" idx="12"/>
          </p:nvPr>
        </p:nvSpPr>
        <p:spPr/>
        <p:txBody>
          <a:bodyPr/>
          <a:lstStyle/>
          <a:p>
            <a:fld id="{DE1490ED-1C2D-44ED-A77E-21F50DC09B14}" type="slidenum">
              <a:rPr lang="en-IN" smtClean="0"/>
              <a:t>7</a:t>
            </a:fld>
            <a:endParaRPr lang="en-IN"/>
          </a:p>
        </p:txBody>
      </p:sp>
      <p:graphicFrame>
        <p:nvGraphicFramePr>
          <p:cNvPr id="6" name="Content Placeholder 3">
            <a:extLst>
              <a:ext uri="{FF2B5EF4-FFF2-40B4-BE49-F238E27FC236}">
                <a16:creationId xmlns:a16="http://schemas.microsoft.com/office/drawing/2014/main" id="{E8982AFC-5B87-CB4C-9B6C-3D31E4E6BFF0}"/>
              </a:ext>
            </a:extLst>
          </p:cNvPr>
          <p:cNvGraphicFramePr>
            <a:graphicFrameLocks noGrp="1"/>
          </p:cNvGraphicFramePr>
          <p:nvPr>
            <p:ph idx="1"/>
            <p:extLst>
              <p:ext uri="{D42A27DB-BD31-4B8C-83A1-F6EECF244321}">
                <p14:modId xmlns:p14="http://schemas.microsoft.com/office/powerpoint/2010/main" val="2196627625"/>
              </p:ext>
            </p:extLst>
          </p:nvPr>
        </p:nvGraphicFramePr>
        <p:xfrm>
          <a:off x="1024128" y="1857793"/>
          <a:ext cx="8596668" cy="3613052"/>
        </p:xfrm>
        <a:graphic>
          <a:graphicData uri="http://schemas.openxmlformats.org/drawingml/2006/table">
            <a:tbl>
              <a:tblPr firstRow="1" bandRow="1">
                <a:tableStyleId>{5C22544A-7EE6-4342-B048-85BDC9FD1C3A}</a:tableStyleId>
              </a:tblPr>
              <a:tblGrid>
                <a:gridCol w="2149167">
                  <a:extLst>
                    <a:ext uri="{9D8B030D-6E8A-4147-A177-3AD203B41FA5}">
                      <a16:colId xmlns:a16="http://schemas.microsoft.com/office/drawing/2014/main" val="1803269490"/>
                    </a:ext>
                  </a:extLst>
                </a:gridCol>
                <a:gridCol w="2149167">
                  <a:extLst>
                    <a:ext uri="{9D8B030D-6E8A-4147-A177-3AD203B41FA5}">
                      <a16:colId xmlns:a16="http://schemas.microsoft.com/office/drawing/2014/main" val="2818507848"/>
                    </a:ext>
                  </a:extLst>
                </a:gridCol>
                <a:gridCol w="2149167">
                  <a:extLst>
                    <a:ext uri="{9D8B030D-6E8A-4147-A177-3AD203B41FA5}">
                      <a16:colId xmlns:a16="http://schemas.microsoft.com/office/drawing/2014/main" val="147641111"/>
                    </a:ext>
                  </a:extLst>
                </a:gridCol>
                <a:gridCol w="2149167">
                  <a:extLst>
                    <a:ext uri="{9D8B030D-6E8A-4147-A177-3AD203B41FA5}">
                      <a16:colId xmlns:a16="http://schemas.microsoft.com/office/drawing/2014/main" val="2220039212"/>
                    </a:ext>
                  </a:extLst>
                </a:gridCol>
              </a:tblGrid>
              <a:tr h="8393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u="none" dirty="0">
                          <a:solidFill>
                            <a:schemeClr val="tx1"/>
                          </a:solidFill>
                        </a:rPr>
                        <a:t>Serial Number</a:t>
                      </a:r>
                    </a:p>
                    <a:p>
                      <a:endParaRPr lang="en-US"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u="none" dirty="0">
                          <a:solidFill>
                            <a:schemeClr val="tx1"/>
                          </a:solidFill>
                        </a:rPr>
                        <a:t>Paper and Conference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u="none" dirty="0">
                          <a:solidFill>
                            <a:schemeClr val="tx1"/>
                          </a:solidFill>
                        </a:rPr>
                        <a:t>Authors</a:t>
                      </a:r>
                    </a:p>
                    <a:p>
                      <a:endParaRPr lang="en-US"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u="none" dirty="0">
                          <a:solidFill>
                            <a:schemeClr val="tx1"/>
                          </a:solidFill>
                        </a:rPr>
                        <a:t>Summary</a:t>
                      </a:r>
                    </a:p>
                    <a:p>
                      <a:endParaRPr lang="en-US" sz="1100" dirty="0"/>
                    </a:p>
                  </a:txBody>
                  <a:tcPr/>
                </a:tc>
                <a:extLst>
                  <a:ext uri="{0D108BD9-81ED-4DB2-BD59-A6C34878D82A}">
                    <a16:rowId xmlns:a16="http://schemas.microsoft.com/office/drawing/2014/main" val="2731500862"/>
                  </a:ext>
                </a:extLst>
              </a:tr>
              <a:tr h="2529840">
                <a:tc>
                  <a:txBody>
                    <a:bodyPr/>
                    <a:lstStyle/>
                    <a:p>
                      <a:r>
                        <a:rPr lang="en-US" sz="1100" dirty="0"/>
                        <a:t>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100" b="0" i="0" kern="1200" dirty="0">
                          <a:solidFill>
                            <a:schemeClr val="dk1"/>
                          </a:solidFill>
                          <a:effectLst/>
                          <a:latin typeface="+mn-lt"/>
                          <a:ea typeface="+mn-ea"/>
                          <a:cs typeface="+mn-cs"/>
                        </a:rPr>
                        <a:t>An introduction to NLP-based textual anonymisation</a:t>
                      </a:r>
                    </a:p>
                    <a:p>
                      <a:endParaRPr lang="en-US" sz="1100" dirty="0"/>
                    </a:p>
                  </a:txBody>
                  <a:tcPr/>
                </a:tc>
                <a:tc>
                  <a:txBody>
                    <a:bodyPr/>
                    <a:lstStyle/>
                    <a:p>
                      <a:r>
                        <a:rPr lang="en-US" sz="1100" dirty="0"/>
                        <a:t>Ben </a:t>
                      </a:r>
                      <a:r>
                        <a:rPr lang="en-US" sz="1100" dirty="0" err="1"/>
                        <a:t>Madlock</a:t>
                      </a:r>
                      <a:endParaRPr lang="en-US" sz="1100" dirty="0"/>
                    </a:p>
                  </a:txBody>
                  <a:tcPr/>
                </a:tc>
                <a:tc>
                  <a:txBody>
                    <a:bodyPr/>
                    <a:lstStyle/>
                    <a:p>
                      <a:r>
                        <a:rPr lang="en-IN" sz="1100" b="0" i="0" kern="1200" dirty="0">
                          <a:solidFill>
                            <a:schemeClr val="dk1"/>
                          </a:solidFill>
                          <a:effectLst/>
                          <a:latin typeface="+mn-lt"/>
                          <a:ea typeface="+mn-ea"/>
                          <a:cs typeface="+mn-cs"/>
                        </a:rPr>
                        <a:t>They introduce the problem of automatic textual anonymisation and present a new publicly-available, pseudonymised benchmark corpus of personal email text for the task, dubbed ITAC (Informal Text Anonymisation Corpus). They discuss the method by which the corpus was constructed, and consider some important issues related to the evaluation of textual anonymisation systems. They also present some initial baseline results on the new corpus using a state of the art HMM-based tagger.</a:t>
                      </a:r>
                      <a:endParaRPr lang="en-US" sz="1100" dirty="0"/>
                    </a:p>
                  </a:txBody>
                  <a:tcPr/>
                </a:tc>
                <a:extLst>
                  <a:ext uri="{0D108BD9-81ED-4DB2-BD59-A6C34878D82A}">
                    <a16:rowId xmlns:a16="http://schemas.microsoft.com/office/drawing/2014/main" val="709127939"/>
                  </a:ext>
                </a:extLst>
              </a:tr>
            </a:tbl>
          </a:graphicData>
        </a:graphic>
      </p:graphicFrame>
    </p:spTree>
    <p:extLst>
      <p:ext uri="{BB962C8B-B14F-4D97-AF65-F5344CB8AC3E}">
        <p14:creationId xmlns:p14="http://schemas.microsoft.com/office/powerpoint/2010/main" val="3265717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229" y="112976"/>
            <a:ext cx="9720072" cy="1499616"/>
          </a:xfrm>
        </p:spPr>
        <p:txBody>
          <a:bodyPr/>
          <a:lstStyle/>
          <a:p>
            <a:r>
              <a:rPr lang="en-US" dirty="0"/>
              <a:t>Quantity of work - High level block diagram  of our implementation </a:t>
            </a:r>
            <a:endParaRPr lang="en-IN" dirty="0"/>
          </a:p>
        </p:txBody>
      </p:sp>
      <p:sp>
        <p:nvSpPr>
          <p:cNvPr id="5" name="Footer Placeholder 4"/>
          <p:cNvSpPr>
            <a:spLocks noGrp="1"/>
          </p:cNvSpPr>
          <p:nvPr>
            <p:ph type="ftr" sz="quarter" idx="11"/>
          </p:nvPr>
        </p:nvSpPr>
        <p:spPr/>
        <p:txBody>
          <a:bodyPr/>
          <a:lstStyle/>
          <a:p>
            <a:r>
              <a:rPr lang="en-US"/>
              <a:t>UE17CS333-Project_Format_2020</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8</a:t>
            </a:fld>
            <a:endParaRPr lang="en-IN"/>
          </a:p>
        </p:txBody>
      </p:sp>
      <p:sp>
        <p:nvSpPr>
          <p:cNvPr id="7" name="Rounded Rectangle 6">
            <a:extLst>
              <a:ext uri="{FF2B5EF4-FFF2-40B4-BE49-F238E27FC236}">
                <a16:creationId xmlns:a16="http://schemas.microsoft.com/office/drawing/2014/main" id="{99B714C9-B105-E94D-A20D-51850F566090}"/>
              </a:ext>
            </a:extLst>
          </p:cNvPr>
          <p:cNvSpPr/>
          <p:nvPr/>
        </p:nvSpPr>
        <p:spPr>
          <a:xfrm>
            <a:off x="944229" y="1862254"/>
            <a:ext cx="3081361" cy="1566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AECAD81-5892-8149-9C24-959950EB6AF3}"/>
              </a:ext>
            </a:extLst>
          </p:cNvPr>
          <p:cNvSpPr txBox="1"/>
          <p:nvPr/>
        </p:nvSpPr>
        <p:spPr>
          <a:xfrm>
            <a:off x="1092820" y="1996068"/>
            <a:ext cx="2653990" cy="1200329"/>
          </a:xfrm>
          <a:prstGeom prst="rect">
            <a:avLst/>
          </a:prstGeom>
          <a:noFill/>
        </p:spPr>
        <p:txBody>
          <a:bodyPr wrap="square" rtlCol="0">
            <a:spAutoFit/>
          </a:bodyPr>
          <a:lstStyle/>
          <a:p>
            <a:r>
              <a:rPr lang="en-US" dirty="0"/>
              <a:t>Dataset Preprocessing :</a:t>
            </a:r>
          </a:p>
          <a:p>
            <a:r>
              <a:rPr lang="en-US" dirty="0"/>
              <a:t>Generating csv file, cleaning tweets using NLP methods</a:t>
            </a:r>
          </a:p>
        </p:txBody>
      </p:sp>
      <p:cxnSp>
        <p:nvCxnSpPr>
          <p:cNvPr id="10" name="Straight Arrow Connector 9">
            <a:extLst>
              <a:ext uri="{FF2B5EF4-FFF2-40B4-BE49-F238E27FC236}">
                <a16:creationId xmlns:a16="http://schemas.microsoft.com/office/drawing/2014/main" id="{EE110C68-A827-BF44-AF2D-E495FB9CC543}"/>
              </a:ext>
            </a:extLst>
          </p:cNvPr>
          <p:cNvCxnSpPr/>
          <p:nvPr/>
        </p:nvCxnSpPr>
        <p:spPr>
          <a:xfrm>
            <a:off x="4159405" y="2486722"/>
            <a:ext cx="6835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a:extLst>
              <a:ext uri="{FF2B5EF4-FFF2-40B4-BE49-F238E27FC236}">
                <a16:creationId xmlns:a16="http://schemas.microsoft.com/office/drawing/2014/main" id="{C827F9CA-1546-444F-9D52-F482C70BF270}"/>
              </a:ext>
            </a:extLst>
          </p:cNvPr>
          <p:cNvSpPr/>
          <p:nvPr/>
        </p:nvSpPr>
        <p:spPr>
          <a:xfrm>
            <a:off x="4976747" y="1892214"/>
            <a:ext cx="3081361" cy="1566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2E435D0-3B17-A24A-A970-73238B2D9CD3}"/>
              </a:ext>
            </a:extLst>
          </p:cNvPr>
          <p:cNvSpPr txBox="1"/>
          <p:nvPr/>
        </p:nvSpPr>
        <p:spPr>
          <a:xfrm>
            <a:off x="5139671" y="1996068"/>
            <a:ext cx="2653990" cy="1200329"/>
          </a:xfrm>
          <a:prstGeom prst="rect">
            <a:avLst/>
          </a:prstGeom>
          <a:noFill/>
        </p:spPr>
        <p:txBody>
          <a:bodyPr wrap="square" rtlCol="0">
            <a:spAutoFit/>
          </a:bodyPr>
          <a:lstStyle/>
          <a:p>
            <a:r>
              <a:rPr lang="en-US" dirty="0"/>
              <a:t>Tweet Analysis :</a:t>
            </a:r>
          </a:p>
          <a:p>
            <a:r>
              <a:rPr lang="en-US" dirty="0"/>
              <a:t>We analyzed the most common bigrams for each unique twitter profile</a:t>
            </a:r>
          </a:p>
        </p:txBody>
      </p:sp>
      <p:cxnSp>
        <p:nvCxnSpPr>
          <p:cNvPr id="16" name="Straight Arrow Connector 15">
            <a:extLst>
              <a:ext uri="{FF2B5EF4-FFF2-40B4-BE49-F238E27FC236}">
                <a16:creationId xmlns:a16="http://schemas.microsoft.com/office/drawing/2014/main" id="{717D2F2F-DEFD-5741-B129-74CFBFB4ECBB}"/>
              </a:ext>
            </a:extLst>
          </p:cNvPr>
          <p:cNvCxnSpPr/>
          <p:nvPr/>
        </p:nvCxnSpPr>
        <p:spPr>
          <a:xfrm>
            <a:off x="8196146" y="2596232"/>
            <a:ext cx="1148576" cy="862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3C0123A4-2DA3-E94C-B081-1DA2BFF9632D}"/>
              </a:ext>
            </a:extLst>
          </p:cNvPr>
          <p:cNvSpPr/>
          <p:nvPr/>
        </p:nvSpPr>
        <p:spPr>
          <a:xfrm>
            <a:off x="8541420" y="3538878"/>
            <a:ext cx="3081361" cy="1566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8E92081-6020-8843-946B-1D441898450B}"/>
              </a:ext>
            </a:extLst>
          </p:cNvPr>
          <p:cNvSpPr txBox="1"/>
          <p:nvPr/>
        </p:nvSpPr>
        <p:spPr>
          <a:xfrm>
            <a:off x="8670176" y="3583587"/>
            <a:ext cx="2653990" cy="1477328"/>
          </a:xfrm>
          <a:prstGeom prst="rect">
            <a:avLst/>
          </a:prstGeom>
          <a:noFill/>
        </p:spPr>
        <p:txBody>
          <a:bodyPr wrap="square" rtlCol="0">
            <a:spAutoFit/>
          </a:bodyPr>
          <a:lstStyle/>
          <a:p>
            <a:r>
              <a:rPr lang="en-US" dirty="0"/>
              <a:t>Feature Extraction :</a:t>
            </a:r>
          </a:p>
          <a:p>
            <a:r>
              <a:rPr lang="en-US" dirty="0"/>
              <a:t>Extraction of features from the generated tokens to prepare it for a machine learning model.</a:t>
            </a:r>
          </a:p>
        </p:txBody>
      </p:sp>
      <p:sp>
        <p:nvSpPr>
          <p:cNvPr id="22" name="Rounded Rectangle 21">
            <a:extLst>
              <a:ext uri="{FF2B5EF4-FFF2-40B4-BE49-F238E27FC236}">
                <a16:creationId xmlns:a16="http://schemas.microsoft.com/office/drawing/2014/main" id="{38006FF1-8D3A-7E41-8831-079B86D929D0}"/>
              </a:ext>
            </a:extLst>
          </p:cNvPr>
          <p:cNvSpPr/>
          <p:nvPr/>
        </p:nvSpPr>
        <p:spPr>
          <a:xfrm>
            <a:off x="4468015" y="4812888"/>
            <a:ext cx="3081361" cy="1566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744B2C78-BB08-964A-9DF9-180E1FB8BF0C}"/>
              </a:ext>
            </a:extLst>
          </p:cNvPr>
          <p:cNvCxnSpPr/>
          <p:nvPr/>
        </p:nvCxnSpPr>
        <p:spPr>
          <a:xfrm flipH="1">
            <a:off x="7793661" y="5285678"/>
            <a:ext cx="1216524" cy="423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6B062AA-71E7-124D-91AD-2EF3BAB009EF}"/>
              </a:ext>
            </a:extLst>
          </p:cNvPr>
          <p:cNvSpPr txBox="1"/>
          <p:nvPr/>
        </p:nvSpPr>
        <p:spPr>
          <a:xfrm>
            <a:off x="4501168" y="4922397"/>
            <a:ext cx="2653990" cy="1477328"/>
          </a:xfrm>
          <a:prstGeom prst="rect">
            <a:avLst/>
          </a:prstGeom>
          <a:noFill/>
        </p:spPr>
        <p:txBody>
          <a:bodyPr wrap="square" rtlCol="0">
            <a:spAutoFit/>
          </a:bodyPr>
          <a:lstStyle/>
          <a:p>
            <a:r>
              <a:rPr lang="en-US" dirty="0"/>
              <a:t>Machine Learning Classifiers :</a:t>
            </a:r>
          </a:p>
          <a:p>
            <a:r>
              <a:rPr lang="en-US" dirty="0"/>
              <a:t>We train the machine learning classifiers on the features.</a:t>
            </a:r>
          </a:p>
        </p:txBody>
      </p:sp>
      <p:cxnSp>
        <p:nvCxnSpPr>
          <p:cNvPr id="27" name="Straight Arrow Connector 26">
            <a:extLst>
              <a:ext uri="{FF2B5EF4-FFF2-40B4-BE49-F238E27FC236}">
                <a16:creationId xmlns:a16="http://schemas.microsoft.com/office/drawing/2014/main" id="{D7B32290-4C04-1041-A3D1-3481E64320F0}"/>
              </a:ext>
            </a:extLst>
          </p:cNvPr>
          <p:cNvCxnSpPr/>
          <p:nvPr/>
        </p:nvCxnSpPr>
        <p:spPr>
          <a:xfrm flipH="1">
            <a:off x="3546088" y="4322251"/>
            <a:ext cx="4855835" cy="372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a:extLst>
              <a:ext uri="{FF2B5EF4-FFF2-40B4-BE49-F238E27FC236}">
                <a16:creationId xmlns:a16="http://schemas.microsoft.com/office/drawing/2014/main" id="{49288AE6-0864-5748-A1AC-955437D4B443}"/>
              </a:ext>
            </a:extLst>
          </p:cNvPr>
          <p:cNvSpPr/>
          <p:nvPr/>
        </p:nvSpPr>
        <p:spPr>
          <a:xfrm>
            <a:off x="1078044" y="4774581"/>
            <a:ext cx="3081361" cy="1566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D064C68-F2BA-6642-8A60-6DDA40DC1B30}"/>
              </a:ext>
            </a:extLst>
          </p:cNvPr>
          <p:cNvSpPr txBox="1"/>
          <p:nvPr/>
        </p:nvSpPr>
        <p:spPr>
          <a:xfrm>
            <a:off x="1157914" y="4819714"/>
            <a:ext cx="2653990" cy="1200329"/>
          </a:xfrm>
          <a:prstGeom prst="rect">
            <a:avLst/>
          </a:prstGeom>
          <a:noFill/>
        </p:spPr>
        <p:txBody>
          <a:bodyPr wrap="square" rtlCol="0">
            <a:spAutoFit/>
          </a:bodyPr>
          <a:lstStyle/>
          <a:p>
            <a:r>
              <a:rPr lang="en-US" dirty="0"/>
              <a:t>Deep Learning Classifiers :</a:t>
            </a:r>
          </a:p>
          <a:p>
            <a:r>
              <a:rPr lang="en-US" dirty="0"/>
              <a:t>We train a neural network and hybrid model on the features.</a:t>
            </a:r>
          </a:p>
        </p:txBody>
      </p:sp>
    </p:spTree>
    <p:extLst>
      <p:ext uri="{BB962C8B-B14F-4D97-AF65-F5344CB8AC3E}">
        <p14:creationId xmlns:p14="http://schemas.microsoft.com/office/powerpoint/2010/main" val="180145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9961551" cy="1499616"/>
          </a:xfrm>
        </p:spPr>
        <p:txBody>
          <a:bodyPr/>
          <a:lstStyle/>
          <a:p>
            <a:r>
              <a:rPr lang="en-US" dirty="0"/>
              <a:t>Quantity of work – the main code modules ( what they do) </a:t>
            </a:r>
            <a:endParaRPr lang="en-IN" dirty="0"/>
          </a:p>
        </p:txBody>
      </p:sp>
      <p:sp>
        <p:nvSpPr>
          <p:cNvPr id="4" name="Footer Placeholder 3"/>
          <p:cNvSpPr>
            <a:spLocks noGrp="1"/>
          </p:cNvSpPr>
          <p:nvPr>
            <p:ph type="ftr" sz="quarter" idx="11"/>
          </p:nvPr>
        </p:nvSpPr>
        <p:spPr/>
        <p:txBody>
          <a:bodyPr/>
          <a:lstStyle/>
          <a:p>
            <a:r>
              <a:rPr lang="en-US"/>
              <a:t>UE17CS333-Project_Format_2020</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9</a:t>
            </a:fld>
            <a:endParaRPr lang="en-IN"/>
          </a:p>
        </p:txBody>
      </p:sp>
      <p:graphicFrame>
        <p:nvGraphicFramePr>
          <p:cNvPr id="9" name="Content Placeholder 3">
            <a:extLst>
              <a:ext uri="{FF2B5EF4-FFF2-40B4-BE49-F238E27FC236}">
                <a16:creationId xmlns:a16="http://schemas.microsoft.com/office/drawing/2014/main" id="{3F8028D3-BD9F-4D0A-99C2-8E5B07E7F2A5}"/>
              </a:ext>
            </a:extLst>
          </p:cNvPr>
          <p:cNvGraphicFramePr>
            <a:graphicFrameLocks noGrp="1"/>
          </p:cNvGraphicFramePr>
          <p:nvPr>
            <p:ph idx="1"/>
            <p:extLst>
              <p:ext uri="{D42A27DB-BD31-4B8C-83A1-F6EECF244321}">
                <p14:modId xmlns:p14="http://schemas.microsoft.com/office/powerpoint/2010/main" val="224708607"/>
              </p:ext>
            </p:extLst>
          </p:nvPr>
        </p:nvGraphicFramePr>
        <p:xfrm>
          <a:off x="1024127" y="1904454"/>
          <a:ext cx="9720264" cy="4937760"/>
        </p:xfrm>
        <a:graphic>
          <a:graphicData uri="http://schemas.openxmlformats.org/drawingml/2006/table">
            <a:tbl>
              <a:tblPr firstRow="1" bandRow="1">
                <a:tableStyleId>{5C22544A-7EE6-4342-B048-85BDC9FD1C3A}</a:tableStyleId>
              </a:tblPr>
              <a:tblGrid>
                <a:gridCol w="971941">
                  <a:extLst>
                    <a:ext uri="{9D8B030D-6E8A-4147-A177-3AD203B41FA5}">
                      <a16:colId xmlns:a16="http://schemas.microsoft.com/office/drawing/2014/main" val="20000"/>
                    </a:ext>
                  </a:extLst>
                </a:gridCol>
                <a:gridCol w="4271756">
                  <a:extLst>
                    <a:ext uri="{9D8B030D-6E8A-4147-A177-3AD203B41FA5}">
                      <a16:colId xmlns:a16="http://schemas.microsoft.com/office/drawing/2014/main" val="20001"/>
                    </a:ext>
                  </a:extLst>
                </a:gridCol>
                <a:gridCol w="1202111">
                  <a:extLst>
                    <a:ext uri="{9D8B030D-6E8A-4147-A177-3AD203B41FA5}">
                      <a16:colId xmlns:a16="http://schemas.microsoft.com/office/drawing/2014/main" val="20002"/>
                    </a:ext>
                  </a:extLst>
                </a:gridCol>
                <a:gridCol w="3274456">
                  <a:extLst>
                    <a:ext uri="{9D8B030D-6E8A-4147-A177-3AD203B41FA5}">
                      <a16:colId xmlns:a16="http://schemas.microsoft.com/office/drawing/2014/main" val="20003"/>
                    </a:ext>
                  </a:extLst>
                </a:gridCol>
              </a:tblGrid>
              <a:tr h="370840">
                <a:tc>
                  <a:txBody>
                    <a:bodyPr/>
                    <a:lstStyle/>
                    <a:p>
                      <a:r>
                        <a:rPr lang="en-US" dirty="0"/>
                        <a:t>Serial no </a:t>
                      </a:r>
                      <a:endParaRPr lang="en-IN" dirty="0"/>
                    </a:p>
                  </a:txBody>
                  <a:tcPr/>
                </a:tc>
                <a:tc>
                  <a:txBody>
                    <a:bodyPr/>
                    <a:lstStyle/>
                    <a:p>
                      <a:r>
                        <a:rPr lang="en-US" dirty="0"/>
                        <a:t>Code module  description</a:t>
                      </a:r>
                      <a:endParaRPr lang="en-IN" dirty="0"/>
                    </a:p>
                  </a:txBody>
                  <a:tcPr/>
                </a:tc>
                <a:tc>
                  <a:txBody>
                    <a:bodyPr/>
                    <a:lstStyle/>
                    <a:p>
                      <a:r>
                        <a:rPr lang="en-US" dirty="0"/>
                        <a:t>Status (% complete) </a:t>
                      </a:r>
                      <a:endParaRPr lang="en-IN" dirty="0"/>
                    </a:p>
                  </a:txBody>
                  <a:tcPr/>
                </a:tc>
                <a:tc>
                  <a:txBody>
                    <a:bodyPr/>
                    <a:lstStyle/>
                    <a:p>
                      <a:r>
                        <a:rPr lang="en-US" dirty="0"/>
                        <a:t>What it does ? </a:t>
                      </a:r>
                      <a:endParaRPr lang="en-IN" dirty="0"/>
                    </a:p>
                  </a:txBody>
                  <a:tcPr/>
                </a:tc>
                <a:extLst>
                  <a:ext uri="{0D108BD9-81ED-4DB2-BD59-A6C34878D82A}">
                    <a16:rowId xmlns:a16="http://schemas.microsoft.com/office/drawing/2014/main" val="10000"/>
                  </a:ext>
                </a:extLst>
              </a:tr>
              <a:tr h="370840">
                <a:tc>
                  <a:txBody>
                    <a:bodyPr/>
                    <a:lstStyle/>
                    <a:p>
                      <a:r>
                        <a:rPr lang="en-IN" dirty="0"/>
                        <a:t>1. </a:t>
                      </a:r>
                    </a:p>
                  </a:txBody>
                  <a:tcPr/>
                </a:tc>
                <a:tc>
                  <a:txBody>
                    <a:bodyPr/>
                    <a:lstStyle/>
                    <a:p>
                      <a:r>
                        <a:rPr lang="en-IN" dirty="0"/>
                        <a:t>Creation of dataset</a:t>
                      </a:r>
                    </a:p>
                  </a:txBody>
                  <a:tcPr/>
                </a:tc>
                <a:tc>
                  <a:txBody>
                    <a:bodyPr/>
                    <a:lstStyle/>
                    <a:p>
                      <a:r>
                        <a:rPr lang="en-IN" dirty="0"/>
                        <a:t>100</a:t>
                      </a:r>
                    </a:p>
                  </a:txBody>
                  <a:tcPr/>
                </a:tc>
                <a:tc>
                  <a:txBody>
                    <a:bodyPr/>
                    <a:lstStyle/>
                    <a:p>
                      <a:r>
                        <a:rPr lang="en-IN" dirty="0"/>
                        <a:t>Creation of single </a:t>
                      </a:r>
                      <a:r>
                        <a:rPr lang="en-IN" dirty="0" err="1"/>
                        <a:t>dataset.csv</a:t>
                      </a:r>
                      <a:r>
                        <a:rPr lang="en-IN" dirty="0"/>
                        <a:t> file from dataset consisting of 50 folders.</a:t>
                      </a:r>
                    </a:p>
                  </a:txBody>
                  <a:tcPr/>
                </a:tc>
                <a:extLst>
                  <a:ext uri="{0D108BD9-81ED-4DB2-BD59-A6C34878D82A}">
                    <a16:rowId xmlns:a16="http://schemas.microsoft.com/office/drawing/2014/main" val="10001"/>
                  </a:ext>
                </a:extLst>
              </a:tr>
              <a:tr h="370840">
                <a:tc>
                  <a:txBody>
                    <a:bodyPr/>
                    <a:lstStyle/>
                    <a:p>
                      <a:r>
                        <a:rPr lang="en-IN" dirty="0"/>
                        <a:t>2. </a:t>
                      </a:r>
                    </a:p>
                  </a:txBody>
                  <a:tcPr/>
                </a:tc>
                <a:tc>
                  <a:txBody>
                    <a:bodyPr/>
                    <a:lstStyle/>
                    <a:p>
                      <a:r>
                        <a:rPr lang="en-IN" dirty="0"/>
                        <a:t>Correlation of Unigrams and Bigrams for each user profile</a:t>
                      </a:r>
                    </a:p>
                  </a:txBody>
                  <a:tcPr/>
                </a:tc>
                <a:tc>
                  <a:txBody>
                    <a:bodyPr/>
                    <a:lstStyle/>
                    <a:p>
                      <a:r>
                        <a:rPr lang="en-IN" dirty="0"/>
                        <a:t>100</a:t>
                      </a:r>
                    </a:p>
                  </a:txBody>
                  <a:tcPr/>
                </a:tc>
                <a:tc>
                  <a:txBody>
                    <a:bodyPr/>
                    <a:lstStyle/>
                    <a:p>
                      <a:r>
                        <a:rPr lang="en-IN" dirty="0"/>
                        <a:t>Displays most correlated unigrams and bigrams for each user profile.</a:t>
                      </a:r>
                    </a:p>
                  </a:txBody>
                  <a:tcPr/>
                </a:tc>
                <a:extLst>
                  <a:ext uri="{0D108BD9-81ED-4DB2-BD59-A6C34878D82A}">
                    <a16:rowId xmlns:a16="http://schemas.microsoft.com/office/drawing/2014/main" val="10002"/>
                  </a:ext>
                </a:extLst>
              </a:tr>
              <a:tr h="370840">
                <a:tc>
                  <a:txBody>
                    <a:bodyPr/>
                    <a:lstStyle/>
                    <a:p>
                      <a:r>
                        <a:rPr lang="en-IN" dirty="0"/>
                        <a:t>3.</a:t>
                      </a:r>
                    </a:p>
                  </a:txBody>
                  <a:tcPr/>
                </a:tc>
                <a:tc>
                  <a:txBody>
                    <a:bodyPr/>
                    <a:lstStyle/>
                    <a:p>
                      <a:r>
                        <a:rPr lang="en-IN" dirty="0"/>
                        <a:t>Data </a:t>
                      </a:r>
                      <a:r>
                        <a:rPr lang="en-IN" dirty="0" err="1"/>
                        <a:t>Preprocessing</a:t>
                      </a:r>
                      <a:endParaRPr lang="en-IN" dirty="0"/>
                    </a:p>
                  </a:txBody>
                  <a:tcPr/>
                </a:tc>
                <a:tc>
                  <a:txBody>
                    <a:bodyPr/>
                    <a:lstStyle/>
                    <a:p>
                      <a:r>
                        <a:rPr lang="en-IN" dirty="0"/>
                        <a:t>100</a:t>
                      </a:r>
                    </a:p>
                  </a:txBody>
                  <a:tcPr/>
                </a:tc>
                <a:tc>
                  <a:txBody>
                    <a:bodyPr/>
                    <a:lstStyle/>
                    <a:p>
                      <a:r>
                        <a:rPr lang="en-IN" dirty="0"/>
                        <a:t>Lowercasing, Tokenization, </a:t>
                      </a:r>
                      <a:r>
                        <a:rPr lang="en-IN" dirty="0" err="1"/>
                        <a:t>Stopword</a:t>
                      </a:r>
                      <a:r>
                        <a:rPr lang="en-IN" dirty="0"/>
                        <a:t> Removal, Lemmatization</a:t>
                      </a:r>
                    </a:p>
                  </a:txBody>
                  <a:tcPr/>
                </a:tc>
                <a:extLst>
                  <a:ext uri="{0D108BD9-81ED-4DB2-BD59-A6C34878D82A}">
                    <a16:rowId xmlns:a16="http://schemas.microsoft.com/office/drawing/2014/main" val="10003"/>
                  </a:ext>
                </a:extLst>
              </a:tr>
              <a:tr h="370840">
                <a:tc>
                  <a:txBody>
                    <a:bodyPr/>
                    <a:lstStyle/>
                    <a:p>
                      <a:r>
                        <a:rPr lang="en-IN" dirty="0"/>
                        <a:t>4. </a:t>
                      </a:r>
                    </a:p>
                  </a:txBody>
                  <a:tcPr/>
                </a:tc>
                <a:tc>
                  <a:txBody>
                    <a:bodyPr/>
                    <a:lstStyle/>
                    <a:p>
                      <a:r>
                        <a:rPr lang="en-US" dirty="0"/>
                        <a:t>Feature Extraction</a:t>
                      </a:r>
                      <a:endParaRPr lang="en-IN" dirty="0"/>
                    </a:p>
                  </a:txBody>
                  <a:tcPr/>
                </a:tc>
                <a:tc>
                  <a:txBody>
                    <a:bodyPr/>
                    <a:lstStyle/>
                    <a:p>
                      <a:r>
                        <a:rPr lang="en-IN" dirty="0"/>
                        <a:t>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Extraction of features from the generated tokens</a:t>
                      </a:r>
                    </a:p>
                    <a:p>
                      <a:endParaRPr lang="en-IN" dirty="0"/>
                    </a:p>
                  </a:txBody>
                  <a:tcPr/>
                </a:tc>
                <a:extLst>
                  <a:ext uri="{0D108BD9-81ED-4DB2-BD59-A6C34878D82A}">
                    <a16:rowId xmlns:a16="http://schemas.microsoft.com/office/drawing/2014/main" val="10004"/>
                  </a:ext>
                </a:extLst>
              </a:tr>
              <a:tr h="370840">
                <a:tc>
                  <a:txBody>
                    <a:bodyPr/>
                    <a:lstStyle/>
                    <a:p>
                      <a:r>
                        <a:rPr lang="en-IN" dirty="0"/>
                        <a:t>5.</a:t>
                      </a:r>
                    </a:p>
                  </a:txBody>
                  <a:tcPr/>
                </a:tc>
                <a:tc>
                  <a:txBody>
                    <a:bodyPr/>
                    <a:lstStyle/>
                    <a:p>
                      <a:r>
                        <a:rPr lang="en-IN" dirty="0"/>
                        <a:t>Machine Learning and Deep Learning Classifiers</a:t>
                      </a:r>
                    </a:p>
                  </a:txBody>
                  <a:tcPr/>
                </a:tc>
                <a:tc>
                  <a:txBody>
                    <a:bodyPr/>
                    <a:lstStyle/>
                    <a:p>
                      <a:r>
                        <a:rPr lang="en-IN" dirty="0"/>
                        <a:t>100</a:t>
                      </a:r>
                    </a:p>
                  </a:txBody>
                  <a:tcPr/>
                </a:tc>
                <a:tc>
                  <a:txBody>
                    <a:bodyPr/>
                    <a:lstStyle/>
                    <a:p>
                      <a:r>
                        <a:rPr lang="en-IN" dirty="0"/>
                        <a:t>Classifies a post as originating from a given user profile.</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116628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1521</Words>
  <Application>Microsoft Macintosh PowerPoint</Application>
  <PresentationFormat>Widescreen</PresentationFormat>
  <Paragraphs>216</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Tw Cen MT</vt:lpstr>
      <vt:lpstr>Tw Cen MT Condensed</vt:lpstr>
      <vt:lpstr>Wingdings</vt:lpstr>
      <vt:lpstr>Wingdings 3</vt:lpstr>
      <vt:lpstr>Integral</vt:lpstr>
      <vt:lpstr>Text data deanonymization  </vt:lpstr>
      <vt:lpstr>About the project</vt:lpstr>
      <vt:lpstr>Uniqueness and analysis </vt:lpstr>
      <vt:lpstr>Dataset source and preprocessing done</vt:lpstr>
      <vt:lpstr>Literature Review</vt:lpstr>
      <vt:lpstr>LITERATURE REVIEW</vt:lpstr>
      <vt:lpstr>LITERATURE REVIEW </vt:lpstr>
      <vt:lpstr>Quantity of work - High level block diagram  of our implementation </vt:lpstr>
      <vt:lpstr>Quantity of work – the main code modules ( what they do) </vt:lpstr>
      <vt:lpstr>Quality of work – Milestones that are done and working</vt:lpstr>
      <vt:lpstr>Results Obtained</vt:lpstr>
      <vt:lpstr>RESULTS OBTAINED</vt:lpstr>
      <vt:lpstr>RESULTS OBTAINED</vt:lpstr>
      <vt:lpstr>Results obtained</vt:lpstr>
      <vt:lpstr>Our top three learning in this project  </vt:lpstr>
      <vt:lpstr>Top Challenges unresolved so far </vt:lpstr>
      <vt:lpstr>Our Going forward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data deanonymization  </dc:title>
  <dc:creator>Sanjay Chari</dc:creator>
  <cp:lastModifiedBy>Sanjay Chari</cp:lastModifiedBy>
  <cp:revision>3</cp:revision>
  <dcterms:created xsi:type="dcterms:W3CDTF">2020-04-28T08:33:48Z</dcterms:created>
  <dcterms:modified xsi:type="dcterms:W3CDTF">2020-04-28T09:22:01Z</dcterms:modified>
</cp:coreProperties>
</file>