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7"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2"/>
  </p:normalViewPr>
  <p:slideViewPr>
    <p:cSldViewPr snapToGrid="0" snapToObjects="1">
      <p:cViewPr varScale="1">
        <p:scale>
          <a:sx n="109" d="100"/>
          <a:sy n="109" d="100"/>
        </p:scale>
        <p:origin x="6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76731163-AB69-EE44-8BCA-6551A9D72107}" type="datetimeFigureOut">
              <a:rPr lang="en-US" smtClean="0"/>
              <a:t>4/13/20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B41E2-B34B-6C40-B70D-355CC20083F3}" type="slidenum">
              <a:rPr lang="en-US" smtClean="0"/>
              <a:t>‹#›</a:t>
            </a:fld>
            <a:endParaRPr lang="en-US"/>
          </a:p>
        </p:txBody>
      </p:sp>
    </p:spTree>
    <p:extLst>
      <p:ext uri="{BB962C8B-B14F-4D97-AF65-F5344CB8AC3E}">
        <p14:creationId xmlns:p14="http://schemas.microsoft.com/office/powerpoint/2010/main" val="1307713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6731163-AB69-EE44-8BCA-6551A9D72107}" type="datetimeFigureOut">
              <a:rPr lang="en-US" smtClean="0"/>
              <a:t>4/13/20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B41E2-B34B-6C40-B70D-355CC20083F3}" type="slidenum">
              <a:rPr lang="en-US" smtClean="0"/>
              <a:t>‹#›</a:t>
            </a:fld>
            <a:endParaRPr lang="en-US"/>
          </a:p>
        </p:txBody>
      </p:sp>
    </p:spTree>
    <p:extLst>
      <p:ext uri="{BB962C8B-B14F-4D97-AF65-F5344CB8AC3E}">
        <p14:creationId xmlns:p14="http://schemas.microsoft.com/office/powerpoint/2010/main" val="3483728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6731163-AB69-EE44-8BCA-6551A9D72107}" type="datetimeFigureOut">
              <a:rPr lang="en-US" smtClean="0"/>
              <a:t>4/13/20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B41E2-B34B-6C40-B70D-355CC20083F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5461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6731163-AB69-EE44-8BCA-6551A9D72107}" type="datetimeFigureOut">
              <a:rPr lang="en-US" smtClean="0"/>
              <a:t>4/13/20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B41E2-B34B-6C40-B70D-355CC20083F3}" type="slidenum">
              <a:rPr lang="en-US" smtClean="0"/>
              <a:t>‹#›</a:t>
            </a:fld>
            <a:endParaRPr lang="en-US"/>
          </a:p>
        </p:txBody>
      </p:sp>
    </p:spTree>
    <p:extLst>
      <p:ext uri="{BB962C8B-B14F-4D97-AF65-F5344CB8AC3E}">
        <p14:creationId xmlns:p14="http://schemas.microsoft.com/office/powerpoint/2010/main" val="1416947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6731163-AB69-EE44-8BCA-6551A9D72107}" type="datetimeFigureOut">
              <a:rPr lang="en-US" smtClean="0"/>
              <a:t>4/13/20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B41E2-B34B-6C40-B70D-355CC20083F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831852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6731163-AB69-EE44-8BCA-6551A9D72107}" type="datetimeFigureOut">
              <a:rPr lang="en-US" smtClean="0"/>
              <a:t>4/13/20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B41E2-B34B-6C40-B70D-355CC20083F3}" type="slidenum">
              <a:rPr lang="en-US" smtClean="0"/>
              <a:t>‹#›</a:t>
            </a:fld>
            <a:endParaRPr lang="en-US"/>
          </a:p>
        </p:txBody>
      </p:sp>
    </p:spTree>
    <p:extLst>
      <p:ext uri="{BB962C8B-B14F-4D97-AF65-F5344CB8AC3E}">
        <p14:creationId xmlns:p14="http://schemas.microsoft.com/office/powerpoint/2010/main" val="1947084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6731163-AB69-EE44-8BCA-6551A9D72107}" type="datetimeFigureOut">
              <a:rPr lang="en-US" smtClean="0"/>
              <a:t>4/13/20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B41E2-B34B-6C40-B70D-355CC20083F3}" type="slidenum">
              <a:rPr lang="en-US" smtClean="0"/>
              <a:t>‹#›</a:t>
            </a:fld>
            <a:endParaRPr lang="en-US"/>
          </a:p>
        </p:txBody>
      </p:sp>
    </p:spTree>
    <p:extLst>
      <p:ext uri="{BB962C8B-B14F-4D97-AF65-F5344CB8AC3E}">
        <p14:creationId xmlns:p14="http://schemas.microsoft.com/office/powerpoint/2010/main" val="530521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6731163-AB69-EE44-8BCA-6551A9D72107}" type="datetimeFigureOut">
              <a:rPr lang="en-US" smtClean="0"/>
              <a:t>4/13/20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B41E2-B34B-6C40-B70D-355CC20083F3}" type="slidenum">
              <a:rPr lang="en-US" smtClean="0"/>
              <a:t>‹#›</a:t>
            </a:fld>
            <a:endParaRPr lang="en-US"/>
          </a:p>
        </p:txBody>
      </p:sp>
    </p:spTree>
    <p:extLst>
      <p:ext uri="{BB962C8B-B14F-4D97-AF65-F5344CB8AC3E}">
        <p14:creationId xmlns:p14="http://schemas.microsoft.com/office/powerpoint/2010/main" val="2733066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6731163-AB69-EE44-8BCA-6551A9D72107}" type="datetimeFigureOut">
              <a:rPr lang="en-US" smtClean="0"/>
              <a:t>4/13/20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B41E2-B34B-6C40-B70D-355CC20083F3}" type="slidenum">
              <a:rPr lang="en-US" smtClean="0"/>
              <a:t>‹#›</a:t>
            </a:fld>
            <a:endParaRPr lang="en-US"/>
          </a:p>
        </p:txBody>
      </p:sp>
    </p:spTree>
    <p:extLst>
      <p:ext uri="{BB962C8B-B14F-4D97-AF65-F5344CB8AC3E}">
        <p14:creationId xmlns:p14="http://schemas.microsoft.com/office/powerpoint/2010/main" val="1994203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6731163-AB69-EE44-8BCA-6551A9D72107}" type="datetimeFigureOut">
              <a:rPr lang="en-US" smtClean="0"/>
              <a:t>4/13/20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B41E2-B34B-6C40-B70D-355CC20083F3}" type="slidenum">
              <a:rPr lang="en-US" smtClean="0"/>
              <a:t>‹#›</a:t>
            </a:fld>
            <a:endParaRPr lang="en-US"/>
          </a:p>
        </p:txBody>
      </p:sp>
    </p:spTree>
    <p:extLst>
      <p:ext uri="{BB962C8B-B14F-4D97-AF65-F5344CB8AC3E}">
        <p14:creationId xmlns:p14="http://schemas.microsoft.com/office/powerpoint/2010/main" val="162573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76731163-AB69-EE44-8BCA-6551A9D72107}" type="datetimeFigureOut">
              <a:rPr lang="en-US" smtClean="0"/>
              <a:t>4/13/20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B41E2-B34B-6C40-B70D-355CC20083F3}" type="slidenum">
              <a:rPr lang="en-US" smtClean="0"/>
              <a:t>‹#›</a:t>
            </a:fld>
            <a:endParaRPr lang="en-US"/>
          </a:p>
        </p:txBody>
      </p:sp>
    </p:spTree>
    <p:extLst>
      <p:ext uri="{BB962C8B-B14F-4D97-AF65-F5344CB8AC3E}">
        <p14:creationId xmlns:p14="http://schemas.microsoft.com/office/powerpoint/2010/main" val="2504880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6731163-AB69-EE44-8BCA-6551A9D72107}" type="datetimeFigureOut">
              <a:rPr lang="en-US" smtClean="0"/>
              <a:t>4/13/20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1B41E2-B34B-6C40-B70D-355CC20083F3}" type="slidenum">
              <a:rPr lang="en-US" smtClean="0"/>
              <a:t>‹#›</a:t>
            </a:fld>
            <a:endParaRPr lang="en-US"/>
          </a:p>
        </p:txBody>
      </p:sp>
    </p:spTree>
    <p:extLst>
      <p:ext uri="{BB962C8B-B14F-4D97-AF65-F5344CB8AC3E}">
        <p14:creationId xmlns:p14="http://schemas.microsoft.com/office/powerpoint/2010/main" val="113927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6731163-AB69-EE44-8BCA-6551A9D72107}" type="datetimeFigureOut">
              <a:rPr lang="en-US" smtClean="0"/>
              <a:t>4/13/20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1B41E2-B34B-6C40-B70D-355CC20083F3}" type="slidenum">
              <a:rPr lang="en-US" smtClean="0"/>
              <a:t>‹#›</a:t>
            </a:fld>
            <a:endParaRPr lang="en-US"/>
          </a:p>
        </p:txBody>
      </p:sp>
    </p:spTree>
    <p:extLst>
      <p:ext uri="{BB962C8B-B14F-4D97-AF65-F5344CB8AC3E}">
        <p14:creationId xmlns:p14="http://schemas.microsoft.com/office/powerpoint/2010/main" val="112906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731163-AB69-EE44-8BCA-6551A9D72107}" type="datetimeFigureOut">
              <a:rPr lang="en-US" smtClean="0"/>
              <a:t>4/13/20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1B41E2-B34B-6C40-B70D-355CC20083F3}" type="slidenum">
              <a:rPr lang="en-US" smtClean="0"/>
              <a:t>‹#›</a:t>
            </a:fld>
            <a:endParaRPr lang="en-US"/>
          </a:p>
        </p:txBody>
      </p:sp>
    </p:spTree>
    <p:extLst>
      <p:ext uri="{BB962C8B-B14F-4D97-AF65-F5344CB8AC3E}">
        <p14:creationId xmlns:p14="http://schemas.microsoft.com/office/powerpoint/2010/main" val="2488797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6731163-AB69-EE44-8BCA-6551A9D72107}" type="datetimeFigureOut">
              <a:rPr lang="en-US" smtClean="0"/>
              <a:t>4/13/20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B41E2-B34B-6C40-B70D-355CC20083F3}" type="slidenum">
              <a:rPr lang="en-US" smtClean="0"/>
              <a:t>‹#›</a:t>
            </a:fld>
            <a:endParaRPr lang="en-US"/>
          </a:p>
        </p:txBody>
      </p:sp>
    </p:spTree>
    <p:extLst>
      <p:ext uri="{BB962C8B-B14F-4D97-AF65-F5344CB8AC3E}">
        <p14:creationId xmlns:p14="http://schemas.microsoft.com/office/powerpoint/2010/main" val="188723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6731163-AB69-EE44-8BCA-6551A9D72107}" type="datetimeFigureOut">
              <a:rPr lang="en-US" smtClean="0"/>
              <a:t>4/13/20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B41E2-B34B-6C40-B70D-355CC20083F3}" type="slidenum">
              <a:rPr lang="en-US" smtClean="0"/>
              <a:t>‹#›</a:t>
            </a:fld>
            <a:endParaRPr lang="en-US"/>
          </a:p>
        </p:txBody>
      </p:sp>
    </p:spTree>
    <p:extLst>
      <p:ext uri="{BB962C8B-B14F-4D97-AF65-F5344CB8AC3E}">
        <p14:creationId xmlns:p14="http://schemas.microsoft.com/office/powerpoint/2010/main" val="3562586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6731163-AB69-EE44-8BCA-6551A9D72107}" type="datetimeFigureOut">
              <a:rPr lang="en-US" smtClean="0"/>
              <a:t>4/13/20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01B41E2-B34B-6C40-B70D-355CC20083F3}" type="slidenum">
              <a:rPr lang="en-US" smtClean="0"/>
              <a:t>‹#›</a:t>
            </a:fld>
            <a:endParaRPr lang="en-US"/>
          </a:p>
        </p:txBody>
      </p:sp>
    </p:spTree>
    <p:extLst>
      <p:ext uri="{BB962C8B-B14F-4D97-AF65-F5344CB8AC3E}">
        <p14:creationId xmlns:p14="http://schemas.microsoft.com/office/powerpoint/2010/main" val="1054563717"/>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anshukla@stanford.edu" TargetMode="External"/><Relationship Id="rId2" Type="http://schemas.openxmlformats.org/officeDocument/2006/relationships/hyperlink" Target="mailto:jtysu@stanford.edu" TargetMode="External"/><Relationship Id="rId1" Type="http://schemas.openxmlformats.org/officeDocument/2006/relationships/slideLayout" Target="../slideLayouts/slideLayout2.xml"/><Relationship Id="rId4" Type="http://schemas.openxmlformats.org/officeDocument/2006/relationships/hyperlink" Target="mailto:scgoel@stanford.edu"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hyperlink" Target="https://drive.google.com/drive/folders/11w4geFB6p17hFlWseBpHJQbhARINvTO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3C398-0FC8-314A-969B-244F93CEBA0C}"/>
              </a:ext>
            </a:extLst>
          </p:cNvPr>
          <p:cNvSpPr>
            <a:spLocks noGrp="1"/>
          </p:cNvSpPr>
          <p:nvPr>
            <p:ph type="ctrTitle"/>
          </p:nvPr>
        </p:nvSpPr>
        <p:spPr>
          <a:xfrm>
            <a:off x="1166678" y="649149"/>
            <a:ext cx="8825658" cy="2677648"/>
          </a:xfrm>
        </p:spPr>
        <p:txBody>
          <a:bodyPr>
            <a:normAutofit/>
          </a:bodyPr>
          <a:lstStyle/>
          <a:p>
            <a:r>
              <a:rPr lang="en-US" dirty="0"/>
              <a:t>Text Data Deanonymization</a:t>
            </a:r>
          </a:p>
        </p:txBody>
      </p:sp>
      <p:sp>
        <p:nvSpPr>
          <p:cNvPr id="3" name="Subtitle 2">
            <a:extLst>
              <a:ext uri="{FF2B5EF4-FFF2-40B4-BE49-F238E27FC236}">
                <a16:creationId xmlns:a16="http://schemas.microsoft.com/office/drawing/2014/main" id="{E999848F-4AE7-FF40-999D-29277547E8D7}"/>
              </a:ext>
            </a:extLst>
          </p:cNvPr>
          <p:cNvSpPr>
            <a:spLocks noGrp="1"/>
          </p:cNvSpPr>
          <p:nvPr>
            <p:ph type="subTitle" idx="1"/>
          </p:nvPr>
        </p:nvSpPr>
        <p:spPr>
          <a:xfrm>
            <a:off x="1166678" y="3522039"/>
            <a:ext cx="9117729" cy="2142765"/>
          </a:xfrm>
        </p:spPr>
        <p:txBody>
          <a:bodyPr>
            <a:normAutofit/>
          </a:bodyPr>
          <a:lstStyle/>
          <a:p>
            <a:pPr algn="ctr"/>
            <a:r>
              <a:rPr lang="en-US" dirty="0"/>
              <a:t>UE17CS333 – NLP Project</a:t>
            </a:r>
          </a:p>
          <a:p>
            <a:pPr algn="ctr"/>
            <a:br>
              <a:rPr lang="en-US" dirty="0"/>
            </a:br>
            <a:r>
              <a:rPr lang="en-US" dirty="0"/>
              <a:t>Team Members :</a:t>
            </a:r>
          </a:p>
          <a:p>
            <a:pPr algn="ctr"/>
            <a:r>
              <a:rPr lang="en-US" dirty="0"/>
              <a:t>Sanjay Chari, PES1201700278</a:t>
            </a:r>
          </a:p>
          <a:p>
            <a:pPr algn="ctr"/>
            <a:r>
              <a:rPr lang="en-US" dirty="0"/>
              <a:t>Nishanth Shastry, PES1201700115</a:t>
            </a:r>
          </a:p>
        </p:txBody>
      </p:sp>
    </p:spTree>
    <p:extLst>
      <p:ext uri="{BB962C8B-B14F-4D97-AF65-F5344CB8AC3E}">
        <p14:creationId xmlns:p14="http://schemas.microsoft.com/office/powerpoint/2010/main" val="1892816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55A0-6111-614F-A773-4C32551D5A69}"/>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FBD403AD-397B-B049-A2CD-9D2A03A65897}"/>
              </a:ext>
            </a:extLst>
          </p:cNvPr>
          <p:cNvSpPr>
            <a:spLocks noGrp="1"/>
          </p:cNvSpPr>
          <p:nvPr>
            <p:ph idx="1"/>
          </p:nvPr>
        </p:nvSpPr>
        <p:spPr>
          <a:xfrm>
            <a:off x="677334" y="1711569"/>
            <a:ext cx="8596668" cy="4329793"/>
          </a:xfrm>
        </p:spPr>
        <p:txBody>
          <a:bodyPr/>
          <a:lstStyle/>
          <a:p>
            <a:r>
              <a:rPr lang="en-US" dirty="0"/>
              <a:t>The objective of the project is to classify a given instance of textual data as originating from a known host, using natural language processing, along with machine learning and deep learning models.</a:t>
            </a:r>
          </a:p>
          <a:p>
            <a:pPr marL="0" indent="0">
              <a:buNone/>
            </a:pPr>
            <a:endParaRPr lang="en-US" dirty="0"/>
          </a:p>
          <a:p>
            <a:r>
              <a:rPr lang="en-US" dirty="0"/>
              <a:t>The use case of this software could be :</a:t>
            </a:r>
          </a:p>
          <a:p>
            <a:pPr>
              <a:buFont typeface="Wingdings" pitchFamily="2" charset="2"/>
              <a:buChar char="Ø"/>
            </a:pPr>
            <a:r>
              <a:rPr lang="en-US" dirty="0"/>
              <a:t>	Investigating Cyber Crime : Illegal conversations made over the dark web are   	performed under anonymity. In such cases, a classifier with good accuracy 	and training data could correctly identify the origin of the conversations.</a:t>
            </a:r>
          </a:p>
          <a:p>
            <a:pPr>
              <a:buFont typeface="Wingdings" pitchFamily="2" charset="2"/>
              <a:buChar char="Ø"/>
            </a:pPr>
            <a:r>
              <a:rPr lang="en-US" dirty="0"/>
              <a:t>  Blocking a user based on malicious posts : Users who post hate speech on 	social media under the façade of anonymity can be tracked and blocked.</a:t>
            </a:r>
          </a:p>
        </p:txBody>
      </p:sp>
    </p:spTree>
    <p:extLst>
      <p:ext uri="{BB962C8B-B14F-4D97-AF65-F5344CB8AC3E}">
        <p14:creationId xmlns:p14="http://schemas.microsoft.com/office/powerpoint/2010/main" val="392540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F6B16-631C-F042-BA3B-C55DBD5BC843}"/>
              </a:ext>
            </a:extLst>
          </p:cNvPr>
          <p:cNvSpPr>
            <a:spLocks noGrp="1"/>
          </p:cNvSpPr>
          <p:nvPr>
            <p:ph type="title"/>
          </p:nvPr>
        </p:nvSpPr>
        <p:spPr>
          <a:xfrm>
            <a:off x="677334" y="93785"/>
            <a:ext cx="8596668" cy="1320800"/>
          </a:xfrm>
        </p:spPr>
        <p:txBody>
          <a:bodyPr/>
          <a:lstStyle/>
          <a:p>
            <a:r>
              <a:rPr lang="en-US" dirty="0"/>
              <a:t>Literature Review</a:t>
            </a:r>
          </a:p>
        </p:txBody>
      </p:sp>
      <p:graphicFrame>
        <p:nvGraphicFramePr>
          <p:cNvPr id="4" name="Content Placeholder 3">
            <a:extLst>
              <a:ext uri="{FF2B5EF4-FFF2-40B4-BE49-F238E27FC236}">
                <a16:creationId xmlns:a16="http://schemas.microsoft.com/office/drawing/2014/main" id="{95C8AA1A-0450-444D-BE70-E1689EFE65EA}"/>
              </a:ext>
            </a:extLst>
          </p:cNvPr>
          <p:cNvGraphicFramePr>
            <a:graphicFrameLocks noGrp="1"/>
          </p:cNvGraphicFramePr>
          <p:nvPr>
            <p:ph idx="1"/>
            <p:extLst>
              <p:ext uri="{D42A27DB-BD31-4B8C-83A1-F6EECF244321}">
                <p14:modId xmlns:p14="http://schemas.microsoft.com/office/powerpoint/2010/main" val="2659599694"/>
              </p:ext>
            </p:extLst>
          </p:nvPr>
        </p:nvGraphicFramePr>
        <p:xfrm>
          <a:off x="677334" y="754185"/>
          <a:ext cx="9087460" cy="5119850"/>
        </p:xfrm>
        <a:graphic>
          <a:graphicData uri="http://schemas.openxmlformats.org/drawingml/2006/table">
            <a:tbl>
              <a:tblPr firstRow="1" bandRow="1">
                <a:tableStyleId>{5C22544A-7EE6-4342-B048-85BDC9FD1C3A}</a:tableStyleId>
              </a:tblPr>
              <a:tblGrid>
                <a:gridCol w="2271865">
                  <a:extLst>
                    <a:ext uri="{9D8B030D-6E8A-4147-A177-3AD203B41FA5}">
                      <a16:colId xmlns:a16="http://schemas.microsoft.com/office/drawing/2014/main" val="3484540805"/>
                    </a:ext>
                  </a:extLst>
                </a:gridCol>
                <a:gridCol w="2271865">
                  <a:extLst>
                    <a:ext uri="{9D8B030D-6E8A-4147-A177-3AD203B41FA5}">
                      <a16:colId xmlns:a16="http://schemas.microsoft.com/office/drawing/2014/main" val="1206993467"/>
                    </a:ext>
                  </a:extLst>
                </a:gridCol>
                <a:gridCol w="2271865">
                  <a:extLst>
                    <a:ext uri="{9D8B030D-6E8A-4147-A177-3AD203B41FA5}">
                      <a16:colId xmlns:a16="http://schemas.microsoft.com/office/drawing/2014/main" val="1545947530"/>
                    </a:ext>
                  </a:extLst>
                </a:gridCol>
                <a:gridCol w="2271865">
                  <a:extLst>
                    <a:ext uri="{9D8B030D-6E8A-4147-A177-3AD203B41FA5}">
                      <a16:colId xmlns:a16="http://schemas.microsoft.com/office/drawing/2014/main" val="1153219472"/>
                    </a:ext>
                  </a:extLst>
                </a:gridCol>
              </a:tblGrid>
              <a:tr h="1081250">
                <a:tc>
                  <a:txBody>
                    <a:bodyPr/>
                    <a:lstStyle/>
                    <a:p>
                      <a:r>
                        <a:rPr lang="en-US" sz="1100" b="0" u="none" dirty="0">
                          <a:solidFill>
                            <a:schemeClr val="tx1"/>
                          </a:solidFill>
                        </a:rPr>
                        <a:t>Serial Number</a:t>
                      </a:r>
                    </a:p>
                  </a:txBody>
                  <a:tcPr/>
                </a:tc>
                <a:tc>
                  <a:txBody>
                    <a:bodyPr/>
                    <a:lstStyle/>
                    <a:p>
                      <a:r>
                        <a:rPr lang="en-US" sz="1100" b="0" u="none" dirty="0">
                          <a:solidFill>
                            <a:schemeClr val="tx1"/>
                          </a:solidFill>
                        </a:rPr>
                        <a:t>Paper and Conference</a:t>
                      </a:r>
                    </a:p>
                  </a:txBody>
                  <a:tcPr/>
                </a:tc>
                <a:tc>
                  <a:txBody>
                    <a:bodyPr/>
                    <a:lstStyle/>
                    <a:p>
                      <a:r>
                        <a:rPr lang="en-US" sz="1100" b="0" u="none" dirty="0">
                          <a:solidFill>
                            <a:schemeClr val="tx1"/>
                          </a:solidFill>
                        </a:rPr>
                        <a:t>Authors</a:t>
                      </a:r>
                    </a:p>
                  </a:txBody>
                  <a:tcPr/>
                </a:tc>
                <a:tc>
                  <a:txBody>
                    <a:bodyPr/>
                    <a:lstStyle/>
                    <a:p>
                      <a:r>
                        <a:rPr lang="en-US" sz="1100" b="0" u="none" dirty="0">
                          <a:solidFill>
                            <a:schemeClr val="tx1"/>
                          </a:solidFill>
                        </a:rPr>
                        <a:t>Summary</a:t>
                      </a:r>
                    </a:p>
                  </a:txBody>
                  <a:tcPr/>
                </a:tc>
                <a:extLst>
                  <a:ext uri="{0D108BD9-81ED-4DB2-BD59-A6C34878D82A}">
                    <a16:rowId xmlns:a16="http://schemas.microsoft.com/office/drawing/2014/main" val="2411764777"/>
                  </a:ext>
                </a:extLst>
              </a:tr>
              <a:tr h="1081250">
                <a:tc>
                  <a:txBody>
                    <a:bodyPr/>
                    <a:lstStyle/>
                    <a:p>
                      <a:r>
                        <a:rPr lang="en-US" sz="1100" b="0" u="none" dirty="0">
                          <a:solidFill>
                            <a:schemeClr val="tx1"/>
                          </a:solidFill>
                        </a:rPr>
                        <a:t>1</a:t>
                      </a:r>
                    </a:p>
                  </a:txBody>
                  <a:tcPr/>
                </a:tc>
                <a:tc>
                  <a:txBody>
                    <a:bodyPr/>
                    <a:lstStyle/>
                    <a:p>
                      <a:r>
                        <a:rPr lang="en-IN" sz="1100" b="0" u="none" dirty="0">
                          <a:solidFill>
                            <a:schemeClr val="tx1"/>
                          </a:solidFill>
                        </a:rPr>
                        <a:t>De-anonymizing Web Browsing Data with Social Networks, 2017 ACM. ISBN TDB.</a:t>
                      </a:r>
                      <a:endParaRPr lang="en-US" sz="1100" b="0" u="none" dirty="0">
                        <a:solidFill>
                          <a:schemeClr val="tx1"/>
                        </a:solidFill>
                      </a:endParaRPr>
                    </a:p>
                  </a:txBody>
                  <a:tcPr/>
                </a:tc>
                <a:tc>
                  <a:txBody>
                    <a:bodyPr/>
                    <a:lstStyle/>
                    <a:p>
                      <a:r>
                        <a:rPr lang="en-IN" sz="1100" b="0" u="none" dirty="0">
                          <a:solidFill>
                            <a:schemeClr val="tx1"/>
                          </a:solidFill>
                        </a:rPr>
                        <a:t>Jessica </a:t>
                      </a:r>
                      <a:r>
                        <a:rPr lang="en-IN" sz="1100" b="0" u="none" dirty="0" err="1">
                          <a:solidFill>
                            <a:schemeClr val="tx1"/>
                          </a:solidFill>
                        </a:rPr>
                        <a:t>Su</a:t>
                      </a:r>
                      <a:r>
                        <a:rPr lang="en-IN" sz="1100" b="0" u="none" dirty="0">
                          <a:solidFill>
                            <a:schemeClr val="tx1"/>
                          </a:solidFill>
                        </a:rPr>
                        <a:t> Stanford University </a:t>
                      </a:r>
                      <a:r>
                        <a:rPr lang="en-IN" sz="1100" b="0" u="none" dirty="0">
                          <a:solidFill>
                            <a:schemeClr val="tx1"/>
                          </a:solidFill>
                          <a:hlinkClick r:id="rId2">
                            <a:extLst>
                              <a:ext uri="{A12FA001-AC4F-418D-AE19-62706E023703}">
                                <ahyp:hlinkClr xmlns:ahyp="http://schemas.microsoft.com/office/drawing/2018/hyperlinkcolor" val="tx"/>
                              </a:ext>
                            </a:extLst>
                          </a:hlinkClick>
                        </a:rPr>
                        <a:t>jtysu@stanford.edu</a:t>
                      </a:r>
                      <a:r>
                        <a:rPr lang="en-IN" sz="1100" b="0" u="none" dirty="0">
                          <a:solidFill>
                            <a:schemeClr val="tx1"/>
                          </a:solidFill>
                        </a:rPr>
                        <a:t>, </a:t>
                      </a:r>
                      <a:r>
                        <a:rPr lang="en-IN" sz="1100" b="0" u="none" dirty="0" err="1">
                          <a:solidFill>
                            <a:schemeClr val="tx1"/>
                          </a:solidFill>
                        </a:rPr>
                        <a:t>Ansh</a:t>
                      </a:r>
                      <a:r>
                        <a:rPr lang="en-IN" sz="1100" b="0" u="none" dirty="0">
                          <a:solidFill>
                            <a:schemeClr val="tx1"/>
                          </a:solidFill>
                        </a:rPr>
                        <a:t> Shukla Stanford University </a:t>
                      </a:r>
                      <a:r>
                        <a:rPr lang="en-IN" sz="1100" b="0" u="none" dirty="0">
                          <a:solidFill>
                            <a:schemeClr val="tx1"/>
                          </a:solidFill>
                          <a:hlinkClick r:id="rId3">
                            <a:extLst>
                              <a:ext uri="{A12FA001-AC4F-418D-AE19-62706E023703}">
                                <ahyp:hlinkClr xmlns:ahyp="http://schemas.microsoft.com/office/drawing/2018/hyperlinkcolor" val="tx"/>
                              </a:ext>
                            </a:extLst>
                          </a:hlinkClick>
                        </a:rPr>
                        <a:t>anshukla@stanford.edu</a:t>
                      </a:r>
                      <a:r>
                        <a:rPr lang="en-IN" sz="1100" b="0" u="none" dirty="0">
                          <a:solidFill>
                            <a:schemeClr val="tx1"/>
                          </a:solidFill>
                        </a:rPr>
                        <a:t>, Sharad Goel Stanford University </a:t>
                      </a:r>
                      <a:r>
                        <a:rPr lang="en-IN" sz="1100" b="0" u="none" dirty="0">
                          <a:solidFill>
                            <a:schemeClr val="tx1"/>
                          </a:solidFill>
                          <a:hlinkClick r:id="rId4">
                            <a:extLst>
                              <a:ext uri="{A12FA001-AC4F-418D-AE19-62706E023703}">
                                <ahyp:hlinkClr xmlns:ahyp="http://schemas.microsoft.com/office/drawing/2018/hyperlinkcolor" val="tx"/>
                              </a:ext>
                            </a:extLst>
                          </a:hlinkClick>
                        </a:rPr>
                        <a:t>scgoel@stanford.edu</a:t>
                      </a:r>
                      <a:r>
                        <a:rPr lang="en-IN" sz="1100" b="0" u="none" dirty="0">
                          <a:solidFill>
                            <a:schemeClr val="tx1"/>
                          </a:solidFill>
                        </a:rPr>
                        <a:t>, Arvind Narayanan Princeton University, </a:t>
                      </a:r>
                      <a:r>
                        <a:rPr lang="en-IN" sz="1100" b="0" u="none" dirty="0" err="1">
                          <a:solidFill>
                            <a:schemeClr val="tx1"/>
                          </a:solidFill>
                        </a:rPr>
                        <a:t>arvindn@cs.princeton.edu</a:t>
                      </a:r>
                      <a:endParaRPr lang="en-US" sz="1100" b="0" u="none" dirty="0">
                        <a:solidFill>
                          <a:schemeClr val="tx1"/>
                        </a:solidFill>
                      </a:endParaRPr>
                    </a:p>
                  </a:txBody>
                  <a:tcPr/>
                </a:tc>
                <a:tc>
                  <a:txBody>
                    <a:bodyPr/>
                    <a:lstStyle/>
                    <a:p>
                      <a:r>
                        <a:rPr lang="en-IN" sz="1100" b="0" u="none" dirty="0">
                          <a:solidFill>
                            <a:schemeClr val="tx1"/>
                          </a:solidFill>
                        </a:rPr>
                        <a:t>Each person has a distinctive social network, and thus the set of links appearing in one’s feed is unique. Assuming users visit links in their feed with higher probability than a random user, browsing histories contain tell-tale marks of identity. They formalize this intuition by specifying a model of web browsing </a:t>
                      </a:r>
                      <a:r>
                        <a:rPr lang="en-IN" sz="1100" b="0" u="none" dirty="0" err="1">
                          <a:solidFill>
                            <a:schemeClr val="tx1"/>
                          </a:solidFill>
                        </a:rPr>
                        <a:t>behavior</a:t>
                      </a:r>
                      <a:r>
                        <a:rPr lang="en-IN" sz="1100" b="0" u="none" dirty="0">
                          <a:solidFill>
                            <a:schemeClr val="tx1"/>
                          </a:solidFill>
                        </a:rPr>
                        <a:t> and then deriving the maximum likelihood estimate of a user’s social profile. </a:t>
                      </a:r>
                      <a:endParaRPr lang="en-US" sz="1100" b="0" u="none" dirty="0">
                        <a:solidFill>
                          <a:schemeClr val="tx1"/>
                        </a:solidFill>
                      </a:endParaRPr>
                    </a:p>
                  </a:txBody>
                  <a:tcPr/>
                </a:tc>
                <a:extLst>
                  <a:ext uri="{0D108BD9-81ED-4DB2-BD59-A6C34878D82A}">
                    <a16:rowId xmlns:a16="http://schemas.microsoft.com/office/drawing/2014/main" val="3553385753"/>
                  </a:ext>
                </a:extLst>
              </a:tr>
              <a:tr h="1081250">
                <a:tc>
                  <a:txBody>
                    <a:bodyPr/>
                    <a:lstStyle/>
                    <a:p>
                      <a:r>
                        <a:rPr lang="en-US" sz="1100" b="0" u="none" dirty="0">
                          <a:solidFill>
                            <a:schemeClr val="tx1"/>
                          </a:solidFill>
                        </a:rPr>
                        <a:t>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100" b="0" i="0" u="none" kern="1200" dirty="0">
                          <a:solidFill>
                            <a:schemeClr val="tx1"/>
                          </a:solidFill>
                          <a:effectLst/>
                          <a:latin typeface="+mn-lt"/>
                          <a:ea typeface="+mn-ea"/>
                          <a:cs typeface="+mn-cs"/>
                        </a:rPr>
                        <a:t>Fast De-anonymization of Social Networks with Structural Information. </a:t>
                      </a:r>
                      <a:r>
                        <a:rPr lang="en-IN" sz="1100" b="0" i="1" u="none" kern="1200" dirty="0">
                          <a:solidFill>
                            <a:schemeClr val="tx1"/>
                          </a:solidFill>
                          <a:effectLst/>
                          <a:latin typeface="+mn-lt"/>
                          <a:ea typeface="+mn-ea"/>
                          <a:cs typeface="+mn-cs"/>
                        </a:rPr>
                        <a:t>Data Sci. Eng.</a:t>
                      </a:r>
                      <a:r>
                        <a:rPr lang="en-IN" sz="1100" b="0" i="0" u="none" kern="1200" dirty="0">
                          <a:solidFill>
                            <a:schemeClr val="tx1"/>
                          </a:solidFill>
                          <a:effectLst/>
                          <a:latin typeface="+mn-lt"/>
                          <a:ea typeface="+mn-ea"/>
                          <a:cs typeface="+mn-cs"/>
                        </a:rPr>
                        <a:t> 4, 76–92 (2019</a:t>
                      </a:r>
                      <a:endParaRPr lang="en-US" sz="1100" b="0" u="none" dirty="0">
                        <a:solidFill>
                          <a:schemeClr val="tx1"/>
                        </a:solidFill>
                      </a:endParaRPr>
                    </a:p>
                  </a:txBody>
                  <a:tcPr/>
                </a:tc>
                <a:tc>
                  <a:txBody>
                    <a:bodyPr/>
                    <a:lstStyle/>
                    <a:p>
                      <a:r>
                        <a:rPr lang="en-IN" sz="1100" b="0" i="0" u="none" kern="1200" dirty="0">
                          <a:solidFill>
                            <a:schemeClr val="tx1"/>
                          </a:solidFill>
                          <a:effectLst/>
                          <a:latin typeface="+mn-lt"/>
                          <a:ea typeface="+mn-ea"/>
                          <a:cs typeface="+mn-cs"/>
                        </a:rPr>
                        <a:t>Shao, Y., Liu, J., Shi, S. </a:t>
                      </a:r>
                      <a:r>
                        <a:rPr lang="en-IN" sz="1100" b="0" i="1" u="none" kern="1200" dirty="0">
                          <a:solidFill>
                            <a:schemeClr val="tx1"/>
                          </a:solidFill>
                          <a:effectLst/>
                          <a:latin typeface="+mn-lt"/>
                          <a:ea typeface="+mn-ea"/>
                          <a:cs typeface="+mn-cs"/>
                        </a:rPr>
                        <a:t>et al.</a:t>
                      </a:r>
                      <a:r>
                        <a:rPr lang="en-IN" sz="1100" b="0" i="0" u="none" kern="1200" dirty="0">
                          <a:solidFill>
                            <a:schemeClr val="tx1"/>
                          </a:solidFill>
                          <a:effectLst/>
                          <a:latin typeface="+mn-lt"/>
                          <a:ea typeface="+mn-ea"/>
                          <a:cs typeface="+mn-cs"/>
                        </a:rPr>
                        <a:t> </a:t>
                      </a:r>
                      <a:endParaRPr lang="en-US" sz="1100" b="0" u="none" dirty="0">
                        <a:solidFill>
                          <a:schemeClr val="tx1"/>
                        </a:solidFill>
                      </a:endParaRPr>
                    </a:p>
                  </a:txBody>
                  <a:tcPr/>
                </a:tc>
                <a:tc>
                  <a:txBody>
                    <a:bodyPr/>
                    <a:lstStyle/>
                    <a:p>
                      <a:r>
                        <a:rPr lang="en-IN" sz="1100" b="0" i="0" u="none" kern="1200" dirty="0">
                          <a:solidFill>
                            <a:schemeClr val="tx1"/>
                          </a:solidFill>
                          <a:effectLst/>
                          <a:latin typeface="+mn-lt"/>
                          <a:ea typeface="+mn-ea"/>
                          <a:cs typeface="+mn-cs"/>
                        </a:rPr>
                        <a:t>They propose a fast and effective seedless network de-anonymization approach simply relying on structural information, named </a:t>
                      </a:r>
                      <a:r>
                        <a:rPr lang="en-IN" sz="1100" b="0" i="0" u="none" kern="1200" dirty="0" err="1">
                          <a:solidFill>
                            <a:schemeClr val="tx1"/>
                          </a:solidFill>
                          <a:effectLst/>
                          <a:latin typeface="+mn-lt"/>
                          <a:ea typeface="+mn-ea"/>
                          <a:cs typeface="+mn-cs"/>
                        </a:rPr>
                        <a:t>RoleMatch</a:t>
                      </a:r>
                      <a:r>
                        <a:rPr lang="en-IN" sz="1100" b="0" i="0" u="none" kern="1200" dirty="0">
                          <a:solidFill>
                            <a:schemeClr val="tx1"/>
                          </a:solidFill>
                          <a:effectLst/>
                          <a:latin typeface="+mn-lt"/>
                          <a:ea typeface="+mn-ea"/>
                          <a:cs typeface="+mn-cs"/>
                        </a:rPr>
                        <a:t>. </a:t>
                      </a:r>
                      <a:r>
                        <a:rPr lang="en-IN" sz="1100" b="0" i="0" u="none" kern="1200" dirty="0" err="1">
                          <a:solidFill>
                            <a:schemeClr val="tx1"/>
                          </a:solidFill>
                          <a:effectLst/>
                          <a:latin typeface="+mn-lt"/>
                          <a:ea typeface="+mn-ea"/>
                          <a:cs typeface="+mn-cs"/>
                        </a:rPr>
                        <a:t>RoleMatch</a:t>
                      </a:r>
                      <a:r>
                        <a:rPr lang="en-IN" sz="1100" b="0" i="0" u="none" kern="1200" dirty="0">
                          <a:solidFill>
                            <a:schemeClr val="tx1"/>
                          </a:solidFill>
                          <a:effectLst/>
                          <a:latin typeface="+mn-lt"/>
                          <a:ea typeface="+mn-ea"/>
                          <a:cs typeface="+mn-cs"/>
                        </a:rPr>
                        <a:t> equips with a new pairwise node similarity measure and an efficient node matching algorithm.</a:t>
                      </a:r>
                      <a:endParaRPr lang="en-US" sz="1100" b="0" u="none" dirty="0">
                        <a:solidFill>
                          <a:schemeClr val="tx1"/>
                        </a:solidFill>
                      </a:endParaRPr>
                    </a:p>
                  </a:txBody>
                  <a:tcPr/>
                </a:tc>
                <a:extLst>
                  <a:ext uri="{0D108BD9-81ED-4DB2-BD59-A6C34878D82A}">
                    <a16:rowId xmlns:a16="http://schemas.microsoft.com/office/drawing/2014/main" val="1766480025"/>
                  </a:ext>
                </a:extLst>
              </a:tr>
            </a:tbl>
          </a:graphicData>
        </a:graphic>
      </p:graphicFrame>
    </p:spTree>
    <p:extLst>
      <p:ext uri="{BB962C8B-B14F-4D97-AF65-F5344CB8AC3E}">
        <p14:creationId xmlns:p14="http://schemas.microsoft.com/office/powerpoint/2010/main" val="1201364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6E50B-D687-B94C-80DB-006B07CF697A}"/>
              </a:ext>
            </a:extLst>
          </p:cNvPr>
          <p:cNvSpPr>
            <a:spLocks noGrp="1"/>
          </p:cNvSpPr>
          <p:nvPr>
            <p:ph type="title"/>
          </p:nvPr>
        </p:nvSpPr>
        <p:spPr>
          <a:xfrm>
            <a:off x="677334" y="0"/>
            <a:ext cx="8596668" cy="1320800"/>
          </a:xfrm>
        </p:spPr>
        <p:txBody>
          <a:bodyPr/>
          <a:lstStyle/>
          <a:p>
            <a:r>
              <a:rPr lang="en-US" dirty="0"/>
              <a:t>Literature Review</a:t>
            </a:r>
          </a:p>
        </p:txBody>
      </p:sp>
      <p:graphicFrame>
        <p:nvGraphicFramePr>
          <p:cNvPr id="4" name="Content Placeholder 3">
            <a:extLst>
              <a:ext uri="{FF2B5EF4-FFF2-40B4-BE49-F238E27FC236}">
                <a16:creationId xmlns:a16="http://schemas.microsoft.com/office/drawing/2014/main" id="{29B7088E-28C5-BD44-9A00-A4B6C55ED10B}"/>
              </a:ext>
            </a:extLst>
          </p:cNvPr>
          <p:cNvGraphicFramePr>
            <a:graphicFrameLocks noGrp="1"/>
          </p:cNvGraphicFramePr>
          <p:nvPr>
            <p:ph idx="1"/>
            <p:extLst>
              <p:ext uri="{D42A27DB-BD31-4B8C-83A1-F6EECF244321}">
                <p14:modId xmlns:p14="http://schemas.microsoft.com/office/powerpoint/2010/main" val="4241173419"/>
              </p:ext>
            </p:extLst>
          </p:nvPr>
        </p:nvGraphicFramePr>
        <p:xfrm>
          <a:off x="677863" y="660399"/>
          <a:ext cx="8759216" cy="5760330"/>
        </p:xfrm>
        <a:graphic>
          <a:graphicData uri="http://schemas.openxmlformats.org/drawingml/2006/table">
            <a:tbl>
              <a:tblPr firstRow="1" bandRow="1">
                <a:tableStyleId>{5C22544A-7EE6-4342-B048-85BDC9FD1C3A}</a:tableStyleId>
              </a:tblPr>
              <a:tblGrid>
                <a:gridCol w="2189804">
                  <a:extLst>
                    <a:ext uri="{9D8B030D-6E8A-4147-A177-3AD203B41FA5}">
                      <a16:colId xmlns:a16="http://schemas.microsoft.com/office/drawing/2014/main" val="1383494678"/>
                    </a:ext>
                  </a:extLst>
                </a:gridCol>
                <a:gridCol w="2189804">
                  <a:extLst>
                    <a:ext uri="{9D8B030D-6E8A-4147-A177-3AD203B41FA5}">
                      <a16:colId xmlns:a16="http://schemas.microsoft.com/office/drawing/2014/main" val="1515740546"/>
                    </a:ext>
                  </a:extLst>
                </a:gridCol>
                <a:gridCol w="2189804">
                  <a:extLst>
                    <a:ext uri="{9D8B030D-6E8A-4147-A177-3AD203B41FA5}">
                      <a16:colId xmlns:a16="http://schemas.microsoft.com/office/drawing/2014/main" val="1381093211"/>
                    </a:ext>
                  </a:extLst>
                </a:gridCol>
                <a:gridCol w="2189804">
                  <a:extLst>
                    <a:ext uri="{9D8B030D-6E8A-4147-A177-3AD203B41FA5}">
                      <a16:colId xmlns:a16="http://schemas.microsoft.com/office/drawing/2014/main" val="1723920580"/>
                    </a:ext>
                  </a:extLst>
                </a:gridCol>
              </a:tblGrid>
              <a:tr h="105117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0" u="none" dirty="0">
                          <a:solidFill>
                            <a:schemeClr val="tx1"/>
                          </a:solidFill>
                        </a:rPr>
                        <a:t>Serial Number</a:t>
                      </a:r>
                    </a:p>
                    <a:p>
                      <a:endParaRPr lang="en-US" sz="11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0" u="none" dirty="0">
                          <a:solidFill>
                            <a:schemeClr val="tx1"/>
                          </a:solidFill>
                        </a:rPr>
                        <a:t>Paper and Conference</a:t>
                      </a:r>
                    </a:p>
                    <a:p>
                      <a:endParaRPr lang="en-US" sz="11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0" u="none" dirty="0">
                          <a:solidFill>
                            <a:schemeClr val="tx1"/>
                          </a:solidFill>
                        </a:rPr>
                        <a:t>Authors</a:t>
                      </a:r>
                    </a:p>
                    <a:p>
                      <a:endParaRPr lang="en-US" sz="11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0" u="none" dirty="0">
                          <a:solidFill>
                            <a:schemeClr val="tx1"/>
                          </a:solidFill>
                        </a:rPr>
                        <a:t>Summary</a:t>
                      </a:r>
                    </a:p>
                    <a:p>
                      <a:endParaRPr lang="en-US" sz="1100" dirty="0"/>
                    </a:p>
                  </a:txBody>
                  <a:tcPr/>
                </a:tc>
                <a:extLst>
                  <a:ext uri="{0D108BD9-81ED-4DB2-BD59-A6C34878D82A}">
                    <a16:rowId xmlns:a16="http://schemas.microsoft.com/office/drawing/2014/main" val="3905943339"/>
                  </a:ext>
                </a:extLst>
              </a:tr>
              <a:tr h="1858759">
                <a:tc>
                  <a:txBody>
                    <a:bodyPr/>
                    <a:lstStyle/>
                    <a:p>
                      <a:r>
                        <a:rPr lang="en-US" sz="1100" dirty="0"/>
                        <a:t>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100" b="1" i="0" kern="1200" dirty="0">
                          <a:solidFill>
                            <a:schemeClr val="dk1"/>
                          </a:solidFill>
                          <a:effectLst/>
                          <a:latin typeface="+mn-lt"/>
                          <a:ea typeface="+mn-ea"/>
                          <a:cs typeface="+mn-cs"/>
                        </a:rPr>
                        <a:t>Optimal Active Social Network De-anonymization Using Information Thresholds</a:t>
                      </a:r>
                    </a:p>
                    <a:p>
                      <a:endParaRPr lang="en-US" sz="1100" dirty="0"/>
                    </a:p>
                  </a:txBody>
                  <a:tcPr/>
                </a:tc>
                <a:tc>
                  <a:txBody>
                    <a:bodyPr/>
                    <a:lstStyle/>
                    <a:p>
                      <a:r>
                        <a:rPr lang="en-US" sz="1100" dirty="0"/>
                        <a:t>F. </a:t>
                      </a:r>
                      <a:r>
                        <a:rPr lang="en-US" sz="1100" dirty="0" err="1"/>
                        <a:t>Shirani</a:t>
                      </a:r>
                      <a:r>
                        <a:rPr lang="en-US" sz="1100" dirty="0"/>
                        <a:t>, S. Garg, E. </a:t>
                      </a:r>
                      <a:r>
                        <a:rPr lang="en-US" sz="1100" dirty="0" err="1"/>
                        <a:t>Erkip</a:t>
                      </a:r>
                      <a:endParaRPr lang="en-US" sz="1100" dirty="0"/>
                    </a:p>
                  </a:txBody>
                  <a:tcPr/>
                </a:tc>
                <a:tc>
                  <a:txBody>
                    <a:bodyPr/>
                    <a:lstStyle/>
                    <a:p>
                      <a:r>
                        <a:rPr lang="en-IN" sz="1100" b="0" i="0" kern="1200" dirty="0">
                          <a:solidFill>
                            <a:schemeClr val="dk1"/>
                          </a:solidFill>
                          <a:effectLst/>
                          <a:latin typeface="+mn-lt"/>
                          <a:ea typeface="+mn-ea"/>
                          <a:cs typeface="+mn-cs"/>
                        </a:rPr>
                        <a:t>In this problem, an anonymous victim visits the attacker's website, and the attacker uses the victim's browser history to query her social media activity for the purpose of de-anonymization using the minimum number of queries. A stochastic model of the problem is considered where the attacker has partial prior knowledge of the group membership graph and receives noisy responses to its real-time queries.</a:t>
                      </a:r>
                      <a:endParaRPr lang="en-US" sz="1100" dirty="0"/>
                    </a:p>
                  </a:txBody>
                  <a:tcPr/>
                </a:tc>
                <a:extLst>
                  <a:ext uri="{0D108BD9-81ED-4DB2-BD59-A6C34878D82A}">
                    <a16:rowId xmlns:a16="http://schemas.microsoft.com/office/drawing/2014/main" val="194576351"/>
                  </a:ext>
                </a:extLst>
              </a:tr>
              <a:tr h="1858759">
                <a:tc>
                  <a:txBody>
                    <a:bodyPr/>
                    <a:lstStyle/>
                    <a:p>
                      <a:r>
                        <a:rPr lang="en-US" sz="1100" dirty="0"/>
                        <a:t>4</a:t>
                      </a:r>
                    </a:p>
                  </a:txBody>
                  <a:tcPr/>
                </a:tc>
                <a:tc>
                  <a:txBody>
                    <a:bodyPr/>
                    <a:lstStyle/>
                    <a:p>
                      <a:r>
                        <a:rPr lang="en-IN" sz="1100" dirty="0"/>
                        <a:t>De-identification in Natural Language Processing</a:t>
                      </a:r>
                      <a:endParaRPr lang="en-US" sz="1100" dirty="0"/>
                    </a:p>
                  </a:txBody>
                  <a:tcPr/>
                </a:tc>
                <a:tc>
                  <a:txBody>
                    <a:bodyPr/>
                    <a:lstStyle/>
                    <a:p>
                      <a:r>
                        <a:rPr lang="en-IN" sz="1100" dirty="0"/>
                        <a:t>Veronika </a:t>
                      </a:r>
                      <a:r>
                        <a:rPr lang="en-IN" sz="1100" dirty="0" err="1"/>
                        <a:t>Vincze</a:t>
                      </a:r>
                      <a:r>
                        <a:rPr lang="en-IN" sz="1100" dirty="0"/>
                        <a:t>, Richard Farkas</a:t>
                      </a:r>
                      <a:endParaRPr lang="en-US" sz="1100" dirty="0"/>
                    </a:p>
                  </a:txBody>
                  <a:tcPr/>
                </a:tc>
                <a:tc>
                  <a:txBody>
                    <a:bodyPr/>
                    <a:lstStyle/>
                    <a:p>
                      <a:r>
                        <a:rPr lang="en-IN" sz="1100" dirty="0"/>
                        <a:t>They discuss the questions of de-identification related to three NLP areas, namely, clinical NLP, NLP for social media and information extraction from resumes. They also illustrate how de-identification is related to named entity recognition and we argue that de-identification tools can be successfully built on named entity recognizers.</a:t>
                      </a:r>
                      <a:endParaRPr lang="en-US" sz="1100" dirty="0"/>
                    </a:p>
                  </a:txBody>
                  <a:tcPr/>
                </a:tc>
                <a:extLst>
                  <a:ext uri="{0D108BD9-81ED-4DB2-BD59-A6C34878D82A}">
                    <a16:rowId xmlns:a16="http://schemas.microsoft.com/office/drawing/2014/main" val="375976702"/>
                  </a:ext>
                </a:extLst>
              </a:tr>
            </a:tbl>
          </a:graphicData>
        </a:graphic>
      </p:graphicFrame>
    </p:spTree>
    <p:extLst>
      <p:ext uri="{BB962C8B-B14F-4D97-AF65-F5344CB8AC3E}">
        <p14:creationId xmlns:p14="http://schemas.microsoft.com/office/powerpoint/2010/main" val="3250160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E1B14-EEE1-D64A-9E88-E1622FA6C9F9}"/>
              </a:ext>
            </a:extLst>
          </p:cNvPr>
          <p:cNvSpPr>
            <a:spLocks noGrp="1"/>
          </p:cNvSpPr>
          <p:nvPr>
            <p:ph type="title"/>
          </p:nvPr>
        </p:nvSpPr>
        <p:spPr/>
        <p:txBody>
          <a:bodyPr/>
          <a:lstStyle/>
          <a:p>
            <a:r>
              <a:rPr lang="en-US" dirty="0"/>
              <a:t>Literature Review</a:t>
            </a:r>
          </a:p>
        </p:txBody>
      </p:sp>
      <p:graphicFrame>
        <p:nvGraphicFramePr>
          <p:cNvPr id="4" name="Content Placeholder 3">
            <a:extLst>
              <a:ext uri="{FF2B5EF4-FFF2-40B4-BE49-F238E27FC236}">
                <a16:creationId xmlns:a16="http://schemas.microsoft.com/office/drawing/2014/main" id="{759FDD6B-68A4-B94D-A449-6A6CF002D63D}"/>
              </a:ext>
            </a:extLst>
          </p:cNvPr>
          <p:cNvGraphicFramePr>
            <a:graphicFrameLocks noGrp="1"/>
          </p:cNvGraphicFramePr>
          <p:nvPr>
            <p:ph idx="1"/>
            <p:extLst>
              <p:ext uri="{D42A27DB-BD31-4B8C-83A1-F6EECF244321}">
                <p14:modId xmlns:p14="http://schemas.microsoft.com/office/powerpoint/2010/main" val="388395258"/>
              </p:ext>
            </p:extLst>
          </p:nvPr>
        </p:nvGraphicFramePr>
        <p:xfrm>
          <a:off x="677334" y="1188720"/>
          <a:ext cx="8596668" cy="3948332"/>
        </p:xfrm>
        <a:graphic>
          <a:graphicData uri="http://schemas.openxmlformats.org/drawingml/2006/table">
            <a:tbl>
              <a:tblPr firstRow="1" bandRow="1">
                <a:tableStyleId>{5C22544A-7EE6-4342-B048-85BDC9FD1C3A}</a:tableStyleId>
              </a:tblPr>
              <a:tblGrid>
                <a:gridCol w="2149167">
                  <a:extLst>
                    <a:ext uri="{9D8B030D-6E8A-4147-A177-3AD203B41FA5}">
                      <a16:colId xmlns:a16="http://schemas.microsoft.com/office/drawing/2014/main" val="1803269490"/>
                    </a:ext>
                  </a:extLst>
                </a:gridCol>
                <a:gridCol w="2149167">
                  <a:extLst>
                    <a:ext uri="{9D8B030D-6E8A-4147-A177-3AD203B41FA5}">
                      <a16:colId xmlns:a16="http://schemas.microsoft.com/office/drawing/2014/main" val="2818507848"/>
                    </a:ext>
                  </a:extLst>
                </a:gridCol>
                <a:gridCol w="2149167">
                  <a:extLst>
                    <a:ext uri="{9D8B030D-6E8A-4147-A177-3AD203B41FA5}">
                      <a16:colId xmlns:a16="http://schemas.microsoft.com/office/drawing/2014/main" val="147641111"/>
                    </a:ext>
                  </a:extLst>
                </a:gridCol>
                <a:gridCol w="2149167">
                  <a:extLst>
                    <a:ext uri="{9D8B030D-6E8A-4147-A177-3AD203B41FA5}">
                      <a16:colId xmlns:a16="http://schemas.microsoft.com/office/drawing/2014/main" val="2220039212"/>
                    </a:ext>
                  </a:extLst>
                </a:gridCol>
              </a:tblGrid>
              <a:tr h="83937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0" u="none" dirty="0">
                          <a:solidFill>
                            <a:schemeClr val="tx1"/>
                          </a:solidFill>
                        </a:rPr>
                        <a:t>Serial Number</a:t>
                      </a:r>
                    </a:p>
                    <a:p>
                      <a:endParaRPr lang="en-US" sz="11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0" u="none" dirty="0">
                          <a:solidFill>
                            <a:schemeClr val="tx1"/>
                          </a:solidFill>
                        </a:rPr>
                        <a:t>Paper and Conference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0" u="none" dirty="0">
                          <a:solidFill>
                            <a:schemeClr val="tx1"/>
                          </a:solidFill>
                        </a:rPr>
                        <a:t>Authors</a:t>
                      </a:r>
                    </a:p>
                    <a:p>
                      <a:endParaRPr lang="en-US" sz="11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0" u="none" dirty="0">
                          <a:solidFill>
                            <a:schemeClr val="tx1"/>
                          </a:solidFill>
                        </a:rPr>
                        <a:t>Summary</a:t>
                      </a:r>
                    </a:p>
                    <a:p>
                      <a:endParaRPr lang="en-US" sz="1100" dirty="0"/>
                    </a:p>
                  </a:txBody>
                  <a:tcPr/>
                </a:tc>
                <a:extLst>
                  <a:ext uri="{0D108BD9-81ED-4DB2-BD59-A6C34878D82A}">
                    <a16:rowId xmlns:a16="http://schemas.microsoft.com/office/drawing/2014/main" val="2731500862"/>
                  </a:ext>
                </a:extLst>
              </a:tr>
              <a:tr h="2529840">
                <a:tc>
                  <a:txBody>
                    <a:bodyPr/>
                    <a:lstStyle/>
                    <a:p>
                      <a:r>
                        <a:rPr lang="en-US" sz="1100" dirty="0"/>
                        <a:t>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100" b="0" i="0" kern="1200" dirty="0">
                          <a:solidFill>
                            <a:schemeClr val="dk1"/>
                          </a:solidFill>
                          <a:effectLst/>
                          <a:latin typeface="+mn-lt"/>
                          <a:ea typeface="+mn-ea"/>
                          <a:cs typeface="+mn-cs"/>
                        </a:rPr>
                        <a:t>An introduction to NLP-based textual anonymisation</a:t>
                      </a:r>
                    </a:p>
                    <a:p>
                      <a:endParaRPr lang="en-US" sz="1100" dirty="0"/>
                    </a:p>
                  </a:txBody>
                  <a:tcPr/>
                </a:tc>
                <a:tc>
                  <a:txBody>
                    <a:bodyPr/>
                    <a:lstStyle/>
                    <a:p>
                      <a:r>
                        <a:rPr lang="en-US" sz="1100" dirty="0"/>
                        <a:t>Ben </a:t>
                      </a:r>
                      <a:r>
                        <a:rPr lang="en-US" sz="1100" dirty="0" err="1"/>
                        <a:t>Madlock</a:t>
                      </a:r>
                      <a:endParaRPr lang="en-US" sz="1100" dirty="0"/>
                    </a:p>
                  </a:txBody>
                  <a:tcPr/>
                </a:tc>
                <a:tc>
                  <a:txBody>
                    <a:bodyPr/>
                    <a:lstStyle/>
                    <a:p>
                      <a:r>
                        <a:rPr lang="en-IN" sz="1100" b="0" i="0" kern="1200" dirty="0">
                          <a:solidFill>
                            <a:schemeClr val="dk1"/>
                          </a:solidFill>
                          <a:effectLst/>
                          <a:latin typeface="+mn-lt"/>
                          <a:ea typeface="+mn-ea"/>
                          <a:cs typeface="+mn-cs"/>
                        </a:rPr>
                        <a:t>They introduce the problem of automatic textual anonymisation and present a new publicly-available, pseudonymised benchmark corpus of personal email text for the task, dubbed ITAC (Informal Text Anonymisation Corpus). They discuss the method by which the corpus was constructed, and consider some important issues related to the evaluation of textual anonymisation systems. They also present some initial baseline results on the new corpus using a state of the art HMM-based tagger.</a:t>
                      </a:r>
                      <a:endParaRPr lang="en-US" sz="1100" dirty="0"/>
                    </a:p>
                  </a:txBody>
                  <a:tcPr/>
                </a:tc>
                <a:extLst>
                  <a:ext uri="{0D108BD9-81ED-4DB2-BD59-A6C34878D82A}">
                    <a16:rowId xmlns:a16="http://schemas.microsoft.com/office/drawing/2014/main" val="709127939"/>
                  </a:ext>
                </a:extLst>
              </a:tr>
            </a:tbl>
          </a:graphicData>
        </a:graphic>
      </p:graphicFrame>
    </p:spTree>
    <p:extLst>
      <p:ext uri="{BB962C8B-B14F-4D97-AF65-F5344CB8AC3E}">
        <p14:creationId xmlns:p14="http://schemas.microsoft.com/office/powerpoint/2010/main" val="56678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C4C7F-F154-4843-8DC3-5740938CA035}"/>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A7E1597E-3EF3-4C49-87BB-7B635E665730}"/>
              </a:ext>
            </a:extLst>
          </p:cNvPr>
          <p:cNvSpPr>
            <a:spLocks noGrp="1"/>
          </p:cNvSpPr>
          <p:nvPr>
            <p:ph idx="1"/>
          </p:nvPr>
        </p:nvSpPr>
        <p:spPr/>
        <p:txBody>
          <a:bodyPr/>
          <a:lstStyle/>
          <a:p>
            <a:r>
              <a:rPr lang="en-US" dirty="0"/>
              <a:t>Source : </a:t>
            </a:r>
            <a:r>
              <a:rPr lang="en-IN" dirty="0">
                <a:hlinkClick r:id="rId2"/>
              </a:rPr>
              <a:t>https://drive.google.com/drive/folders/11w4geFB6p17hFlWseBpHJQbhARINvTOc</a:t>
            </a:r>
            <a:endParaRPr lang="en-IN" dirty="0"/>
          </a:p>
          <a:p>
            <a:r>
              <a:rPr lang="en-IN" dirty="0"/>
              <a:t>This dataset consists of 50 folders, with each folder containing 4 files : </a:t>
            </a:r>
            <a:r>
              <a:rPr lang="en-IN" dirty="0" err="1"/>
              <a:t>tweets.csv</a:t>
            </a:r>
            <a:r>
              <a:rPr lang="en-IN" dirty="0"/>
              <a:t>, </a:t>
            </a:r>
            <a:r>
              <a:rPr lang="en-IN" dirty="0" err="1"/>
              <a:t>images.csv</a:t>
            </a:r>
            <a:r>
              <a:rPr lang="en-IN" dirty="0"/>
              <a:t>, </a:t>
            </a:r>
            <a:r>
              <a:rPr lang="en-IN" dirty="0" err="1"/>
              <a:t>videos.csv</a:t>
            </a:r>
            <a:r>
              <a:rPr lang="en-IN" dirty="0"/>
              <a:t>, and </a:t>
            </a:r>
            <a:r>
              <a:rPr lang="en-IN" dirty="0" err="1"/>
              <a:t>analysis.pdf</a:t>
            </a:r>
            <a:r>
              <a:rPr lang="en-IN" dirty="0"/>
              <a:t>. Each folder represents a unique twitter profile. These are the top 50 most popular twitter profiles.</a:t>
            </a:r>
          </a:p>
          <a:p>
            <a:r>
              <a:rPr lang="en-IN" dirty="0"/>
              <a:t>Since we are interested in the NLP aspect of the dataset, we combined all the data from </a:t>
            </a:r>
            <a:r>
              <a:rPr lang="en-IN" dirty="0" err="1"/>
              <a:t>tweets.csv</a:t>
            </a:r>
            <a:r>
              <a:rPr lang="en-IN" dirty="0"/>
              <a:t> into one single file </a:t>
            </a:r>
            <a:r>
              <a:rPr lang="en-IN" dirty="0" err="1"/>
              <a:t>dataset.csv</a:t>
            </a:r>
            <a:r>
              <a:rPr lang="en-IN" dirty="0"/>
              <a:t>, with the label for a given tweet as the twitter handle that posted the tweet.</a:t>
            </a:r>
          </a:p>
          <a:p>
            <a:r>
              <a:rPr lang="en-IN" dirty="0"/>
              <a:t>We ran classifiers on the data from </a:t>
            </a:r>
            <a:r>
              <a:rPr lang="en-IN" dirty="0" err="1"/>
              <a:t>dataset.csv</a:t>
            </a:r>
            <a:r>
              <a:rPr lang="en-IN" dirty="0"/>
              <a:t>.</a:t>
            </a:r>
            <a:endParaRPr lang="en-US" dirty="0"/>
          </a:p>
        </p:txBody>
      </p:sp>
      <p:pic>
        <p:nvPicPr>
          <p:cNvPr id="4" name="Picture 3">
            <a:extLst>
              <a:ext uri="{FF2B5EF4-FFF2-40B4-BE49-F238E27FC236}">
                <a16:creationId xmlns:a16="http://schemas.microsoft.com/office/drawing/2014/main" id="{A85E5980-DECD-0844-8332-2557A83EBE85}"/>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4262911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CC4A4-845F-BE4C-9B3F-DB4022824980}"/>
              </a:ext>
            </a:extLst>
          </p:cNvPr>
          <p:cNvSpPr>
            <a:spLocks noGrp="1"/>
          </p:cNvSpPr>
          <p:nvPr>
            <p:ph type="title"/>
          </p:nvPr>
        </p:nvSpPr>
        <p:spPr/>
        <p:txBody>
          <a:bodyPr/>
          <a:lstStyle/>
          <a:p>
            <a:r>
              <a:rPr lang="en-US" dirty="0"/>
              <a:t>Classifiers Used</a:t>
            </a:r>
          </a:p>
        </p:txBody>
      </p:sp>
      <p:sp>
        <p:nvSpPr>
          <p:cNvPr id="3" name="Content Placeholder 2">
            <a:extLst>
              <a:ext uri="{FF2B5EF4-FFF2-40B4-BE49-F238E27FC236}">
                <a16:creationId xmlns:a16="http://schemas.microsoft.com/office/drawing/2014/main" id="{FF7CE247-8F53-124E-A5D9-8AEC36AA9C13}"/>
              </a:ext>
            </a:extLst>
          </p:cNvPr>
          <p:cNvSpPr>
            <a:spLocks noGrp="1"/>
          </p:cNvSpPr>
          <p:nvPr>
            <p:ph idx="1"/>
          </p:nvPr>
        </p:nvSpPr>
        <p:spPr/>
        <p:txBody>
          <a:bodyPr>
            <a:normAutofit fontScale="92500"/>
          </a:bodyPr>
          <a:lstStyle/>
          <a:p>
            <a:r>
              <a:rPr lang="en-US" dirty="0" err="1"/>
              <a:t>MaxEnt</a:t>
            </a:r>
            <a:r>
              <a:rPr lang="en-US" dirty="0"/>
              <a:t>/Logistic Regression : We chose this classifier as it requires low training time but still reports comparable accuracy with respect to other models.</a:t>
            </a:r>
          </a:p>
          <a:p>
            <a:r>
              <a:rPr lang="en-US" dirty="0"/>
              <a:t>Multinomial Naïve Bayes : We chose this classifier as it requires low training, and is a baseline classifier for Natural Language Processing classification tasks.</a:t>
            </a:r>
          </a:p>
          <a:p>
            <a:r>
              <a:rPr lang="en-US" dirty="0"/>
              <a:t>SGD Classifier : This classifier requires a longer training time, but promises good performance metrics. This is why we decided to choose this.</a:t>
            </a:r>
          </a:p>
          <a:p>
            <a:r>
              <a:rPr lang="en-US" dirty="0"/>
              <a:t>Word2Vec + </a:t>
            </a:r>
            <a:r>
              <a:rPr lang="en-US" dirty="0" err="1"/>
              <a:t>MaxEnt</a:t>
            </a:r>
            <a:r>
              <a:rPr lang="en-US" dirty="0"/>
              <a:t> : </a:t>
            </a:r>
            <a:r>
              <a:rPr lang="en-IN" dirty="0"/>
              <a:t>Word2vec is a type of mapping that allows words with similar meaning to have similar vector representation. It makes use of neural networks to achieve this task. We decided to train our </a:t>
            </a:r>
            <a:r>
              <a:rPr lang="en-IN" dirty="0" err="1"/>
              <a:t>MaxEnt</a:t>
            </a:r>
            <a:r>
              <a:rPr lang="en-IN" dirty="0"/>
              <a:t> classifier on the vectors output by Word2Vec.</a:t>
            </a:r>
          </a:p>
          <a:p>
            <a:r>
              <a:rPr lang="en-IN" dirty="0"/>
              <a:t>Word2Vec + CNN </a:t>
            </a:r>
          </a:p>
          <a:p>
            <a:r>
              <a:rPr lang="en-IN" dirty="0"/>
              <a:t>Word2Vec + CNN with last layer as SVM</a:t>
            </a:r>
          </a:p>
          <a:p>
            <a:endParaRPr lang="en-US" dirty="0"/>
          </a:p>
        </p:txBody>
      </p:sp>
    </p:spTree>
    <p:extLst>
      <p:ext uri="{BB962C8B-B14F-4D97-AF65-F5344CB8AC3E}">
        <p14:creationId xmlns:p14="http://schemas.microsoft.com/office/powerpoint/2010/main" val="3743356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7611A-6D80-6540-BB80-DDE0323B051C}"/>
              </a:ext>
            </a:extLst>
          </p:cNvPr>
          <p:cNvSpPr>
            <a:spLocks noGrp="1"/>
          </p:cNvSpPr>
          <p:nvPr>
            <p:ph type="title"/>
          </p:nvPr>
        </p:nvSpPr>
        <p:spPr/>
        <p:txBody>
          <a:bodyPr/>
          <a:lstStyle/>
          <a:p>
            <a:r>
              <a:rPr lang="en-US" dirty="0"/>
              <a:t>Performance Metrics of Classifiers</a:t>
            </a:r>
          </a:p>
        </p:txBody>
      </p:sp>
      <p:graphicFrame>
        <p:nvGraphicFramePr>
          <p:cNvPr id="4" name="Content Placeholder 3">
            <a:extLst>
              <a:ext uri="{FF2B5EF4-FFF2-40B4-BE49-F238E27FC236}">
                <a16:creationId xmlns:a16="http://schemas.microsoft.com/office/drawing/2014/main" id="{641AF4F2-29AC-984E-99F9-2262CD51EF9A}"/>
              </a:ext>
            </a:extLst>
          </p:cNvPr>
          <p:cNvGraphicFramePr>
            <a:graphicFrameLocks noGrp="1"/>
          </p:cNvGraphicFramePr>
          <p:nvPr>
            <p:ph idx="1"/>
            <p:extLst>
              <p:ext uri="{D42A27DB-BD31-4B8C-83A1-F6EECF244321}">
                <p14:modId xmlns:p14="http://schemas.microsoft.com/office/powerpoint/2010/main" val="2744700914"/>
              </p:ext>
            </p:extLst>
          </p:nvPr>
        </p:nvGraphicFramePr>
        <p:xfrm>
          <a:off x="677863" y="2160588"/>
          <a:ext cx="8596310" cy="2392680"/>
        </p:xfrm>
        <a:graphic>
          <a:graphicData uri="http://schemas.openxmlformats.org/drawingml/2006/table">
            <a:tbl>
              <a:tblPr firstRow="1" bandRow="1">
                <a:tableStyleId>{5C22544A-7EE6-4342-B048-85BDC9FD1C3A}</a:tableStyleId>
              </a:tblPr>
              <a:tblGrid>
                <a:gridCol w="1719262">
                  <a:extLst>
                    <a:ext uri="{9D8B030D-6E8A-4147-A177-3AD203B41FA5}">
                      <a16:colId xmlns:a16="http://schemas.microsoft.com/office/drawing/2014/main" val="696051237"/>
                    </a:ext>
                  </a:extLst>
                </a:gridCol>
                <a:gridCol w="1719262">
                  <a:extLst>
                    <a:ext uri="{9D8B030D-6E8A-4147-A177-3AD203B41FA5}">
                      <a16:colId xmlns:a16="http://schemas.microsoft.com/office/drawing/2014/main" val="3897597199"/>
                    </a:ext>
                  </a:extLst>
                </a:gridCol>
                <a:gridCol w="1719262">
                  <a:extLst>
                    <a:ext uri="{9D8B030D-6E8A-4147-A177-3AD203B41FA5}">
                      <a16:colId xmlns:a16="http://schemas.microsoft.com/office/drawing/2014/main" val="1915684640"/>
                    </a:ext>
                  </a:extLst>
                </a:gridCol>
                <a:gridCol w="1719262">
                  <a:extLst>
                    <a:ext uri="{9D8B030D-6E8A-4147-A177-3AD203B41FA5}">
                      <a16:colId xmlns:a16="http://schemas.microsoft.com/office/drawing/2014/main" val="1284899373"/>
                    </a:ext>
                  </a:extLst>
                </a:gridCol>
                <a:gridCol w="1719262">
                  <a:extLst>
                    <a:ext uri="{9D8B030D-6E8A-4147-A177-3AD203B41FA5}">
                      <a16:colId xmlns:a16="http://schemas.microsoft.com/office/drawing/2014/main" val="3325063453"/>
                    </a:ext>
                  </a:extLst>
                </a:gridCol>
              </a:tblGrid>
              <a:tr h="370840">
                <a:tc>
                  <a:txBody>
                    <a:bodyPr/>
                    <a:lstStyle/>
                    <a:p>
                      <a:r>
                        <a:rPr lang="en-US" dirty="0"/>
                        <a:t>Classifier</a:t>
                      </a:r>
                    </a:p>
                  </a:txBody>
                  <a:tcPr/>
                </a:tc>
                <a:tc>
                  <a:txBody>
                    <a:bodyPr/>
                    <a:lstStyle/>
                    <a:p>
                      <a:r>
                        <a:rPr lang="en-US" dirty="0"/>
                        <a:t>Precision</a:t>
                      </a:r>
                    </a:p>
                  </a:txBody>
                  <a:tcPr/>
                </a:tc>
                <a:tc>
                  <a:txBody>
                    <a:bodyPr/>
                    <a:lstStyle/>
                    <a:p>
                      <a:r>
                        <a:rPr lang="en-US" dirty="0"/>
                        <a:t>Recall</a:t>
                      </a:r>
                    </a:p>
                  </a:txBody>
                  <a:tcPr/>
                </a:tc>
                <a:tc>
                  <a:txBody>
                    <a:bodyPr/>
                    <a:lstStyle/>
                    <a:p>
                      <a:r>
                        <a:rPr lang="en-US" dirty="0"/>
                        <a:t>F1-Score</a:t>
                      </a:r>
                    </a:p>
                  </a:txBody>
                  <a:tcPr/>
                </a:tc>
                <a:tc>
                  <a:txBody>
                    <a:bodyPr/>
                    <a:lstStyle/>
                    <a:p>
                      <a:r>
                        <a:rPr lang="en-US" dirty="0"/>
                        <a:t>Accuracy</a:t>
                      </a:r>
                    </a:p>
                  </a:txBody>
                  <a:tcPr/>
                </a:tc>
                <a:extLst>
                  <a:ext uri="{0D108BD9-81ED-4DB2-BD59-A6C34878D82A}">
                    <a16:rowId xmlns:a16="http://schemas.microsoft.com/office/drawing/2014/main" val="2223606280"/>
                  </a:ext>
                </a:extLst>
              </a:tr>
              <a:tr h="370840">
                <a:tc>
                  <a:txBody>
                    <a:bodyPr/>
                    <a:lstStyle/>
                    <a:p>
                      <a:r>
                        <a:rPr lang="en-US" dirty="0" err="1"/>
                        <a:t>MaxEnt</a:t>
                      </a:r>
                      <a:endParaRPr lang="en-US" dirty="0"/>
                    </a:p>
                  </a:txBody>
                  <a:tcPr/>
                </a:tc>
                <a:tc>
                  <a:txBody>
                    <a:bodyPr/>
                    <a:lstStyle/>
                    <a:p>
                      <a:r>
                        <a:rPr lang="en-US" dirty="0"/>
                        <a:t>0.61</a:t>
                      </a:r>
                    </a:p>
                  </a:txBody>
                  <a:tcPr/>
                </a:tc>
                <a:tc>
                  <a:txBody>
                    <a:bodyPr/>
                    <a:lstStyle/>
                    <a:p>
                      <a:r>
                        <a:rPr lang="en-US" dirty="0"/>
                        <a:t>0.42</a:t>
                      </a:r>
                    </a:p>
                  </a:txBody>
                  <a:tcPr/>
                </a:tc>
                <a:tc>
                  <a:txBody>
                    <a:bodyPr/>
                    <a:lstStyle/>
                    <a:p>
                      <a:r>
                        <a:rPr lang="en-US" dirty="0"/>
                        <a:t>0.46</a:t>
                      </a:r>
                    </a:p>
                  </a:txBody>
                  <a:tcPr/>
                </a:tc>
                <a:tc>
                  <a:txBody>
                    <a:bodyPr/>
                    <a:lstStyle/>
                    <a:p>
                      <a:r>
                        <a:rPr lang="en-US" dirty="0"/>
                        <a:t>0.57</a:t>
                      </a:r>
                    </a:p>
                  </a:txBody>
                  <a:tcPr/>
                </a:tc>
                <a:extLst>
                  <a:ext uri="{0D108BD9-81ED-4DB2-BD59-A6C34878D82A}">
                    <a16:rowId xmlns:a16="http://schemas.microsoft.com/office/drawing/2014/main" val="2067837656"/>
                  </a:ext>
                </a:extLst>
              </a:tr>
              <a:tr h="370840">
                <a:tc>
                  <a:txBody>
                    <a:bodyPr/>
                    <a:lstStyle/>
                    <a:p>
                      <a:r>
                        <a:rPr lang="en-US" dirty="0"/>
                        <a:t>Multinomial NB</a:t>
                      </a:r>
                    </a:p>
                  </a:txBody>
                  <a:tcPr/>
                </a:tc>
                <a:tc>
                  <a:txBody>
                    <a:bodyPr/>
                    <a:lstStyle/>
                    <a:p>
                      <a:r>
                        <a:rPr lang="en-US" dirty="0"/>
                        <a:t>0.66</a:t>
                      </a:r>
                    </a:p>
                  </a:txBody>
                  <a:tcPr/>
                </a:tc>
                <a:tc>
                  <a:txBody>
                    <a:bodyPr/>
                    <a:lstStyle/>
                    <a:p>
                      <a:r>
                        <a:rPr lang="en-US" dirty="0"/>
                        <a:t>0.40</a:t>
                      </a:r>
                    </a:p>
                  </a:txBody>
                  <a:tcPr/>
                </a:tc>
                <a:tc>
                  <a:txBody>
                    <a:bodyPr/>
                    <a:lstStyle/>
                    <a:p>
                      <a:r>
                        <a:rPr lang="en-US" dirty="0"/>
                        <a:t>0.44</a:t>
                      </a:r>
                    </a:p>
                  </a:txBody>
                  <a:tcPr/>
                </a:tc>
                <a:tc>
                  <a:txBody>
                    <a:bodyPr/>
                    <a:lstStyle/>
                    <a:p>
                      <a:r>
                        <a:rPr lang="en-US" dirty="0"/>
                        <a:t>0.58</a:t>
                      </a:r>
                    </a:p>
                  </a:txBody>
                  <a:tcPr/>
                </a:tc>
                <a:extLst>
                  <a:ext uri="{0D108BD9-81ED-4DB2-BD59-A6C34878D82A}">
                    <a16:rowId xmlns:a16="http://schemas.microsoft.com/office/drawing/2014/main" val="446042987"/>
                  </a:ext>
                </a:extLst>
              </a:tr>
              <a:tr h="370840">
                <a:tc>
                  <a:txBody>
                    <a:bodyPr/>
                    <a:lstStyle/>
                    <a:p>
                      <a:r>
                        <a:rPr lang="en-US" dirty="0"/>
                        <a:t>SGD</a:t>
                      </a:r>
                    </a:p>
                  </a:txBody>
                  <a:tcPr/>
                </a:tc>
                <a:tc>
                  <a:txBody>
                    <a:bodyPr/>
                    <a:lstStyle/>
                    <a:p>
                      <a:r>
                        <a:rPr lang="en-US" dirty="0"/>
                        <a:t>0.56</a:t>
                      </a:r>
                    </a:p>
                  </a:txBody>
                  <a:tcPr/>
                </a:tc>
                <a:tc>
                  <a:txBody>
                    <a:bodyPr/>
                    <a:lstStyle/>
                    <a:p>
                      <a:r>
                        <a:rPr lang="en-US" dirty="0"/>
                        <a:t>0.39</a:t>
                      </a:r>
                    </a:p>
                  </a:txBody>
                  <a:tcPr/>
                </a:tc>
                <a:tc>
                  <a:txBody>
                    <a:bodyPr/>
                    <a:lstStyle/>
                    <a:p>
                      <a:r>
                        <a:rPr lang="en-US" dirty="0"/>
                        <a:t>0.43</a:t>
                      </a:r>
                    </a:p>
                  </a:txBody>
                  <a:tcPr/>
                </a:tc>
                <a:tc>
                  <a:txBody>
                    <a:bodyPr/>
                    <a:lstStyle/>
                    <a:p>
                      <a:r>
                        <a:rPr lang="en-US" dirty="0"/>
                        <a:t>0.4</a:t>
                      </a:r>
                    </a:p>
                  </a:txBody>
                  <a:tcPr/>
                </a:tc>
                <a:extLst>
                  <a:ext uri="{0D108BD9-81ED-4DB2-BD59-A6C34878D82A}">
                    <a16:rowId xmlns:a16="http://schemas.microsoft.com/office/drawing/2014/main" val="3194352419"/>
                  </a:ext>
                </a:extLst>
              </a:tr>
              <a:tr h="370840">
                <a:tc>
                  <a:txBody>
                    <a:bodyPr/>
                    <a:lstStyle/>
                    <a:p>
                      <a:r>
                        <a:rPr lang="en-US" dirty="0"/>
                        <a:t>Word2Vec + </a:t>
                      </a:r>
                      <a:r>
                        <a:rPr lang="en-US" dirty="0" err="1"/>
                        <a:t>MaxEnt</a:t>
                      </a:r>
                      <a:endParaRPr lang="en-US" dirty="0"/>
                    </a:p>
                  </a:txBody>
                  <a:tcPr/>
                </a:tc>
                <a:tc>
                  <a:txBody>
                    <a:bodyPr/>
                    <a:lstStyle/>
                    <a:p>
                      <a:r>
                        <a:rPr lang="en-US" dirty="0"/>
                        <a:t>0.41</a:t>
                      </a:r>
                    </a:p>
                  </a:txBody>
                  <a:tcPr/>
                </a:tc>
                <a:tc>
                  <a:txBody>
                    <a:bodyPr/>
                    <a:lstStyle/>
                    <a:p>
                      <a:r>
                        <a:rPr lang="en-US" dirty="0"/>
                        <a:t>0.41</a:t>
                      </a:r>
                    </a:p>
                  </a:txBody>
                  <a:tcPr/>
                </a:tc>
                <a:tc>
                  <a:txBody>
                    <a:bodyPr/>
                    <a:lstStyle/>
                    <a:p>
                      <a:r>
                        <a:rPr lang="en-US" dirty="0"/>
                        <a:t>0.41</a:t>
                      </a:r>
                    </a:p>
                  </a:txBody>
                  <a:tcPr/>
                </a:tc>
                <a:tc>
                  <a:txBody>
                    <a:bodyPr/>
                    <a:lstStyle/>
                    <a:p>
                      <a:r>
                        <a:rPr lang="en-US" dirty="0"/>
                        <a:t>0.41</a:t>
                      </a:r>
                    </a:p>
                  </a:txBody>
                  <a:tcPr/>
                </a:tc>
                <a:extLst>
                  <a:ext uri="{0D108BD9-81ED-4DB2-BD59-A6C34878D82A}">
                    <a16:rowId xmlns:a16="http://schemas.microsoft.com/office/drawing/2014/main" val="1866732002"/>
                  </a:ext>
                </a:extLst>
              </a:tr>
            </a:tbl>
          </a:graphicData>
        </a:graphic>
      </p:graphicFrame>
      <p:sp>
        <p:nvSpPr>
          <p:cNvPr id="5" name="TextBox 4">
            <a:extLst>
              <a:ext uri="{FF2B5EF4-FFF2-40B4-BE49-F238E27FC236}">
                <a16:creationId xmlns:a16="http://schemas.microsoft.com/office/drawing/2014/main" id="{4561E2C4-A9C0-6A4B-97F0-8594506B34FF}"/>
              </a:ext>
            </a:extLst>
          </p:cNvPr>
          <p:cNvSpPr txBox="1"/>
          <p:nvPr/>
        </p:nvSpPr>
        <p:spPr>
          <a:xfrm>
            <a:off x="677334" y="4806462"/>
            <a:ext cx="8596668" cy="923330"/>
          </a:xfrm>
          <a:prstGeom prst="rect">
            <a:avLst/>
          </a:prstGeom>
          <a:noFill/>
        </p:spPr>
        <p:txBody>
          <a:bodyPr wrap="square" rtlCol="0">
            <a:spAutoFit/>
          </a:bodyPr>
          <a:lstStyle/>
          <a:p>
            <a:r>
              <a:rPr lang="en-US" dirty="0"/>
              <a:t>With Word2Vec + CNN and Word2Vec + CNN with SVM as last layer, we got test accuracies of 0.0137. As this is too low to be reported, we have not included it in the table.</a:t>
            </a:r>
          </a:p>
        </p:txBody>
      </p:sp>
    </p:spTree>
    <p:extLst>
      <p:ext uri="{BB962C8B-B14F-4D97-AF65-F5344CB8AC3E}">
        <p14:creationId xmlns:p14="http://schemas.microsoft.com/office/powerpoint/2010/main" val="138894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974B4-E288-5F49-A95E-725FA4F4AC94}"/>
              </a:ext>
            </a:extLst>
          </p:cNvPr>
          <p:cNvSpPr>
            <a:spLocks noGrp="1"/>
          </p:cNvSpPr>
          <p:nvPr>
            <p:ph type="title"/>
          </p:nvPr>
        </p:nvSpPr>
        <p:spPr/>
        <p:txBody>
          <a:bodyPr/>
          <a:lstStyle/>
          <a:p>
            <a:r>
              <a:rPr lang="en-US" dirty="0"/>
              <a:t>Novelty In The Work</a:t>
            </a:r>
          </a:p>
        </p:txBody>
      </p:sp>
      <p:sp>
        <p:nvSpPr>
          <p:cNvPr id="3" name="Content Placeholder 2">
            <a:extLst>
              <a:ext uri="{FF2B5EF4-FFF2-40B4-BE49-F238E27FC236}">
                <a16:creationId xmlns:a16="http://schemas.microsoft.com/office/drawing/2014/main" id="{FBB3F2E8-E6A8-9A4A-BD91-B80D983B79AB}"/>
              </a:ext>
            </a:extLst>
          </p:cNvPr>
          <p:cNvSpPr>
            <a:spLocks noGrp="1"/>
          </p:cNvSpPr>
          <p:nvPr>
            <p:ph idx="1"/>
          </p:nvPr>
        </p:nvSpPr>
        <p:spPr/>
        <p:txBody>
          <a:bodyPr/>
          <a:lstStyle/>
          <a:p>
            <a:r>
              <a:rPr lang="en-US" dirty="0"/>
              <a:t>Natural Language Processing approaches to deanonymization haven’t really been explored. Most of the existing papers use Computer Network technology based approaches.</a:t>
            </a:r>
          </a:p>
          <a:p>
            <a:r>
              <a:rPr lang="en-US" dirty="0"/>
              <a:t>Results :</a:t>
            </a:r>
          </a:p>
          <a:p>
            <a:pPr>
              <a:buFont typeface="Arial" panose="020B0604020202020204" pitchFamily="34" charset="0"/>
              <a:buChar char="•"/>
            </a:pPr>
            <a:r>
              <a:rPr lang="en-US" dirty="0"/>
              <a:t>We trained various classifiers on the dataset and observed the performance metrics obtained </a:t>
            </a:r>
            <a:r>
              <a:rPr lang="en-US"/>
              <a:t>from them.</a:t>
            </a:r>
            <a:endParaRPr lang="en-US" dirty="0"/>
          </a:p>
        </p:txBody>
      </p:sp>
    </p:spTree>
    <p:extLst>
      <p:ext uri="{BB962C8B-B14F-4D97-AF65-F5344CB8AC3E}">
        <p14:creationId xmlns:p14="http://schemas.microsoft.com/office/powerpoint/2010/main" val="175329591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{AD0E14BE-D16A-8440-9C03-FB1AA40182CC}tf10001060</Template>
  <TotalTime>1476</TotalTime>
  <Words>969</Words>
  <Application>Microsoft Macintosh PowerPoint</Application>
  <PresentationFormat>Widescreen</PresentationFormat>
  <Paragraphs>89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Trebuchet MS</vt:lpstr>
      <vt:lpstr>Wingdings</vt:lpstr>
      <vt:lpstr>Wingdings 3</vt:lpstr>
      <vt:lpstr>Facet</vt:lpstr>
      <vt:lpstr>Text Data Deanonymization</vt:lpstr>
      <vt:lpstr>Objective</vt:lpstr>
      <vt:lpstr>Literature Review</vt:lpstr>
      <vt:lpstr>Literature Review</vt:lpstr>
      <vt:lpstr>Literature Review</vt:lpstr>
      <vt:lpstr>Dataset</vt:lpstr>
      <vt:lpstr>Classifiers Used</vt:lpstr>
      <vt:lpstr>Performance Metrics of Classifiers</vt:lpstr>
      <vt:lpstr>Novelty In The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Data Deanonymization</dc:title>
  <dc:creator>Sanjay Chari</dc:creator>
  <cp:lastModifiedBy>Sanjay Chari</cp:lastModifiedBy>
  <cp:revision>11</cp:revision>
  <dcterms:created xsi:type="dcterms:W3CDTF">2020-04-12T08:02:40Z</dcterms:created>
  <dcterms:modified xsi:type="dcterms:W3CDTF">2020-04-13T10:12:52Z</dcterms:modified>
</cp:coreProperties>
</file>