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BM Plex Sans"/>
      <p:regular r:id="rId38"/>
      <p:bold r:id="rId39"/>
      <p:italic r:id="rId40"/>
      <p:boldItalic r:id="rId41"/>
    </p:embeddedFont>
    <p:embeddedFont>
      <p:font typeface="IBM Plex Sans Light"/>
      <p:regular r:id="rId42"/>
      <p:bold r:id="rId43"/>
      <p:italic r:id="rId44"/>
      <p:boldItalic r:id="rId45"/>
    </p:embeddedFont>
    <p:embeddedFont>
      <p:font typeface="IBM Plex Serif SemiBold"/>
      <p:regular r:id="rId46"/>
      <p:bold r:id="rId47"/>
      <p:italic r:id="rId48"/>
      <p:boldItalic r:id="rId49"/>
    </p:embeddedFont>
    <p:embeddedFont>
      <p:font typeface="IBM Plex Serif"/>
      <p:regular r:id="rId50"/>
      <p:bold r:id="rId51"/>
      <p:italic r:id="rId52"/>
      <p:boldItalic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32839B-2534-4520-BF4C-F4B703E7D073}">
  <a:tblStyle styleId="{5E32839B-2534-4520-BF4C-F4B703E7D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-italic.fntdata"/><Relationship Id="rId42" Type="http://schemas.openxmlformats.org/officeDocument/2006/relationships/font" Target="fonts/IBMPlexSansLight-regular.fntdata"/><Relationship Id="rId41" Type="http://schemas.openxmlformats.org/officeDocument/2006/relationships/font" Target="fonts/IBMPlexSans-boldItalic.fntdata"/><Relationship Id="rId44" Type="http://schemas.openxmlformats.org/officeDocument/2006/relationships/font" Target="fonts/IBMPlexSansLight-italic.fntdata"/><Relationship Id="rId43" Type="http://schemas.openxmlformats.org/officeDocument/2006/relationships/font" Target="fonts/IBMPlexSansLight-bold.fntdata"/><Relationship Id="rId46" Type="http://schemas.openxmlformats.org/officeDocument/2006/relationships/font" Target="fonts/IBMPlexSerifSemiBold-regular.fntdata"/><Relationship Id="rId45" Type="http://schemas.openxmlformats.org/officeDocument/2006/relationships/font" Target="fonts/IBMPlex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SerifSemiBold-italic.fntdata"/><Relationship Id="rId47" Type="http://schemas.openxmlformats.org/officeDocument/2006/relationships/font" Target="fonts/IBMPlexSerifSemiBold-bold.fntdata"/><Relationship Id="rId49" Type="http://schemas.openxmlformats.org/officeDocument/2006/relationships/font" Target="fonts/IBMPlexSerif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IBMPlexSans-bold.fntdata"/><Relationship Id="rId38" Type="http://schemas.openxmlformats.org/officeDocument/2006/relationships/font" Target="fonts/IBMPlex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erif-bold.fntdata"/><Relationship Id="rId50" Type="http://schemas.openxmlformats.org/officeDocument/2006/relationships/font" Target="fonts/IBMPlexSerif-regular.fntdata"/><Relationship Id="rId53" Type="http://schemas.openxmlformats.org/officeDocument/2006/relationships/font" Target="fonts/IBMPlexSerif-boldItalic.fntdata"/><Relationship Id="rId52" Type="http://schemas.openxmlformats.org/officeDocument/2006/relationships/font" Target="fonts/IBMPlexSerif-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5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1a58f307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1a58f3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61a58f30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61a58f30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1a58f307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1a58f3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1a58f307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1a58f30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1a58f307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1a58f30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61a58f307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61a58f30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61a58f307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61a58f30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61a58f307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61a58f30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1a58f307_2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1a58f3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1a58f307_2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1a58f30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61a58f30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61a58f3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61a58f307_2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61a58f30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61a58f307_2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61a58f30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61a58f307_2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61a58f30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61a58f307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61a58f30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61a58f307_2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61a58f307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1a58f307_2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1a58f30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61a58f307_2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61a58f30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1a58f307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1a58f30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61a58f307_3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61a58f30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1a58f30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1a58f3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61a58f307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61a58f307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61a58f307_3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61a58f307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1a58f307_3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1a58f30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1a58f307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61a58f3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1a58f307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1a58f3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61a58f307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61a58f3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61a58f307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61a58f30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1a58f307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1a58f3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59469" cy="5143500"/>
            <a:chOff x="1511923" y="0"/>
            <a:chExt cx="2459469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rect b="b" l="l" r="r" t="t"/>
              <a:pathLst>
                <a:path extrusionOk="0" h="206151" w="237442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rotWithShape="0" algn="bl" dir="5400000" dist="28575">
              <a:schemeClr val="accent6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4098548" y="0"/>
            <a:ext cx="2459469" cy="5143500"/>
            <a:chOff x="1511923" y="0"/>
            <a:chExt cx="2459469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rect b="b" l="l" r="r" t="t"/>
              <a:pathLst>
                <a:path extrusionOk="0" h="206151" w="185602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598623" y="-887"/>
            <a:ext cx="2383269" cy="5143500"/>
            <a:chOff x="1511923" y="0"/>
            <a:chExt cx="2383269" cy="51435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17915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376173" y="-887"/>
            <a:ext cx="2326044" cy="5143500"/>
            <a:chOff x="1060873" y="0"/>
            <a:chExt cx="2326044" cy="5143500"/>
          </a:xfrm>
        </p:grpSpPr>
        <p:sp>
          <p:nvSpPr>
            <p:cNvPr id="180" name="Google Shape;180;p1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6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0" y="-887"/>
            <a:ext cx="2381917" cy="5144925"/>
            <a:chOff x="456100" y="0"/>
            <a:chExt cx="2381917" cy="5144925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71000"/>
                </a:schemeClr>
              </a:outerShdw>
            </a:effectLst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0" y="-887"/>
            <a:ext cx="2132442" cy="5145275"/>
            <a:chOff x="227500" y="0"/>
            <a:chExt cx="2132442" cy="5145275"/>
          </a:xfrm>
        </p:grpSpPr>
        <p:sp>
          <p:nvSpPr>
            <p:cNvPr id="186" name="Google Shape;186;p1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383269" cy="5143500"/>
            <a:chOff x="1511923" y="0"/>
            <a:chExt cx="2383269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7915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rect b="b" l="l" r="r" t="t"/>
              <a:pathLst>
                <a:path extrusionOk="0" h="205826" w="82163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5391536" y="0"/>
            <a:ext cx="2459469" cy="5143500"/>
            <a:chOff x="1511923" y="0"/>
            <a:chExt cx="2459469" cy="5143500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43" name="Google Shape;43;p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48" name="Google Shape;48;p4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49" name="Google Shape;49;p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3886187" y="-6575"/>
              <a:ext cx="5936050" cy="5153775"/>
            </a:xfrm>
            <a:custGeom>
              <a:rect b="b" l="l" r="r" t="t"/>
              <a:pathLst>
                <a:path extrusionOk="0" h="206151" w="237442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911750" y="643275"/>
            <a:ext cx="4130400" cy="38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IBM Plex Serif"/>
              <a:buChar char="▸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▹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297010" y="335022"/>
            <a:ext cx="674700" cy="653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38100">
              <a:schemeClr val="accent6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“</a:t>
            </a:r>
            <a:endParaRPr sz="720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over color">
  <p:cSld name="TITLE_AND_BODY_1">
    <p:bg>
      <p:bgPr>
        <a:gradFill>
          <a:gsLst>
            <a:gs pos="0">
              <a:schemeClr val="lt1"/>
            </a:gs>
            <a:gs pos="18000">
              <a:schemeClr val="lt1"/>
            </a:gs>
            <a:gs pos="3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 flipH="1">
            <a:off x="4098548" y="0"/>
            <a:ext cx="2103600" cy="5143500"/>
          </a:xfrm>
          <a:prstGeom prst="parallelogram">
            <a:avLst>
              <a:gd fmla="val 46349" name="adj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3647498" y="0"/>
            <a:ext cx="2103600" cy="5143500"/>
          </a:xfrm>
          <a:prstGeom prst="parallelogram">
            <a:avLst>
              <a:gd fmla="val 46349" name="adj"/>
            </a:avLst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76" name="Google Shape;76;p6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77" name="Google Shape;77;p6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2586625" y="-6575"/>
              <a:ext cx="4640050" cy="5153775"/>
            </a:xfrm>
            <a:custGeom>
              <a:rect b="b" l="l" r="r" t="t"/>
              <a:pathLst>
                <a:path extrusionOk="0" h="206151" w="185602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509350" y="836000"/>
            <a:ext cx="3185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509350" y="1506350"/>
            <a:ext cx="3185100" cy="28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60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4" name="Google Shape;114;p8"/>
          <p:cNvSpPr txBox="1"/>
          <p:nvPr>
            <p:ph idx="2" type="body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5" name="Google Shape;115;p8"/>
          <p:cNvSpPr txBox="1"/>
          <p:nvPr>
            <p:ph idx="3" type="body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sz="28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ctrTitle"/>
          </p:nvPr>
        </p:nvSpPr>
        <p:spPr>
          <a:xfrm>
            <a:off x="450325" y="672450"/>
            <a:ext cx="44943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Analyzing and Predicting Ratings for Apps on Google Play Store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498075" y="4238750"/>
            <a:ext cx="2398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Made by: Nishtha</a:t>
            </a:r>
            <a:endParaRPr b="1" sz="20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Categories</a:t>
            </a:r>
            <a:endParaRPr/>
          </a:p>
        </p:txBody>
      </p:sp>
      <p:graphicFrame>
        <p:nvGraphicFramePr>
          <p:cNvPr id="291" name="Google Shape;291;p23"/>
          <p:cNvGraphicFramePr/>
          <p:nvPr/>
        </p:nvGraphicFramePr>
        <p:xfrm>
          <a:off x="2976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{5E32839B-2534-4520-BF4C-F4B703E7D073}</a:tableStyleId>
              </a:tblPr>
              <a:tblGrid>
                <a:gridCol w="382850"/>
                <a:gridCol w="2349250"/>
                <a:gridCol w="2349250"/>
                <a:gridCol w="382850"/>
              </a:tblGrid>
              <a:tr h="3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Category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Number of Apps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Family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1,832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Games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959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Tools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827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150" y="152400"/>
            <a:ext cx="5129918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4"/>
          <p:cNvSpPr txBox="1"/>
          <p:nvPr>
            <p:ph type="title"/>
          </p:nvPr>
        </p:nvSpPr>
        <p:spPr>
          <a:xfrm>
            <a:off x="674700" y="2122050"/>
            <a:ext cx="40755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Effect of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Category and Type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Combined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25"/>
          <p:cNvSpPr txBox="1"/>
          <p:nvPr>
            <p:ph type="title"/>
          </p:nvPr>
        </p:nvSpPr>
        <p:spPr>
          <a:xfrm>
            <a:off x="3063775" y="2894975"/>
            <a:ext cx="3344400" cy="48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Most Reviewed Apps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306" name="Google Shape;3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975" y="140500"/>
            <a:ext cx="5829176" cy="25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25"/>
          <p:cNvSpPr txBox="1"/>
          <p:nvPr/>
        </p:nvSpPr>
        <p:spPr>
          <a:xfrm>
            <a:off x="3216175" y="3553525"/>
            <a:ext cx="427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AutoNum type="arabicPeriod"/>
            </a:pPr>
            <a:r>
              <a:rPr b="1" lang="en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Facebook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AutoNum type="arabicPeriod"/>
            </a:pPr>
            <a:r>
              <a:rPr b="1" lang="en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WhatsApp Messenger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IBM Plex Sans"/>
              <a:buAutoNum type="arabicPeriod"/>
            </a:pPr>
            <a:r>
              <a:rPr b="1" lang="en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Instagram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6"/>
          <p:cNvSpPr txBox="1"/>
          <p:nvPr>
            <p:ph type="title"/>
          </p:nvPr>
        </p:nvSpPr>
        <p:spPr>
          <a:xfrm>
            <a:off x="2616375" y="210775"/>
            <a:ext cx="63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Ratings and Reviews affect each other?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76" y="1192350"/>
            <a:ext cx="6375225" cy="362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7"/>
          <p:cNvSpPr txBox="1"/>
          <p:nvPr>
            <p:ph type="title"/>
          </p:nvPr>
        </p:nvSpPr>
        <p:spPr>
          <a:xfrm>
            <a:off x="3063775" y="2818775"/>
            <a:ext cx="3344400" cy="48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Most Installed Apps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216175" y="3401125"/>
            <a:ext cx="285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Facebook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WhatsApp Messenger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Instagram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YouTube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Subway Surfers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63" y="135848"/>
            <a:ext cx="5829174" cy="26673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27"/>
          <p:cNvSpPr txBox="1"/>
          <p:nvPr/>
        </p:nvSpPr>
        <p:spPr>
          <a:xfrm>
            <a:off x="5996525" y="3387075"/>
            <a:ext cx="285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 Drive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 Photos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 Play Music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Google+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IBM Plex Sans"/>
              <a:buChar char="●"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2907950" y="2841863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Installs and Types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29" name="Google Shape;329;p28"/>
          <p:cNvGraphicFramePr/>
          <p:nvPr/>
        </p:nvGraphicFramePr>
        <p:xfrm>
          <a:off x="3821125" y="3463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{5E32839B-2534-4520-BF4C-F4B703E7D073}</a:tableStyleId>
              </a:tblPr>
              <a:tblGrid>
                <a:gridCol w="1570650"/>
                <a:gridCol w="2189000"/>
              </a:tblGrid>
              <a:tr h="38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TYPE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INSTALLS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Free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75,065,572,646</a:t>
                      </a:r>
                      <a:r>
                        <a:rPr lang="en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Paid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57,364,881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475" y="393475"/>
            <a:ext cx="5339549" cy="22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9"/>
          <p:cNvSpPr txBox="1"/>
          <p:nvPr>
            <p:ph type="title"/>
          </p:nvPr>
        </p:nvSpPr>
        <p:spPr>
          <a:xfrm>
            <a:off x="2616375" y="210775"/>
            <a:ext cx="63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Ratings and Installs affect each other?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00" y="1202525"/>
            <a:ext cx="6436250" cy="376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0"/>
          <p:cNvSpPr txBox="1"/>
          <p:nvPr>
            <p:ph type="title"/>
          </p:nvPr>
        </p:nvSpPr>
        <p:spPr>
          <a:xfrm>
            <a:off x="2463975" y="210775"/>
            <a:ext cx="63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Distribution of Size of App across Data set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75" y="1339775"/>
            <a:ext cx="6226725" cy="283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1"/>
          <p:cNvSpPr txBox="1"/>
          <p:nvPr>
            <p:ph type="title"/>
          </p:nvPr>
        </p:nvSpPr>
        <p:spPr>
          <a:xfrm>
            <a:off x="2463975" y="-17825"/>
            <a:ext cx="63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Content Ratings of Apps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352" name="Google Shape;3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25" y="947211"/>
            <a:ext cx="6310200" cy="263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31"/>
          <p:cNvSpPr txBox="1"/>
          <p:nvPr>
            <p:ph idx="4294967295" type="ctrTitle"/>
          </p:nvPr>
        </p:nvSpPr>
        <p:spPr>
          <a:xfrm>
            <a:off x="2991500" y="3586669"/>
            <a:ext cx="5466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7,903</a:t>
            </a:r>
            <a:endParaRPr sz="3400"/>
          </a:p>
        </p:txBody>
      </p:sp>
      <p:sp>
        <p:nvSpPr>
          <p:cNvPr id="354" name="Google Shape;354;p31"/>
          <p:cNvSpPr txBox="1"/>
          <p:nvPr>
            <p:ph idx="4294967295" type="subTitle"/>
          </p:nvPr>
        </p:nvSpPr>
        <p:spPr>
          <a:xfrm>
            <a:off x="2991500" y="4426176"/>
            <a:ext cx="5466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Content Rating : Everyone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2"/>
          <p:cNvSpPr txBox="1"/>
          <p:nvPr>
            <p:ph type="title"/>
          </p:nvPr>
        </p:nvSpPr>
        <p:spPr>
          <a:xfrm>
            <a:off x="2346900" y="-17825"/>
            <a:ext cx="66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Installs of Apps of different </a:t>
            </a:r>
            <a:r>
              <a:rPr lang="en" sz="2400">
                <a:solidFill>
                  <a:schemeClr val="dk2"/>
                </a:solidFill>
              </a:rPr>
              <a:t>Content Rating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61" name="Google Shape;361;p32"/>
          <p:cNvSpPr txBox="1"/>
          <p:nvPr>
            <p:ph idx="4294967295" type="ctrTitle"/>
          </p:nvPr>
        </p:nvSpPr>
        <p:spPr>
          <a:xfrm>
            <a:off x="2991500" y="3783173"/>
            <a:ext cx="54666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52,179,352,961</a:t>
            </a:r>
            <a:r>
              <a:rPr b="0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3000"/>
          </a:p>
        </p:txBody>
      </p:sp>
      <p:sp>
        <p:nvSpPr>
          <p:cNvPr id="362" name="Google Shape;362;p32"/>
          <p:cNvSpPr txBox="1"/>
          <p:nvPr>
            <p:ph idx="4294967295" type="subTitle"/>
          </p:nvPr>
        </p:nvSpPr>
        <p:spPr>
          <a:xfrm>
            <a:off x="2991500" y="4426176"/>
            <a:ext cx="5466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Installs for </a:t>
            </a:r>
            <a:r>
              <a:rPr lang="en"/>
              <a:t>Content Rating</a:t>
            </a:r>
            <a:r>
              <a:rPr lang="en"/>
              <a:t> : Everyone</a:t>
            </a:r>
            <a:endParaRPr sz="2400"/>
          </a:p>
        </p:txBody>
      </p:sp>
      <p:pic>
        <p:nvPicPr>
          <p:cNvPr id="363" name="Google Shape;3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82" y="956525"/>
            <a:ext cx="6287993" cy="263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ctrTitle"/>
          </p:nvPr>
        </p:nvSpPr>
        <p:spPr>
          <a:xfrm>
            <a:off x="1958250" y="2011750"/>
            <a:ext cx="7064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Importance of App Analysis</a:t>
            </a:r>
            <a:endParaRPr sz="4000"/>
          </a:p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Why do we need it and who is interested?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sz="72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2907950" y="2841863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Free vs Paid Apps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69" name="Google Shape;369;p33"/>
          <p:cNvGraphicFramePr/>
          <p:nvPr/>
        </p:nvGraphicFramePr>
        <p:xfrm>
          <a:off x="3821125" y="3463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{5E32839B-2534-4520-BF4C-F4B703E7D073}</a:tableStyleId>
              </a:tblPr>
              <a:tblGrid>
                <a:gridCol w="1570650"/>
                <a:gridCol w="2189000"/>
              </a:tblGrid>
              <a:tr h="38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TYPE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NUMBER OF APPS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Free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8,903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Paid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756</a:t>
                      </a:r>
                      <a:endParaRPr b="1"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87" y="393475"/>
            <a:ext cx="5315338" cy="222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00" y="272625"/>
            <a:ext cx="6866800" cy="4533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34"/>
          <p:cNvSpPr txBox="1"/>
          <p:nvPr>
            <p:ph type="title"/>
          </p:nvPr>
        </p:nvSpPr>
        <p:spPr>
          <a:xfrm>
            <a:off x="3606275" y="590200"/>
            <a:ext cx="63753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Exploring Genres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5"/>
          <p:cNvSpPr txBox="1"/>
          <p:nvPr>
            <p:ph type="title"/>
          </p:nvPr>
        </p:nvSpPr>
        <p:spPr>
          <a:xfrm>
            <a:off x="1461550" y="1770625"/>
            <a:ext cx="31059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Pairwise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Plots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00" y="131175"/>
            <a:ext cx="4864626" cy="48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6"/>
          <p:cNvSpPr txBox="1"/>
          <p:nvPr>
            <p:ph type="title"/>
          </p:nvPr>
        </p:nvSpPr>
        <p:spPr>
          <a:xfrm>
            <a:off x="3800450" y="260975"/>
            <a:ext cx="49266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Correlation Map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50" y="1204450"/>
            <a:ext cx="4926626" cy="3694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ctrTitle"/>
          </p:nvPr>
        </p:nvSpPr>
        <p:spPr>
          <a:xfrm>
            <a:off x="1958250" y="2011750"/>
            <a:ext cx="7064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Creating a model for Data</a:t>
            </a:r>
            <a:endParaRPr sz="4400"/>
          </a:p>
        </p:txBody>
      </p:sp>
      <p:sp>
        <p:nvSpPr>
          <p:cNvPr id="398" name="Google Shape;398;p37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make our model intelligent</a:t>
            </a: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4</a:t>
            </a:r>
            <a:endParaRPr sz="72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/>
          <p:nvPr/>
        </p:nvSpPr>
        <p:spPr>
          <a:xfrm rot="10136228">
            <a:off x="7649274" y="2855719"/>
            <a:ext cx="1350802" cy="57776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 flipH="1" rot="711236">
            <a:off x="6382408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 rot="-711236">
            <a:off x="5108283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Process</a:t>
            </a:r>
            <a:endParaRPr/>
          </a:p>
        </p:txBody>
      </p:sp>
      <p:sp>
        <p:nvSpPr>
          <p:cNvPr id="408" name="Google Shape;408;p3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38"/>
          <p:cNvSpPr/>
          <p:nvPr/>
        </p:nvSpPr>
        <p:spPr>
          <a:xfrm flipH="1" rot="711236">
            <a:off x="3791608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 rot="-711236">
            <a:off x="2517483" y="2855801"/>
            <a:ext cx="1350909" cy="576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8"/>
          <p:cNvGrpSpPr/>
          <p:nvPr/>
        </p:nvGrpSpPr>
        <p:grpSpPr>
          <a:xfrm>
            <a:off x="2813425" y="1504009"/>
            <a:ext cx="1970700" cy="1246754"/>
            <a:chOff x="1474000" y="1219942"/>
            <a:chExt cx="1970700" cy="1246754"/>
          </a:xfrm>
        </p:grpSpPr>
        <p:sp>
          <p:nvSpPr>
            <p:cNvPr id="412" name="Google Shape;412;p3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 txBox="1"/>
            <p:nvPr/>
          </p:nvSpPr>
          <p:spPr>
            <a:xfrm>
              <a:off x="1474000" y="1246208"/>
              <a:ext cx="1970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Splitting the data set and separating dependent and independent variables.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 txBox="1"/>
            <p:nvPr/>
          </p:nvSpPr>
          <p:spPr>
            <a:xfrm>
              <a:off x="1634650" y="1888171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Train / Target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grpSp>
        <p:nvGrpSpPr>
          <p:cNvPr id="416" name="Google Shape;416;p38"/>
          <p:cNvGrpSpPr/>
          <p:nvPr/>
        </p:nvGrpSpPr>
        <p:grpSpPr>
          <a:xfrm>
            <a:off x="5428550" y="1524897"/>
            <a:ext cx="1970700" cy="1246754"/>
            <a:chOff x="1518588" y="1219942"/>
            <a:chExt cx="1970700" cy="1246754"/>
          </a:xfrm>
        </p:grpSpPr>
        <p:sp>
          <p:nvSpPr>
            <p:cNvPr id="417" name="Google Shape;417;p3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 txBox="1"/>
            <p:nvPr/>
          </p:nvSpPr>
          <p:spPr>
            <a:xfrm>
              <a:off x="1678900" y="1246220"/>
              <a:ext cx="1624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Scaling of data and normalisation and then split to train/test sets.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 txBox="1"/>
            <p:nvPr/>
          </p:nvSpPr>
          <p:spPr>
            <a:xfrm>
              <a:off x="1518588" y="1888171"/>
              <a:ext cx="1970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Scale and Split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4274288" y="2910019"/>
            <a:ext cx="1712700" cy="1230715"/>
            <a:chOff x="3021975" y="2541798"/>
            <a:chExt cx="1712700" cy="1230715"/>
          </a:xfrm>
        </p:grpSpPr>
        <p:sp>
          <p:nvSpPr>
            <p:cNvPr id="422" name="Google Shape;422;p38"/>
            <p:cNvSpPr txBox="1"/>
            <p:nvPr/>
          </p:nvSpPr>
          <p:spPr>
            <a:xfrm>
              <a:off x="3066235" y="269420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Label Encode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Label encoding the Type, Genre, Content Rating and Category columns.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8"/>
          <p:cNvGrpSpPr/>
          <p:nvPr/>
        </p:nvGrpSpPr>
        <p:grpSpPr>
          <a:xfrm>
            <a:off x="6860950" y="2910019"/>
            <a:ext cx="1712700" cy="1390604"/>
            <a:chOff x="3021988" y="2541798"/>
            <a:chExt cx="1712700" cy="1390604"/>
          </a:xfrm>
        </p:grpSpPr>
        <p:sp>
          <p:nvSpPr>
            <p:cNvPr id="428" name="Google Shape;428;p38"/>
            <p:cNvSpPr txBox="1"/>
            <p:nvPr/>
          </p:nvSpPr>
          <p:spPr>
            <a:xfrm>
              <a:off x="3066235" y="269420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Modeling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429" name="Google Shape;429;p3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3021988" y="3069002"/>
              <a:ext cx="1712700" cy="863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 txBox="1"/>
            <p:nvPr/>
          </p:nvSpPr>
          <p:spPr>
            <a:xfrm>
              <a:off x="3066238" y="3106002"/>
              <a:ext cx="1624200" cy="8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Employing Ridge Regression, Elastic Net Regression and Random Forest Regression.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5" y="2733538"/>
            <a:ext cx="4092174" cy="2334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975" y="161300"/>
            <a:ext cx="4092174" cy="2334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" name="Google Shape;440;p39"/>
          <p:cNvSpPr txBox="1"/>
          <p:nvPr>
            <p:ph type="title"/>
          </p:nvPr>
        </p:nvSpPr>
        <p:spPr>
          <a:xfrm>
            <a:off x="1309150" y="2608825"/>
            <a:ext cx="31059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Random Forest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Regression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(Residual Plots)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441" name="Google Shape;441;p39"/>
          <p:cNvSpPr txBox="1"/>
          <p:nvPr>
            <p:ph type="title"/>
          </p:nvPr>
        </p:nvSpPr>
        <p:spPr>
          <a:xfrm>
            <a:off x="3120775" y="3408699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 Set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3120775" y="970300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Train Set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0"/>
          <p:cNvSpPr txBox="1"/>
          <p:nvPr>
            <p:ph type="title"/>
          </p:nvPr>
        </p:nvSpPr>
        <p:spPr>
          <a:xfrm>
            <a:off x="1309150" y="2608825"/>
            <a:ext cx="31059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Elastic Net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Regression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(Residual Plots)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449" name="Google Shape;449;p40"/>
          <p:cNvSpPr txBox="1"/>
          <p:nvPr>
            <p:ph type="title"/>
          </p:nvPr>
        </p:nvSpPr>
        <p:spPr>
          <a:xfrm>
            <a:off x="3120775" y="3408699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 Set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50" name="Google Shape;450;p40"/>
          <p:cNvSpPr txBox="1"/>
          <p:nvPr>
            <p:ph type="title"/>
          </p:nvPr>
        </p:nvSpPr>
        <p:spPr>
          <a:xfrm>
            <a:off x="3120775" y="970300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Train Set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5" y="85100"/>
            <a:ext cx="4092175" cy="23774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2" name="Google Shape;4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975" y="2685023"/>
            <a:ext cx="4092174" cy="23345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1"/>
          <p:cNvSpPr txBox="1"/>
          <p:nvPr>
            <p:ph type="title"/>
          </p:nvPr>
        </p:nvSpPr>
        <p:spPr>
          <a:xfrm>
            <a:off x="1461550" y="2227825"/>
            <a:ext cx="31059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Ridge </a:t>
            </a:r>
            <a:r>
              <a:rPr lang="en" sz="2700">
                <a:solidFill>
                  <a:schemeClr val="dk2"/>
                </a:solidFill>
              </a:rPr>
              <a:t>Regression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(Residual Plots)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3120775" y="3408699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Test Set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3120775" y="970300"/>
            <a:ext cx="2115300" cy="47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Train Set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1" y="2602426"/>
            <a:ext cx="4092175" cy="2377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2" name="Google Shape;4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975" y="94000"/>
            <a:ext cx="4092174" cy="23345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for various Models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468" name="Google Shape;468;p42"/>
          <p:cNvGraphicFramePr/>
          <p:nvPr/>
        </p:nvGraphicFramePr>
        <p:xfrm>
          <a:off x="2976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{5E32839B-2534-4520-BF4C-F4B703E7D073}</a:tableStyleId>
              </a:tblPr>
              <a:tblGrid>
                <a:gridCol w="1883675"/>
                <a:gridCol w="1883675"/>
                <a:gridCol w="1883675"/>
              </a:tblGrid>
              <a:tr h="35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MODEL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MSE* (TRAIN SET)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MSE* (TEST SET)</a:t>
                      </a:r>
                      <a:endParaRPr sz="1300">
                        <a:solidFill>
                          <a:schemeClr val="dk2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Random Forest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0.03139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0.22994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Ridge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0.24119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0.25395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Elastic Net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0.23563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0.25423</a:t>
                      </a:r>
                      <a:endParaRPr b="1" sz="18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4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2"/>
          <p:cNvSpPr txBox="1"/>
          <p:nvPr>
            <p:ph type="title"/>
          </p:nvPr>
        </p:nvSpPr>
        <p:spPr>
          <a:xfrm>
            <a:off x="3205500" y="45698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dk2"/>
                </a:solidFill>
              </a:rPr>
              <a:t>*MSE : Mean Squared Error</a:t>
            </a:r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2677625" y="997150"/>
            <a:ext cx="5750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needs it and why?</a:t>
            </a:r>
            <a:endParaRPr sz="2400"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2516475" y="1609175"/>
            <a:ext cx="6010500" cy="31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Developers:</a:t>
            </a:r>
            <a:r>
              <a:rPr lang="en" sz="1800"/>
              <a:t> so that they can build apps most common among users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Marketing Companies:</a:t>
            </a:r>
            <a:r>
              <a:rPr lang="en" sz="1800"/>
              <a:t> so that they can advertise in most popular apps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Common People:</a:t>
            </a:r>
            <a:r>
              <a:rPr lang="en" sz="1800"/>
              <a:t> to explore apps related to their interests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5751975" y="997150"/>
            <a:ext cx="3170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grpSp>
        <p:nvGrpSpPr>
          <p:cNvPr id="210" name="Google Shape;210;p16"/>
          <p:cNvGrpSpPr/>
          <p:nvPr/>
        </p:nvGrpSpPr>
        <p:grpSpPr>
          <a:xfrm>
            <a:off x="166620" y="729719"/>
            <a:ext cx="926449" cy="931161"/>
            <a:chOff x="3955900" y="2984500"/>
            <a:chExt cx="414000" cy="422525"/>
          </a:xfrm>
        </p:grpSpPr>
        <p:sp>
          <p:nvSpPr>
            <p:cNvPr id="211" name="Google Shape;211;p1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ctrTitle"/>
          </p:nvPr>
        </p:nvSpPr>
        <p:spPr>
          <a:xfrm>
            <a:off x="1958250" y="2011750"/>
            <a:ext cx="7064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Concluding Remarks</a:t>
            </a:r>
            <a:endParaRPr sz="5200"/>
          </a:p>
        </p:txBody>
      </p:sp>
      <p:sp>
        <p:nvSpPr>
          <p:cNvPr id="476" name="Google Shape;476;p43"/>
          <p:cNvSpPr txBox="1"/>
          <p:nvPr>
            <p:ph idx="1" type="subTitle"/>
          </p:nvPr>
        </p:nvSpPr>
        <p:spPr>
          <a:xfrm>
            <a:off x="24442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What did we learn ?</a:t>
            </a:r>
            <a:endParaRPr/>
          </a:p>
        </p:txBody>
      </p:sp>
      <p:sp>
        <p:nvSpPr>
          <p:cNvPr id="477" name="Google Shape;477;p43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5</a:t>
            </a:r>
            <a:endParaRPr sz="72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2646525" y="561500"/>
            <a:ext cx="5750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Major Findings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3" name="Google Shape;483;p44"/>
          <p:cNvSpPr txBox="1"/>
          <p:nvPr>
            <p:ph idx="1" type="body"/>
          </p:nvPr>
        </p:nvSpPr>
        <p:spPr>
          <a:xfrm>
            <a:off x="2516475" y="1193500"/>
            <a:ext cx="6010500" cy="31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Developers:</a:t>
            </a:r>
            <a:r>
              <a:rPr lang="en" sz="1700"/>
              <a:t> should build quality apps in most common categories and may also try to target less common categories only if they have good content.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Marketing Companies:</a:t>
            </a:r>
            <a:r>
              <a:rPr lang="en" sz="1700"/>
              <a:t> advertise in top 40 most installed apps for best results.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Category and Genre: </a:t>
            </a:r>
            <a:r>
              <a:rPr lang="en" sz="1700"/>
              <a:t>affect the app market the most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Paid vs Free: </a:t>
            </a:r>
            <a:r>
              <a:rPr lang="en" sz="1700"/>
              <a:t>free apps are most preferred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Size:</a:t>
            </a:r>
            <a:r>
              <a:rPr lang="en" sz="1700"/>
              <a:t> small sized apps are preferred by customers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Content Rating:</a:t>
            </a:r>
            <a:r>
              <a:rPr lang="en" sz="1700"/>
              <a:t> ‘Everyone’ has the largest viewership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4" name="Google Shape;484;p44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5" name="Google Shape;485;p44"/>
          <p:cNvGrpSpPr/>
          <p:nvPr/>
        </p:nvGrpSpPr>
        <p:grpSpPr>
          <a:xfrm>
            <a:off x="228595" y="729719"/>
            <a:ext cx="926449" cy="931161"/>
            <a:chOff x="3955900" y="2984500"/>
            <a:chExt cx="414000" cy="422525"/>
          </a:xfrm>
        </p:grpSpPr>
        <p:sp>
          <p:nvSpPr>
            <p:cNvPr id="486" name="Google Shape;486;p4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ctrTitle"/>
          </p:nvPr>
        </p:nvSpPr>
        <p:spPr>
          <a:xfrm>
            <a:off x="450325" y="1907550"/>
            <a:ext cx="4468200" cy="7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5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ctrTitle"/>
          </p:nvPr>
        </p:nvSpPr>
        <p:spPr>
          <a:xfrm>
            <a:off x="1958250" y="2011750"/>
            <a:ext cx="7064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Cleaning</a:t>
            </a:r>
            <a:endParaRPr sz="3600"/>
          </a:p>
        </p:txBody>
      </p:sp>
      <p:sp>
        <p:nvSpPr>
          <p:cNvPr id="219" name="Google Shape;219;p17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From where do we get the data?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sz="72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idx="4294967295" type="ctrTitle"/>
          </p:nvPr>
        </p:nvSpPr>
        <p:spPr>
          <a:xfrm>
            <a:off x="2991500" y="571800"/>
            <a:ext cx="5466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Kaggle</a:t>
            </a:r>
            <a:endParaRPr sz="4800"/>
          </a:p>
        </p:txBody>
      </p:sp>
      <p:sp>
        <p:nvSpPr>
          <p:cNvPr id="226" name="Google Shape;226;p18"/>
          <p:cNvSpPr txBox="1"/>
          <p:nvPr>
            <p:ph idx="4294967295" type="subTitle"/>
          </p:nvPr>
        </p:nvSpPr>
        <p:spPr>
          <a:xfrm>
            <a:off x="2991500" y="1411307"/>
            <a:ext cx="5466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Data Source</a:t>
            </a:r>
            <a:endParaRPr sz="2400"/>
          </a:p>
        </p:txBody>
      </p:sp>
      <p:sp>
        <p:nvSpPr>
          <p:cNvPr id="227" name="Google Shape;227;p18"/>
          <p:cNvSpPr txBox="1"/>
          <p:nvPr>
            <p:ph idx="4294967295" type="ctrTitle"/>
          </p:nvPr>
        </p:nvSpPr>
        <p:spPr>
          <a:xfrm>
            <a:off x="2991500" y="3200694"/>
            <a:ext cx="5466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(64295, 5)</a:t>
            </a:r>
            <a:endParaRPr sz="4000"/>
          </a:p>
        </p:txBody>
      </p:sp>
      <p:sp>
        <p:nvSpPr>
          <p:cNvPr id="228" name="Google Shape;228;p18"/>
          <p:cNvSpPr txBox="1"/>
          <p:nvPr>
            <p:ph idx="4294967295" type="subTitle"/>
          </p:nvPr>
        </p:nvSpPr>
        <p:spPr>
          <a:xfrm>
            <a:off x="2991500" y="4040201"/>
            <a:ext cx="5466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Google Play Store User Reviews Dataset</a:t>
            </a:r>
            <a:endParaRPr sz="2400"/>
          </a:p>
        </p:txBody>
      </p:sp>
      <p:sp>
        <p:nvSpPr>
          <p:cNvPr id="229" name="Google Shape;229;p18"/>
          <p:cNvSpPr txBox="1"/>
          <p:nvPr>
            <p:ph idx="4294967295" type="ctrTitle"/>
          </p:nvPr>
        </p:nvSpPr>
        <p:spPr>
          <a:xfrm>
            <a:off x="2991500" y="1886247"/>
            <a:ext cx="5466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(10841, 13)</a:t>
            </a:r>
            <a:endParaRPr sz="4000"/>
          </a:p>
        </p:txBody>
      </p:sp>
      <p:sp>
        <p:nvSpPr>
          <p:cNvPr id="230" name="Google Shape;230;p18"/>
          <p:cNvSpPr txBox="1"/>
          <p:nvPr>
            <p:ph idx="4294967295" type="subTitle"/>
          </p:nvPr>
        </p:nvSpPr>
        <p:spPr>
          <a:xfrm>
            <a:off x="2991500" y="2725754"/>
            <a:ext cx="5466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Google Play Store Dataset</a:t>
            </a:r>
            <a:endParaRPr sz="2400"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rot="10136228">
            <a:off x="7649274" y="2855719"/>
            <a:ext cx="1350802" cy="57776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flipH="1" rot="711236">
            <a:off x="6382408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rot="-711236">
            <a:off x="5108283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9"/>
          <p:cNvSpPr/>
          <p:nvPr/>
        </p:nvSpPr>
        <p:spPr>
          <a:xfrm flipH="1" rot="711236">
            <a:off x="3791608" y="285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6860950" y="2910019"/>
            <a:ext cx="1712700" cy="1390604"/>
            <a:chOff x="3021988" y="2541798"/>
            <a:chExt cx="1712700" cy="1390604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3066235" y="269420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Cleaning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021988" y="3069002"/>
              <a:ext cx="1712700" cy="863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3066238" y="3106002"/>
              <a:ext cx="1624200" cy="8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Handled missing data, removed unnecessary columns and cleaned extra column data values.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9"/>
          <p:cNvSpPr/>
          <p:nvPr/>
        </p:nvSpPr>
        <p:spPr>
          <a:xfrm rot="-711236">
            <a:off x="2517483" y="2855801"/>
            <a:ext cx="1350909" cy="576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2813425" y="1504009"/>
            <a:ext cx="1970700" cy="1246754"/>
            <a:chOff x="1474000" y="1219942"/>
            <a:chExt cx="1970700" cy="1246754"/>
          </a:xfrm>
        </p:grpSpPr>
        <p:sp>
          <p:nvSpPr>
            <p:cNvPr id="250" name="Google Shape;250;p19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1474000" y="1246208"/>
              <a:ext cx="1970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Dropped the translated description column in the user_reviews dataset.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1634650" y="1888171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Loading Data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5428550" y="1524897"/>
            <a:ext cx="1970700" cy="1246754"/>
            <a:chOff x="1518588" y="1219942"/>
            <a:chExt cx="1970700" cy="1246754"/>
          </a:xfrm>
        </p:grpSpPr>
        <p:sp>
          <p:nvSpPr>
            <p:cNvPr id="255" name="Google Shape;255;p19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1678900" y="1246220"/>
              <a:ext cx="1624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1181 duplicate entries dropped and left with 9569 entries.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1518588" y="1888171"/>
              <a:ext cx="1970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Duplicate Entries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274288" y="2910019"/>
            <a:ext cx="1712700" cy="1230715"/>
            <a:chOff x="3021975" y="2541798"/>
            <a:chExt cx="1712700" cy="1230715"/>
          </a:xfrm>
        </p:grpSpPr>
        <p:sp>
          <p:nvSpPr>
            <p:cNvPr id="260" name="Google Shape;260;p19"/>
            <p:cNvSpPr txBox="1"/>
            <p:nvPr/>
          </p:nvSpPr>
          <p:spPr>
            <a:xfrm>
              <a:off x="3066235" y="269420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Anomaly</a:t>
              </a:r>
              <a:endParaRPr b="1" sz="1600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Entry with rating 19 removed from the data frame.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ctrTitle"/>
          </p:nvPr>
        </p:nvSpPr>
        <p:spPr>
          <a:xfrm>
            <a:off x="1958250" y="2011750"/>
            <a:ext cx="7064700" cy="63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70" name="Google Shape;270;p20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What does the data tell us?</a:t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 sz="72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2691200" y="301975"/>
            <a:ext cx="6035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Influence of Categories on Ratings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00" y="894962"/>
            <a:ext cx="6035599" cy="3353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100" y="104363"/>
            <a:ext cx="5925075" cy="4934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22"/>
          <p:cNvSpPr txBox="1"/>
          <p:nvPr>
            <p:ph type="title"/>
          </p:nvPr>
        </p:nvSpPr>
        <p:spPr>
          <a:xfrm>
            <a:off x="4839900" y="2712300"/>
            <a:ext cx="4075500" cy="69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Most Important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Categories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