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91" r:id="rId2"/>
    <p:sldId id="513" r:id="rId3"/>
    <p:sldId id="519" r:id="rId4"/>
    <p:sldId id="517" r:id="rId5"/>
    <p:sldId id="525" r:id="rId6"/>
    <p:sldId id="524" r:id="rId7"/>
    <p:sldId id="523" r:id="rId8"/>
    <p:sldId id="521" r:id="rId9"/>
    <p:sldId id="522" r:id="rId10"/>
    <p:sldId id="526" r:id="rId11"/>
    <p:sldId id="520" r:id="rId12"/>
    <p:sldId id="493" r:id="rId13"/>
    <p:sldId id="518" r:id="rId14"/>
    <p:sldId id="500" r:id="rId15"/>
    <p:sldId id="503" r:id="rId16"/>
    <p:sldId id="50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p:cViewPr varScale="1">
        <p:scale>
          <a:sx n="78" d="100"/>
          <a:sy n="78" d="100"/>
        </p:scale>
        <p:origin x="1723" y="4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2</a:t>
            </a:fld>
            <a:endParaRPr lang="en-US"/>
          </a:p>
        </p:txBody>
      </p:sp>
    </p:spTree>
    <p:extLst>
      <p:ext uri="{BB962C8B-B14F-4D97-AF65-F5344CB8AC3E}">
        <p14:creationId xmlns:p14="http://schemas.microsoft.com/office/powerpoint/2010/main" val="37021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5/17/2024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ws.amazon.com/what-is/sentiment-analysis/"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 Id="rId4" Type="http://schemas.openxmlformats.org/officeDocument/2006/relationships/hyperlink" Target="https://www.kaggle.com/datasets/arhamrumi/amazon-product-reviews/data"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281545" y="692696"/>
            <a:ext cx="6580909" cy="1796028"/>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b="1" dirty="0">
                <a:solidFill>
                  <a:schemeClr val="tx1">
                    <a:lumMod val="95000"/>
                    <a:lumOff val="5000"/>
                  </a:schemeClr>
                </a:solidFill>
                <a:latin typeface="Bernard MT Condensed" panose="02050806060905020404" pitchFamily="18" charset="0"/>
              </a:rPr>
              <a:t>CUSTOMER SENTIMENT ANALYSIS</a:t>
            </a:r>
          </a:p>
        </p:txBody>
      </p:sp>
      <p:sp>
        <p:nvSpPr>
          <p:cNvPr id="4" name="TextBox 3"/>
          <p:cNvSpPr txBox="1"/>
          <p:nvPr/>
        </p:nvSpPr>
        <p:spPr>
          <a:xfrm>
            <a:off x="1574782" y="1960522"/>
            <a:ext cx="5943600" cy="4426853"/>
          </a:xfrm>
          <a:prstGeom prst="rect">
            <a:avLst/>
          </a:prstGeom>
          <a:noFill/>
        </p:spPr>
        <p:txBody>
          <a:bodyPr wrap="square" rtlCol="0">
            <a:spAutoFit/>
          </a:bodyPr>
          <a:lstStyle/>
          <a:p>
            <a:pPr algn="ctr">
              <a:spcBef>
                <a:spcPts val="0"/>
              </a:spcBef>
              <a:spcAft>
                <a:spcPts val="0"/>
              </a:spcAft>
            </a:pPr>
            <a:r>
              <a:rPr lang="en-US" sz="2000" b="1"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TEAM MEMBERS</a:t>
            </a:r>
          </a:p>
          <a:p>
            <a:pPr algn="ctr">
              <a:spcBef>
                <a:spcPts val="0"/>
              </a:spcBef>
              <a:spcAft>
                <a:spcPts val="0"/>
              </a:spcAft>
            </a:pPr>
            <a:endParaRPr lang="en-US" sz="2000" b="1"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endParaRPr>
          </a:p>
          <a:p>
            <a:pPr algn="ctr">
              <a:spcBef>
                <a:spcPts val="0"/>
              </a:spcBef>
              <a:spcAft>
                <a:spcPts val="0"/>
              </a:spcAft>
            </a:pPr>
            <a:r>
              <a:rPr lang="en-US" sz="200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GAURAV GARG       - 2210990318</a:t>
            </a:r>
          </a:p>
          <a:p>
            <a:pPr algn="ctr">
              <a:spcBef>
                <a:spcPts val="0"/>
              </a:spcBef>
              <a:spcAft>
                <a:spcPts val="0"/>
              </a:spcAft>
            </a:pPr>
            <a:r>
              <a:rPr lang="en-US" sz="200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DIVYAM PURI          - 2210990294</a:t>
            </a:r>
          </a:p>
          <a:p>
            <a:pPr algn="ctr">
              <a:spcBef>
                <a:spcPts val="0"/>
              </a:spcBef>
              <a:spcAft>
                <a:spcPts val="0"/>
              </a:spcAft>
            </a:pPr>
            <a:r>
              <a:rPr lang="en-US" sz="200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ESHAAN GARG       - 2210990308</a:t>
            </a:r>
          </a:p>
          <a:p>
            <a:pPr algn="ctr">
              <a:spcBef>
                <a:spcPts val="0"/>
              </a:spcBef>
              <a:spcAft>
                <a:spcPts val="0"/>
              </a:spcAft>
            </a:pPr>
            <a:r>
              <a:rPr lang="en-US" sz="2000"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rPr>
              <a:t>NISHTHA TANDON - 2210990621</a:t>
            </a:r>
          </a:p>
          <a:p>
            <a:pPr algn="ctr">
              <a:spcBef>
                <a:spcPts val="0"/>
              </a:spcBef>
              <a:spcAft>
                <a:spcPts val="0"/>
              </a:spcAft>
            </a:pPr>
            <a:endParaRPr lang="en-US" sz="2000" b="1"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endParaRPr>
          </a:p>
          <a:p>
            <a:pPr algn="ctr">
              <a:spcBef>
                <a:spcPts val="0"/>
              </a:spcBef>
              <a:spcAft>
                <a:spcPts val="0"/>
              </a:spcAft>
            </a:pPr>
            <a:endParaRPr lang="en-US" sz="2000" b="1"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endParaRPr>
          </a:p>
          <a:p>
            <a:pPr algn="ctr">
              <a:spcBef>
                <a:spcPts val="0"/>
              </a:spcBef>
              <a:spcAft>
                <a:spcPts val="0"/>
              </a:spcAft>
            </a:pPr>
            <a:endParaRPr lang="en-US" sz="2000" b="1"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endParaRPr>
          </a:p>
          <a:p>
            <a:pPr algn="ctr">
              <a:spcBef>
                <a:spcPts val="0"/>
              </a:spcBef>
              <a:spcAft>
                <a:spcPts val="0"/>
              </a:spcAft>
            </a:pPr>
            <a:endParaRPr lang="en-US" sz="2000" b="1" dirty="0">
              <a:solidFill>
                <a:schemeClr val="dk1"/>
              </a:solidFill>
              <a:latin typeface="Times New Roman" panose="02020603050405020304" pitchFamily="18" charset="0"/>
              <a:ea typeface="Calibri"/>
              <a:cs typeface="Times New Roman" panose="02020603050405020304" pitchFamily="18" charset="0"/>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endParaRPr lang="en-US" sz="2000" b="1" dirty="0">
              <a:solidFill>
                <a:schemeClr val="dk1"/>
              </a:solidFill>
              <a:latin typeface="Calibri"/>
              <a:ea typeface="Calibri"/>
              <a:cs typeface="Calibri"/>
              <a:sym typeface="Wingdings" panose="05000000000000000000" pitchFamily="2" charset="2"/>
            </a:endParaRPr>
          </a:p>
          <a:p>
            <a:pPr marL="0" marR="0" lvl="0" indent="0" algn="l" rtl="0">
              <a:spcBef>
                <a:spcPts val="0"/>
              </a:spcBef>
              <a:spcAft>
                <a:spcPts val="0"/>
              </a:spcAft>
              <a:buNone/>
            </a:pPr>
            <a:r>
              <a:rPr lang="en-US" b="1" dirty="0">
                <a:solidFill>
                  <a:schemeClr val="dk1"/>
                </a:solidFill>
                <a:latin typeface="Calibri"/>
                <a:ea typeface="Calibri"/>
                <a:cs typeface="Calibri"/>
                <a:sym typeface="Wingdings" panose="05000000000000000000" pitchFamily="2" charset="2"/>
              </a:rPr>
              <a:t>                            </a:t>
            </a:r>
            <a:endParaRPr lang="en-US" sz="1800" b="1" dirty="0">
              <a:solidFill>
                <a:schemeClr val="dk1"/>
              </a:solidFill>
              <a:latin typeface="Calibri"/>
              <a:ea typeface="Calibri"/>
              <a:cs typeface="Calibri"/>
              <a:sym typeface="Wingdings" panose="05000000000000000000" pitchFamily="2" charset="2"/>
            </a:endParaRPr>
          </a:p>
          <a:p>
            <a:pPr algn="ctr">
              <a:lnSpc>
                <a:spcPct val="150000"/>
              </a:lnSpc>
            </a:pPr>
            <a:endParaRPr lang="en-US" dirty="0"/>
          </a:p>
        </p:txBody>
      </p:sp>
      <p:sp>
        <p:nvSpPr>
          <p:cNvPr id="5" name="TextBox 4"/>
          <p:cNvSpPr txBox="1"/>
          <p:nvPr/>
        </p:nvSpPr>
        <p:spPr>
          <a:xfrm>
            <a:off x="2012932" y="3723778"/>
            <a:ext cx="5067300" cy="2805320"/>
          </a:xfrm>
          <a:prstGeom prst="rect">
            <a:avLst/>
          </a:prstGeom>
          <a:noFill/>
        </p:spPr>
        <p:txBody>
          <a:bodyPr wrap="square" rtlCol="0">
            <a:spAutoFit/>
          </a:bodyPr>
          <a:lstStyle/>
          <a:p>
            <a:pPr algn="ctr">
              <a:lnSpc>
                <a:spcPct val="150000"/>
              </a:lnSpc>
            </a:pPr>
            <a:endParaRPr lang="en-US" sz="2000"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Under the supervision </a:t>
            </a:r>
          </a:p>
          <a:p>
            <a:pPr algn="ctr">
              <a:lnSpc>
                <a:spcPct val="150000"/>
              </a:lnSpc>
            </a:pPr>
            <a:r>
              <a:rPr lang="en-US" sz="2000" b="1" dirty="0">
                <a:latin typeface="Times New Roman" panose="02020603050405020304" pitchFamily="18" charset="0"/>
                <a:cs typeface="Times New Roman" panose="02020603050405020304" pitchFamily="18" charset="0"/>
              </a:rPr>
              <a:t>of</a:t>
            </a:r>
          </a:p>
          <a:p>
            <a:pPr algn="ctr">
              <a:lnSpc>
                <a:spcPct val="150000"/>
              </a:lnSpc>
            </a:pPr>
            <a:r>
              <a:rPr lang="en-US" sz="2000" b="1" dirty="0">
                <a:latin typeface="Times New Roman" panose="02020603050405020304" pitchFamily="18" charset="0"/>
                <a:cs typeface="Times New Roman" panose="02020603050405020304" pitchFamily="18" charset="0"/>
              </a:rPr>
              <a:t>Mr. </a:t>
            </a:r>
            <a:r>
              <a:rPr lang="en-US" sz="2000" b="1" dirty="0" err="1">
                <a:latin typeface="Times New Roman" panose="02020603050405020304" pitchFamily="18" charset="0"/>
                <a:cs typeface="Times New Roman" panose="02020603050405020304" pitchFamily="18" charset="0"/>
              </a:rPr>
              <a:t>Jatin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Arora</a:t>
            </a:r>
            <a:endParaRPr lang="en-US" sz="2000" b="1" dirty="0">
              <a:latin typeface="Times New Roman" panose="02020603050405020304" pitchFamily="18" charset="0"/>
              <a:cs typeface="Times New Roman" panose="02020603050405020304" pitchFamily="18" charset="0"/>
            </a:endParaRPr>
          </a:p>
          <a:p>
            <a:pPr algn="ctr">
              <a:lnSpc>
                <a:spcPct val="150000"/>
              </a:lnSpc>
            </a:pPr>
            <a:endParaRPr lang="en-US" sz="2000" dirty="0">
              <a:latin typeface="Times New Roman" panose="02020603050405020304" pitchFamily="18" charset="0"/>
              <a:cs typeface="Times New Roman" panose="02020603050405020304" pitchFamily="18" charset="0"/>
            </a:endParaRPr>
          </a:p>
          <a:p>
            <a:pPr algn="ct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43099" y="5373216"/>
            <a:ext cx="5257800" cy="646331"/>
          </a:xfrm>
          <a:prstGeom prst="rect">
            <a:avLst/>
          </a:prstGeom>
          <a:noFill/>
        </p:spPr>
        <p:txBody>
          <a:bodyPr wrap="square" rtlCol="0">
            <a:spAutoFit/>
          </a:bodyPr>
          <a:lstStyle/>
          <a:p>
            <a:pPr algn="ctr"/>
            <a:endParaRPr lang="en-US" dirty="0">
              <a:solidFill>
                <a:srgbClr val="FF0000"/>
              </a:solidFill>
            </a:endParaRPr>
          </a:p>
          <a:p>
            <a:pPr algn="ctr"/>
            <a:r>
              <a:rPr lang="en-US" dirty="0">
                <a:solidFill>
                  <a:srgbClr val="FF0000"/>
                </a:solidFill>
              </a:rPr>
              <a:t>Chitkara University, Punjab</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Result</a:t>
            </a:r>
          </a:p>
        </p:txBody>
      </p:sp>
      <p:pic>
        <p:nvPicPr>
          <p:cNvPr id="4" name="Content Placeholder 3" descr="WhatsApp Image 2024-05-13 at 10.59.45 AM.jpeg"/>
          <p:cNvPicPr>
            <a:picLocks noGrp="1" noChangeAspect="1"/>
          </p:cNvPicPr>
          <p:nvPr>
            <p:ph idx="1"/>
          </p:nvPr>
        </p:nvPicPr>
        <p:blipFill>
          <a:blip r:embed="rId2"/>
          <a:stretch>
            <a:fillRect/>
          </a:stretch>
        </p:blipFill>
        <p:spPr>
          <a:xfrm>
            <a:off x="0" y="857232"/>
            <a:ext cx="9144000" cy="578647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MOTIVATION OF RESEARCH</a:t>
            </a:r>
          </a:p>
        </p:txBody>
      </p:sp>
      <p:sp>
        <p:nvSpPr>
          <p:cNvPr id="3" name="Content Placeholder 2"/>
          <p:cNvSpPr>
            <a:spLocks noGrp="1"/>
          </p:cNvSpPr>
          <p:nvPr>
            <p:ph idx="1"/>
          </p:nvPr>
        </p:nvSpPr>
        <p:spPr>
          <a:xfrm>
            <a:off x="385762" y="865199"/>
            <a:ext cx="8372476" cy="5643602"/>
          </a:xfrm>
        </p:spPr>
        <p:txBody>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Understanding Customer Feedback: Amazon receives a massive volume of reviews for its products, ranging from books to electronics to groceries. Analyzing the sentiment of these reviews helps Amazon understand how customers feel about specific products and their experiences with them.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Product Improvement: By analyzing customer sentiment, Amazon can identify recurring patterns in feedback. If many customers express dissatisfaction with a product, such as its durability or usability, Amazon can use this information to guide product improvements or modifications.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Informing Purchase Decisions: Customer reviews play a crucial role in informing the purchase decisions of other customers. Sentiment analysis helps summarize the overall sentiment of reviews, making it easier for potential buyers to quickly gauge the general consensus about a product. Positive sentiment is likely to attract more customers.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Brand Reputation Management: Monitoring sentiment in customer reviews allows Amazon to manage its brand reputation effectively. By promptly addressing issues raised in negative reviews and leveraging positive feedback, Amazon can maintain a positive brand image and build customer trust and loyalty</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47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905000" y="0"/>
            <a:ext cx="6324600" cy="838200"/>
          </a:xfrm>
        </p:spPr>
        <p:txBody>
          <a:bodyPr/>
          <a:lstStyle/>
          <a:p>
            <a:pPr algn="l"/>
            <a:r>
              <a:rPr lang="en-US" b="1" dirty="0">
                <a:ea typeface="MS PGothic" pitchFamily="34" charset="-128"/>
              </a:rPr>
              <a:t>Tools &amp; Technologies</a:t>
            </a:r>
          </a:p>
        </p:txBody>
      </p:sp>
      <p:sp>
        <p:nvSpPr>
          <p:cNvPr id="7170" name="Content Placeholder 1"/>
          <p:cNvSpPr>
            <a:spLocks noGrp="1"/>
          </p:cNvSpPr>
          <p:nvPr>
            <p:ph idx="1"/>
          </p:nvPr>
        </p:nvSpPr>
        <p:spPr>
          <a:xfrm>
            <a:off x="467544" y="980728"/>
            <a:ext cx="8208912" cy="5291159"/>
          </a:xfrm>
        </p:spPr>
        <p:txBody>
          <a:bodyPr/>
          <a:lstStyle/>
          <a:p>
            <a:pPr marL="0" indent="0" algn="just">
              <a:lnSpc>
                <a:spcPct val="150000"/>
              </a:lnSpc>
              <a:buNone/>
            </a:pPr>
            <a:r>
              <a:rPr lang="en-US" sz="2000" dirty="0">
                <a:latin typeface="Times New Roman" panose="02020603050405020304" pitchFamily="18" charset="0"/>
                <a:ea typeface="MS PGothic" pitchFamily="34" charset="-128"/>
                <a:cs typeface="Times New Roman" panose="02020603050405020304" pitchFamily="18" charset="0"/>
              </a:rPr>
              <a:t>We have used :</a:t>
            </a:r>
          </a:p>
          <a:p>
            <a:pPr marL="0" indent="0" algn="just">
              <a:lnSpc>
                <a:spcPct val="150000"/>
              </a:lnSpc>
            </a:pPr>
            <a:r>
              <a:rPr lang="en-US" sz="2000" dirty="0">
                <a:latin typeface="Times New Roman" panose="02020603050405020304" pitchFamily="18" charset="0"/>
                <a:ea typeface="MS PGothic" pitchFamily="34" charset="-128"/>
                <a:cs typeface="Times New Roman" panose="02020603050405020304" pitchFamily="18" charset="0"/>
              </a:rPr>
              <a:t>Programming Languages:</a:t>
            </a:r>
          </a:p>
          <a:p>
            <a:pPr marL="0" indent="0" algn="just">
              <a:lnSpc>
                <a:spcPct val="150000"/>
              </a:lnSpc>
              <a:buNone/>
            </a:pPr>
            <a:r>
              <a:rPr lang="en-US" sz="2000" dirty="0">
                <a:latin typeface="Times New Roman" panose="02020603050405020304" pitchFamily="18" charset="0"/>
                <a:ea typeface="MS PGothic" pitchFamily="34" charset="-128"/>
                <a:cs typeface="Times New Roman" panose="02020603050405020304" pitchFamily="18" charset="0"/>
              </a:rPr>
              <a:t>Python: Python is a popular choice for sentiment analysis tasks due to its extensive libraries and packages for natural language processing (NLP) and machine learning. Libraries like NLTK, and scikit-learn provide robust tools for text preprocessing, feature extraction, and sentiment classification.</a:t>
            </a:r>
          </a:p>
          <a:p>
            <a:pPr marL="0" indent="0" algn="just">
              <a:lnSpc>
                <a:spcPct val="150000"/>
              </a:lnSpc>
            </a:pPr>
            <a:r>
              <a:rPr lang="en-US" sz="2000" dirty="0">
                <a:latin typeface="Times New Roman" panose="02020603050405020304" pitchFamily="18" charset="0"/>
                <a:ea typeface="MS PGothic" pitchFamily="34" charset="-128"/>
                <a:cs typeface="Times New Roman" panose="02020603050405020304" pitchFamily="18" charset="0"/>
              </a:rPr>
              <a:t>NLP Libraries and Frameworks:</a:t>
            </a:r>
          </a:p>
          <a:p>
            <a:pPr marL="0" indent="0" algn="just">
              <a:lnSpc>
                <a:spcPct val="150000"/>
              </a:lnSpc>
              <a:buNone/>
            </a:pPr>
            <a:r>
              <a:rPr lang="en-US" sz="2000" dirty="0">
                <a:latin typeface="Times New Roman" panose="02020603050405020304" pitchFamily="18" charset="0"/>
                <a:ea typeface="MS PGothic" pitchFamily="34" charset="-128"/>
                <a:cs typeface="Times New Roman" panose="02020603050405020304" pitchFamily="18" charset="0"/>
              </a:rPr>
              <a:t>NLTK (Natural Language Toolkit): NLTK is a comprehensive library for NLP tasks in Python. It provides tools for tokenization, stemming, lemmatization, and sentiment analysis, among other tasks.</a:t>
            </a:r>
          </a:p>
          <a:p>
            <a:pPr marL="0" indent="0">
              <a:buNone/>
            </a:pPr>
            <a:endParaRPr lang="en-US" sz="2800" dirty="0">
              <a:ea typeface="MS PGothic" pitchFamily="34" charset="-128"/>
            </a:endParaRPr>
          </a:p>
          <a:p>
            <a:pPr marL="0" indent="0">
              <a:buNone/>
            </a:pPr>
            <a:endParaRPr lang="en-US" sz="2400" dirty="0">
              <a:ea typeface="MS PGothic" pitchFamily="34" charset="-128"/>
            </a:endParaRPr>
          </a:p>
          <a:p>
            <a:pPr marL="0" indent="0">
              <a:buNone/>
            </a:pPr>
            <a:endParaRPr lang="en-US" sz="2400" dirty="0">
              <a:ea typeface="MS PGothic" pitchFamily="34" charset="-128"/>
            </a:endParaRPr>
          </a:p>
          <a:p>
            <a:pPr marL="0" indent="0">
              <a:buNone/>
            </a:pPr>
            <a:endParaRPr lang="en-US" sz="2800" dirty="0">
              <a:latin typeface="Söhne"/>
              <a:ea typeface="MS PGothic" pitchFamily="34" charset="-128"/>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16A4-DBF6-A03A-1ABB-EFA2E375CEC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27385B5-D576-A696-21C5-1E2CE4CFC6B5}"/>
              </a:ext>
            </a:extLst>
          </p:cNvPr>
          <p:cNvSpPr>
            <a:spLocks noGrp="1"/>
          </p:cNvSpPr>
          <p:nvPr>
            <p:ph idx="1"/>
          </p:nvPr>
        </p:nvSpPr>
        <p:spPr>
          <a:xfrm>
            <a:off x="142844" y="928670"/>
            <a:ext cx="8543956" cy="4968893"/>
          </a:xfrm>
        </p:spPr>
        <p:txBody>
          <a:bodyPr/>
          <a:lstStyle/>
          <a:p>
            <a:pPr algn="just">
              <a:lnSpc>
                <a:spcPct val="150000"/>
              </a:lnSpc>
              <a:buNone/>
            </a:pPr>
            <a:r>
              <a:rPr lang="en-US" sz="2000" dirty="0">
                <a:latin typeface="Times New Roman" panose="02020603050405020304" pitchFamily="18" charset="0"/>
                <a:ea typeface="MS PGothic" pitchFamily="34" charset="-128"/>
                <a:cs typeface="Times New Roman" panose="02020603050405020304" pitchFamily="18" charset="0"/>
              </a:rPr>
              <a:t>Machine Learning Algorithms:</a:t>
            </a:r>
          </a:p>
          <a:p>
            <a:pPr marL="0" indent="0" algn="just">
              <a:lnSpc>
                <a:spcPct val="150000"/>
              </a:lnSpc>
            </a:pPr>
            <a:r>
              <a:rPr lang="en-US" sz="2000" dirty="0">
                <a:latin typeface="Times New Roman" panose="02020603050405020304" pitchFamily="18" charset="0"/>
                <a:ea typeface="MS PGothic" pitchFamily="34" charset="-128"/>
                <a:cs typeface="Times New Roman" panose="02020603050405020304" pitchFamily="18" charset="0"/>
              </a:rPr>
              <a:t>Logistic regression is a statistical method for analyzing a dataset in which there are one or more independent variables that determine an outcome. In sentiment analysis, the independent variables are typically features extracted from text data, and the outcome is the sentiment of the text (positive, negative</a:t>
            </a:r>
          </a:p>
          <a:p>
            <a:pPr marL="0" indent="0" algn="just">
              <a:lnSpc>
                <a:spcPct val="150000"/>
              </a:lnSpc>
            </a:pPr>
            <a:r>
              <a:rPr lang="en-US" sz="2000" dirty="0">
                <a:latin typeface="Times New Roman" panose="02020603050405020304" pitchFamily="18" charset="0"/>
                <a:ea typeface="MS PGothic" pitchFamily="34" charset="-128"/>
                <a:cs typeface="Times New Roman" panose="02020603050405020304" pitchFamily="18" charset="0"/>
              </a:rPr>
              <a:t>Visualization Tools:</a:t>
            </a:r>
          </a:p>
          <a:p>
            <a:pPr marL="0" indent="0" algn="just">
              <a:lnSpc>
                <a:spcPct val="150000"/>
              </a:lnSpc>
              <a:buNone/>
            </a:pPr>
            <a:r>
              <a:rPr lang="en-US" sz="2000" dirty="0">
                <a:latin typeface="Times New Roman" panose="02020603050405020304" pitchFamily="18" charset="0"/>
                <a:ea typeface="MS PGothic" pitchFamily="34" charset="-128"/>
                <a:cs typeface="Times New Roman" panose="02020603050405020304" pitchFamily="18" charset="0"/>
              </a:rPr>
              <a:t>Matplotlib and Seaborn: These Python libraries are commonly used for creating visualizations to explore and interpret sentiment analysis results</a:t>
            </a:r>
            <a:r>
              <a:rPr lang="en-US" sz="2000" dirty="0">
                <a:ea typeface="MS PGothic" pitchFamily="34" charset="-128"/>
              </a:rPr>
              <a:t>.</a:t>
            </a:r>
          </a:p>
          <a:p>
            <a:endParaRPr lang="en-US" dirty="0">
              <a:ea typeface="MS PGothic" pitchFamily="34" charset="-128"/>
            </a:endParaRPr>
          </a:p>
          <a:p>
            <a:endParaRPr lang="en-IN" dirty="0"/>
          </a:p>
        </p:txBody>
      </p:sp>
    </p:spTree>
    <p:extLst>
      <p:ext uri="{BB962C8B-B14F-4D97-AF65-F5344CB8AC3E}">
        <p14:creationId xmlns:p14="http://schemas.microsoft.com/office/powerpoint/2010/main" val="120777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447800" y="0"/>
            <a:ext cx="6477000" cy="838200"/>
          </a:xfrm>
        </p:spPr>
        <p:txBody>
          <a:bodyPr/>
          <a:lstStyle/>
          <a:p>
            <a:pPr algn="l"/>
            <a:r>
              <a:rPr lang="en-US" b="1" dirty="0">
                <a:ea typeface="MS PGothic" pitchFamily="34" charset="-128"/>
              </a:rPr>
              <a:t>	Conclusion</a:t>
            </a:r>
          </a:p>
        </p:txBody>
      </p:sp>
      <p:sp>
        <p:nvSpPr>
          <p:cNvPr id="13314" name="Content Placeholder 2"/>
          <p:cNvSpPr>
            <a:spLocks noGrp="1"/>
          </p:cNvSpPr>
          <p:nvPr>
            <p:ph idx="1"/>
          </p:nvPr>
        </p:nvSpPr>
        <p:spPr>
          <a:xfrm>
            <a:off x="251520" y="815752"/>
            <a:ext cx="8229600" cy="467836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Our analysis involved the following steps:</a:t>
            </a:r>
          </a:p>
          <a:p>
            <a:pPr algn="just">
              <a:buNone/>
            </a:pPr>
            <a:r>
              <a:rPr lang="en-US" sz="2000" dirty="0">
                <a:latin typeface="Times New Roman" panose="02020603050405020304" pitchFamily="18" charset="0"/>
                <a:cs typeface="Times New Roman" panose="02020603050405020304" pitchFamily="18" charset="0"/>
              </a:rPr>
              <a:t>1. Data Collection: We collected a large dataset of Amazon reviews spanning various product categories to ensure diversity in the dataset.</a:t>
            </a:r>
          </a:p>
          <a:p>
            <a:pPr algn="just">
              <a:buNone/>
            </a:pPr>
            <a:r>
              <a:rPr lang="en-US" sz="2000" dirty="0">
                <a:latin typeface="Times New Roman" panose="02020603050405020304" pitchFamily="18" charset="0"/>
                <a:cs typeface="Times New Roman" panose="02020603050405020304" pitchFamily="18" charset="0"/>
              </a:rPr>
              <a:t>2. Data Preprocessing: The collected data underwent extensive preprocessing steps, including text cleaning, removal of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punctuation, and other irrelevant characters, as well as stemming or lemmatization to normalize the text.</a:t>
            </a:r>
          </a:p>
          <a:p>
            <a:pPr algn="just">
              <a:buNone/>
            </a:pPr>
            <a:r>
              <a:rPr lang="en-US" sz="2000" dirty="0">
                <a:latin typeface="Times New Roman" panose="02020603050405020304" pitchFamily="18" charset="0"/>
                <a:cs typeface="Times New Roman" panose="02020603050405020304" pitchFamily="18" charset="0"/>
              </a:rPr>
              <a:t>3. Model Development: We built a machine learning or deep learning model for sentiment analysis. This model was trained on the preprocessed Amazon review data to predict the sentiment of new reviews as positive or negative.</a:t>
            </a:r>
          </a:p>
          <a:p>
            <a:pPr algn="just">
              <a:buNone/>
            </a:pPr>
            <a:r>
              <a:rPr lang="en-US" sz="2000" dirty="0">
                <a:latin typeface="Times New Roman" panose="02020603050405020304" pitchFamily="18" charset="0"/>
                <a:cs typeface="Times New Roman" panose="02020603050405020304" pitchFamily="18" charset="0"/>
              </a:rPr>
              <a:t>4. Evaluation: The performance of the sentiment analysis model was evaluated using appropriate evaluation metrics such as accuracy, precision, recall, and F1-score. This helped us assess how well the model generalizes to new, unseen data.</a:t>
            </a:r>
          </a:p>
          <a:p>
            <a:pPr algn="just">
              <a:buNone/>
            </a:pPr>
            <a:r>
              <a:rPr lang="en-US" sz="2000" dirty="0">
                <a:latin typeface="Times New Roman" panose="02020603050405020304" pitchFamily="18" charset="0"/>
                <a:cs typeface="Times New Roman" panose="02020603050405020304" pitchFamily="18" charset="0"/>
              </a:rPr>
              <a:t>5. Insights: Our analysis revealed valuable insights into customer sentiment towards Amazon products. We observed positive sentiment predominates in reviews.</a:t>
            </a:r>
            <a:endParaRPr lang="en-US" sz="20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
            <a:ext cx="6477000" cy="838200"/>
          </a:xfrm>
        </p:spPr>
        <p:txBody>
          <a:bodyPr/>
          <a:lstStyle/>
          <a:p>
            <a:pPr algn="l"/>
            <a:br>
              <a:rPr lang="en-GB" b="1" dirty="0"/>
            </a:br>
            <a:r>
              <a:rPr lang="en-GB" b="1" dirty="0"/>
              <a:t>References</a:t>
            </a:r>
            <a:br>
              <a:rPr lang="en-US" b="1" dirty="0"/>
            </a:br>
            <a:endParaRPr lang="en-US" dirty="0"/>
          </a:p>
        </p:txBody>
      </p:sp>
      <p:sp>
        <p:nvSpPr>
          <p:cNvPr id="3" name="Content Placeholder 2"/>
          <p:cNvSpPr>
            <a:spLocks noGrp="1"/>
          </p:cNvSpPr>
          <p:nvPr>
            <p:ph idx="1"/>
          </p:nvPr>
        </p:nvSpPr>
        <p:spPr>
          <a:xfrm>
            <a:off x="467544" y="1340768"/>
            <a:ext cx="8447856" cy="4824536"/>
          </a:xfrm>
        </p:spPr>
        <p:txBody>
          <a:bodyPr/>
          <a:lstStyle/>
          <a:p>
            <a:pPr marL="0" indent="0">
              <a:buNone/>
            </a:pPr>
            <a:r>
              <a:rPr lang="en-US" dirty="0"/>
              <a:t>We have taken reference from :</a:t>
            </a:r>
          </a:p>
          <a:p>
            <a:pPr marL="0" indent="0">
              <a:buNone/>
            </a:pPr>
            <a:r>
              <a:rPr lang="en-US" sz="2800" dirty="0">
                <a:sym typeface="Wingdings" panose="05000000000000000000" pitchFamily="2" charset="2"/>
                <a:hlinkClick r:id="rId2"/>
              </a:rPr>
              <a:t>https://www.geeksforgeeks.org/machine-learning/</a:t>
            </a: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hlinkClick r:id="rId3"/>
              </a:rPr>
              <a:t>https://aws.amazon.com/what-is/sentiment-analysis/</a:t>
            </a: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r>
              <a:rPr lang="en-US" sz="2800" dirty="0">
                <a:sym typeface="Wingdings" panose="05000000000000000000" pitchFamily="2" charset="2"/>
                <a:hlinkClick r:id="rId4"/>
              </a:rPr>
              <a:t>https://www.kaggle.com/datasets/arhamrumi/amazon-product-reviews/data</a:t>
            </a: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4000" b="1" dirty="0">
              <a:sym typeface="Wingdings" panose="05000000000000000000" pitchFamily="2" charset="2"/>
            </a:endParaRPr>
          </a:p>
          <a:p>
            <a:pPr marL="0" indent="0">
              <a:buNone/>
            </a:pPr>
            <a:endParaRPr lang="en-US" sz="4000" b="1"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sz="2800"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algn="l"/>
            <a:endParaRPr lang="en-US" b="1" dirty="0">
              <a:ea typeface="MS PGothic" pitchFamily="34" charset="-128"/>
            </a:endParaRPr>
          </a:p>
        </p:txBody>
      </p:sp>
      <p:pic>
        <p:nvPicPr>
          <p:cNvPr id="2" name="Picture 1">
            <a:extLst>
              <a:ext uri="{FF2B5EF4-FFF2-40B4-BE49-F238E27FC236}">
                <a16:creationId xmlns:a16="http://schemas.microsoft.com/office/drawing/2014/main" id="{D66E985C-D3B0-27B7-8862-52196CCD3B9B}"/>
              </a:ext>
            </a:extLst>
          </p:cNvPr>
          <p:cNvPicPr>
            <a:picLocks noChangeAspect="1"/>
          </p:cNvPicPr>
          <p:nvPr/>
        </p:nvPicPr>
        <p:blipFill>
          <a:blip r:embed="rId2"/>
          <a:stretch>
            <a:fillRect/>
          </a:stretch>
        </p:blipFill>
        <p:spPr>
          <a:xfrm>
            <a:off x="0" y="260648"/>
            <a:ext cx="9296400" cy="6697683"/>
          </a:xfrm>
          <a:prstGeom prst="rect">
            <a:avLst/>
          </a:prstGeom>
        </p:spPr>
      </p:pic>
    </p:spTree>
    <p:extLst>
      <p:ext uri="{BB962C8B-B14F-4D97-AF65-F5344CB8AC3E}">
        <p14:creationId xmlns:p14="http://schemas.microsoft.com/office/powerpoint/2010/main" val="268612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3FD-61DF-54CF-316E-E233D4A84EE1}"/>
              </a:ext>
            </a:extLst>
          </p:cNvPr>
          <p:cNvSpPr>
            <a:spLocks noGrp="1"/>
          </p:cNvSpPr>
          <p:nvPr>
            <p:ph type="title"/>
          </p:nvPr>
        </p:nvSpPr>
        <p:spPr>
          <a:xfrm>
            <a:off x="-1447800" y="21771"/>
            <a:ext cx="10591800" cy="838200"/>
          </a:xfrm>
        </p:spPr>
        <p:txBody>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B095BB5-A25F-E636-3976-DBA963FEB3D1}"/>
              </a:ext>
            </a:extLst>
          </p:cNvPr>
          <p:cNvSpPr>
            <a:spLocks noGrp="1"/>
          </p:cNvSpPr>
          <p:nvPr>
            <p:ph idx="1"/>
          </p:nvPr>
        </p:nvSpPr>
        <p:spPr>
          <a:xfrm>
            <a:off x="571500" y="1047749"/>
            <a:ext cx="8001000" cy="4762501"/>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Customer sentiment analysis is a powerful tool that businesses use to gauge the opinions, emotions, and attitudes of their customers towards their products, services, or brand. By analyzing text data from sources such as social media, customer reviews, sentiment analysis can provide valuable insights into how customers perceive a company and its offerings. This introductory process involves the use of natural language processing (NLP) and machine learning techniques to classify opinions as positive, or negative helping businesses understand customer satisfaction levels, identify emerging trends, and make data-driven decisions to improve products and services.</a:t>
            </a:r>
          </a:p>
        </p:txBody>
      </p:sp>
    </p:spTree>
    <p:extLst>
      <p:ext uri="{BB962C8B-B14F-4D97-AF65-F5344CB8AC3E}">
        <p14:creationId xmlns:p14="http://schemas.microsoft.com/office/powerpoint/2010/main" val="305793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Need for Sentiment Analysis</a:t>
            </a:r>
            <a:endParaRPr lang="en-IN" b="1" dirty="0"/>
          </a:p>
        </p:txBody>
      </p:sp>
      <p:sp>
        <p:nvSpPr>
          <p:cNvPr id="3" name="Content Placeholder 2"/>
          <p:cNvSpPr>
            <a:spLocks noGrp="1"/>
          </p:cNvSpPr>
          <p:nvPr>
            <p:ph idx="1"/>
          </p:nvPr>
        </p:nvSpPr>
        <p:spPr>
          <a:xfrm>
            <a:off x="457200" y="1371600"/>
            <a:ext cx="8229600" cy="5638799"/>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Understanding Customer Satisfaction:</a:t>
            </a:r>
            <a:r>
              <a:rPr lang="en-US" sz="2000" dirty="0">
                <a:latin typeface="Times New Roman" panose="02020603050405020304" pitchFamily="18" charset="0"/>
                <a:cs typeface="Times New Roman" panose="02020603050405020304" pitchFamily="18" charset="0"/>
              </a:rPr>
              <a:t> By analyzing customer sentiments, businesses can gain insights into how satisfied their customers are with their products or services.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Identifying Trends and Patterns:</a:t>
            </a:r>
            <a:r>
              <a:rPr lang="en-US" sz="2000" dirty="0">
                <a:latin typeface="Times New Roman" panose="02020603050405020304" pitchFamily="18" charset="0"/>
                <a:cs typeface="Times New Roman" panose="02020603050405020304" pitchFamily="18" charset="0"/>
              </a:rPr>
              <a:t> Sentiment analysis helps businesses uncover emerging trends and patterns in customer feedback.</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Monitoring Brand Perception:</a:t>
            </a:r>
            <a:r>
              <a:rPr lang="en-US" sz="2000" dirty="0">
                <a:latin typeface="Times New Roman" panose="02020603050405020304" pitchFamily="18" charset="0"/>
                <a:cs typeface="Times New Roman" panose="02020603050405020304" pitchFamily="18" charset="0"/>
              </a:rPr>
              <a:t> Businesses can use sentiment analysis to monitor how their brand is perceived by customers in real-time.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8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8858-85B4-8A9F-445B-B38A3773D6F8}"/>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PROBLEM</a:t>
            </a:r>
            <a:r>
              <a:rPr lang="en-IN" sz="3600" b="1" dirty="0"/>
              <a:t> </a:t>
            </a:r>
            <a:r>
              <a:rPr lang="en-IN" sz="3200" b="1"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2B66C3B4-0154-96F8-F856-8F3386A231E6}"/>
              </a:ext>
            </a:extLst>
          </p:cNvPr>
          <p:cNvSpPr>
            <a:spLocks noGrp="1"/>
          </p:cNvSpPr>
          <p:nvPr>
            <p:ph idx="1"/>
          </p:nvPr>
        </p:nvSpPr>
        <p:spPr>
          <a:xfrm>
            <a:off x="304800" y="1447800"/>
            <a:ext cx="8229600" cy="4525963"/>
          </a:xfrm>
        </p:spPr>
        <p:txBody>
          <a:bodyPr/>
          <a:lstStyle/>
          <a:p>
            <a:pPr algn="just">
              <a:lnSpc>
                <a:spcPct val="150000"/>
              </a:lnSpc>
              <a:buNone/>
            </a:pPr>
            <a:r>
              <a:rPr lang="en-US" sz="2400" dirty="0"/>
              <a:t>    </a:t>
            </a:r>
            <a:r>
              <a:rPr lang="en-US" sz="2000" dirty="0">
                <a:latin typeface="Times New Roman" panose="02020603050405020304" pitchFamily="18" charset="0"/>
                <a:cs typeface="Times New Roman" panose="02020603050405020304" pitchFamily="18" charset="0"/>
              </a:rPr>
              <a:t>“In today's highly competitive business landscape, understanding and responding to customer sentiments are paramount for sustainable success. However, with the vast amount of unstructured data generated by customers across various channels such as social media, reviews, and surveys, extracting actionable insights poses a significant challenge for businesses. The problem at hand is to develop an effective customer sentiment analysis system that can automatically analyze and classify customer sentiments into positive, negative, or neutral categories.”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22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Snapshots</a:t>
            </a:r>
          </a:p>
        </p:txBody>
      </p:sp>
      <p:pic>
        <p:nvPicPr>
          <p:cNvPr id="4" name="Content Placeholder 3" descr="WhatsApp Image 2024-05-13 at 10.15.01 AM.jpeg"/>
          <p:cNvPicPr>
            <a:picLocks noGrp="1" noChangeAspect="1"/>
          </p:cNvPicPr>
          <p:nvPr>
            <p:ph idx="1"/>
          </p:nvPr>
        </p:nvPicPr>
        <p:blipFill rotWithShape="1">
          <a:blip r:embed="rId2"/>
          <a:srcRect l="3952" t="1164"/>
          <a:stretch/>
        </p:blipFill>
        <p:spPr>
          <a:xfrm>
            <a:off x="3142" y="1628800"/>
            <a:ext cx="9144000" cy="4464496"/>
          </a:xfrm>
        </p:spPr>
      </p:pic>
      <p:sp>
        <p:nvSpPr>
          <p:cNvPr id="5" name="TextBox 4">
            <a:extLst>
              <a:ext uri="{FF2B5EF4-FFF2-40B4-BE49-F238E27FC236}">
                <a16:creationId xmlns:a16="http://schemas.microsoft.com/office/drawing/2014/main" id="{E841ACDE-FFF0-B77A-69AD-A3BFD63A2FFA}"/>
              </a:ext>
            </a:extLst>
          </p:cNvPr>
          <p:cNvSpPr txBox="1"/>
          <p:nvPr/>
        </p:nvSpPr>
        <p:spPr>
          <a:xfrm>
            <a:off x="467544" y="961310"/>
            <a:ext cx="8208912" cy="830997"/>
          </a:xfrm>
          <a:prstGeom prst="rect">
            <a:avLst/>
          </a:prstGeom>
          <a:noFill/>
        </p:spPr>
        <p:txBody>
          <a:bodyPr wrap="square" rtlCol="0" anchor="ctr">
            <a:spAutoFit/>
          </a:bodyPr>
          <a:lstStyle/>
          <a:p>
            <a:pPr algn="just"/>
            <a:r>
              <a:rPr lang="en-IN" sz="1600" dirty="0">
                <a:latin typeface="Times New Roman" panose="02020603050405020304" pitchFamily="18" charset="0"/>
                <a:cs typeface="Times New Roman" panose="02020603050405020304" pitchFamily="18" charset="0"/>
              </a:rPr>
              <a:t>In our dataset there are columns containing Id, </a:t>
            </a:r>
            <a:r>
              <a:rPr lang="en-IN" sz="1600" dirty="0" err="1">
                <a:latin typeface="Times New Roman" panose="02020603050405020304" pitchFamily="18" charset="0"/>
                <a:cs typeface="Times New Roman" panose="02020603050405020304" pitchFamily="18" charset="0"/>
              </a:rPr>
              <a:t>ProductId</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UserId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ProfileName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HelpfullnessNumerator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HelpfullnessDenominator</a:t>
            </a:r>
            <a:r>
              <a:rPr lang="en-IN" sz="1600" dirty="0">
                <a:latin typeface="Times New Roman" panose="02020603050405020304" pitchFamily="18" charset="0"/>
                <a:cs typeface="Times New Roman" panose="02020603050405020304" pitchFamily="18" charset="0"/>
              </a:rPr>
              <a:t>, Score, Time, Summary, Review Text .</a:t>
            </a:r>
          </a:p>
          <a:p>
            <a:pPr algn="just"/>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4-05-13 at 10.14.26 AM.jpeg"/>
          <p:cNvPicPr>
            <a:picLocks noGrp="1" noChangeAspect="1"/>
          </p:cNvPicPr>
          <p:nvPr>
            <p:ph idx="1"/>
          </p:nvPr>
        </p:nvPicPr>
        <p:blipFill rotWithShape="1">
          <a:blip r:embed="rId2"/>
          <a:srcRect l="1759" r="656"/>
          <a:stretch/>
        </p:blipFill>
        <p:spPr>
          <a:xfrm>
            <a:off x="575556" y="1539969"/>
            <a:ext cx="7992888" cy="4763254"/>
          </a:xfrm>
        </p:spPr>
      </p:pic>
      <p:sp>
        <p:nvSpPr>
          <p:cNvPr id="3" name="TextBox 2">
            <a:extLst>
              <a:ext uri="{FF2B5EF4-FFF2-40B4-BE49-F238E27FC236}">
                <a16:creationId xmlns:a16="http://schemas.microsoft.com/office/drawing/2014/main" id="{B827AD34-B9FD-690F-C5A3-01304780F5AD}"/>
              </a:ext>
            </a:extLst>
          </p:cNvPr>
          <p:cNvSpPr txBox="1"/>
          <p:nvPr/>
        </p:nvSpPr>
        <p:spPr>
          <a:xfrm>
            <a:off x="107504" y="842191"/>
            <a:ext cx="8568952"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We mainly worked on Score and Review Text Column, here in the figure , we can see the distribution of the ratings.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Content Placeholder 7" descr="WhatsApp Image 2024-05-13 at 10.14.25 AM (2).jpeg"/>
          <p:cNvPicPr>
            <a:picLocks noGrp="1" noChangeAspect="1"/>
          </p:cNvPicPr>
          <p:nvPr>
            <p:ph idx="1"/>
          </p:nvPr>
        </p:nvPicPr>
        <p:blipFill rotWithShape="1">
          <a:blip r:embed="rId2"/>
          <a:srcRect b="3878"/>
          <a:stretch/>
        </p:blipFill>
        <p:spPr>
          <a:xfrm>
            <a:off x="323528" y="1405465"/>
            <a:ext cx="8298668" cy="504787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CODE SNAPSHOTS</a:t>
            </a:r>
          </a:p>
        </p:txBody>
      </p:sp>
      <p:pic>
        <p:nvPicPr>
          <p:cNvPr id="4" name="Content Placeholder 3" descr="WhatsApp Image 2024-05-13 at 10.14.24 AM.jpeg"/>
          <p:cNvPicPr>
            <a:picLocks noGrp="1" noChangeAspect="1"/>
          </p:cNvPicPr>
          <p:nvPr>
            <p:ph idx="1"/>
          </p:nvPr>
        </p:nvPicPr>
        <p:blipFill>
          <a:blip r:embed="rId2"/>
          <a:stretch>
            <a:fillRect/>
          </a:stretch>
        </p:blipFill>
        <p:spPr>
          <a:xfrm>
            <a:off x="0" y="857232"/>
            <a:ext cx="9144000" cy="585791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CONTINUED..</a:t>
            </a:r>
          </a:p>
        </p:txBody>
      </p:sp>
      <p:pic>
        <p:nvPicPr>
          <p:cNvPr id="4" name="Content Placeholder 3" descr="WhatsApp Image 2024-05-13 at 10.14.25 AM (1).jpeg"/>
          <p:cNvPicPr>
            <a:picLocks noGrp="1" noChangeAspect="1"/>
          </p:cNvPicPr>
          <p:nvPr>
            <p:ph idx="1"/>
          </p:nvPr>
        </p:nvPicPr>
        <p:blipFill>
          <a:blip r:embed="rId2"/>
          <a:stretch>
            <a:fillRect/>
          </a:stretch>
        </p:blipFill>
        <p:spPr>
          <a:xfrm>
            <a:off x="0" y="980728"/>
            <a:ext cx="8892480" cy="562731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18650</TotalTime>
  <Words>953</Words>
  <Application>Microsoft Office PowerPoint</Application>
  <PresentationFormat>On-screen Show (4:3)</PresentationFormat>
  <Paragraphs>77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MS PGothic</vt:lpstr>
      <vt:lpstr>Arial</vt:lpstr>
      <vt:lpstr>Bernard MT Condensed</vt:lpstr>
      <vt:lpstr>Calibri</vt:lpstr>
      <vt:lpstr>Söhne</vt:lpstr>
      <vt:lpstr>Times New Roman</vt:lpstr>
      <vt:lpstr>Wingdings</vt:lpstr>
      <vt:lpstr>Office Theme</vt:lpstr>
      <vt:lpstr>PowerPoint Presentation</vt:lpstr>
      <vt:lpstr>Introduction</vt:lpstr>
      <vt:lpstr>Need for Sentiment Analysis</vt:lpstr>
      <vt:lpstr>PROBLEM STATEMENT</vt:lpstr>
      <vt:lpstr>Snapshots</vt:lpstr>
      <vt:lpstr>PowerPoint Presentation</vt:lpstr>
      <vt:lpstr>PowerPoint Presentation</vt:lpstr>
      <vt:lpstr>      CODE SNAPSHOTS</vt:lpstr>
      <vt:lpstr> CONTINUED..</vt:lpstr>
      <vt:lpstr>Result</vt:lpstr>
      <vt:lpstr>MOTIVATION OF RESEARCH</vt:lpstr>
      <vt:lpstr>Tools &amp; Technologies</vt:lpstr>
      <vt:lpstr>PowerPoint Presentation</vt:lpstr>
      <vt:lpstr> Conclusion</vt:lpstr>
      <vt:lpstr> References </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 t</cp:lastModifiedBy>
  <cp:revision>1285</cp:revision>
  <dcterms:created xsi:type="dcterms:W3CDTF">2010-04-09T07:36:15Z</dcterms:created>
  <dcterms:modified xsi:type="dcterms:W3CDTF">2024-05-17T17:38:48Z</dcterms:modified>
</cp:coreProperties>
</file>