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91" r:id="rId2"/>
    <p:sldId id="504" r:id="rId3"/>
    <p:sldId id="511" r:id="rId4"/>
    <p:sldId id="505" r:id="rId5"/>
    <p:sldId id="506" r:id="rId6"/>
    <p:sldId id="512" r:id="rId7"/>
    <p:sldId id="507" r:id="rId8"/>
    <p:sldId id="508" r:id="rId9"/>
    <p:sldId id="493" r:id="rId10"/>
    <p:sldId id="509" r:id="rId11"/>
    <p:sldId id="496" r:id="rId12"/>
    <p:sldId id="498" r:id="rId13"/>
    <p:sldId id="500" r:id="rId14"/>
    <p:sldId id="503" r:id="rId15"/>
    <p:sldId id="51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F139E4"/>
    <a:srgbClr val="3A30FA"/>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3/18/2024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3/18/2024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ndful.org/3-practices-to-connect-with-nature-and-your-inner-wilderness/" TargetMode="External"/><Relationship Id="rId2" Type="http://schemas.openxmlformats.org/officeDocument/2006/relationships/hyperlink" Target="https://www.psychologytoday.com/us/blog/click-here-happiness/201812/self-care-12-ways-take-better-care-yourself" TargetMode="External"/><Relationship Id="rId1" Type="http://schemas.openxmlformats.org/officeDocument/2006/relationships/slideLayout" Target="../slideLayouts/slideLayout2.xml"/><Relationship Id="rId5" Type="http://schemas.openxmlformats.org/officeDocument/2006/relationships/hyperlink" Target="https://www.youtube.com/user/Healing9to5" TargetMode="External"/><Relationship Id="rId4" Type="http://schemas.openxmlformats.org/officeDocument/2006/relationships/hyperlink" Target="https://www.youtube.com/user/TEDtalksDirector"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0" y="838200"/>
            <a:ext cx="6172200" cy="1981200"/>
          </a:xfrm>
          <a:prstGeom prst="rect">
            <a:avLst/>
          </a:prstGeom>
          <a:noFill/>
          <a:ln w="9525">
            <a:solidFill>
              <a:schemeClr val="bg1"/>
            </a:solid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u="sng" dirty="0" smtClean="0">
                <a:solidFill>
                  <a:srgbClr val="FF3300"/>
                </a:solidFill>
                <a:latin typeface="Calibri" pitchFamily="34" charset="0"/>
              </a:rPr>
              <a:t>SELF CARE JOURNAL</a:t>
            </a:r>
            <a:endParaRPr lang="en-US" sz="3200" b="1" u="sng" dirty="0">
              <a:solidFill>
                <a:srgbClr val="FF3300"/>
              </a:solidFill>
              <a:latin typeface="Calibri" pitchFamily="34" charset="0"/>
            </a:endParaRPr>
          </a:p>
        </p:txBody>
      </p:sp>
      <p:sp>
        <p:nvSpPr>
          <p:cNvPr id="5" name="TextBox 4"/>
          <p:cNvSpPr txBox="1"/>
          <p:nvPr/>
        </p:nvSpPr>
        <p:spPr>
          <a:xfrm>
            <a:off x="419099" y="4419600"/>
            <a:ext cx="8305800" cy="1754326"/>
          </a:xfrm>
          <a:prstGeom prst="rect">
            <a:avLst/>
          </a:prstGeom>
          <a:noFill/>
        </p:spPr>
        <p:txBody>
          <a:bodyPr wrap="square" rtlCol="0">
            <a:spAutoFit/>
          </a:bodyPr>
          <a:lstStyle/>
          <a:p>
            <a:pPr algn="ctr">
              <a:lnSpc>
                <a:spcPct val="150000"/>
              </a:lnSpc>
            </a:pPr>
            <a:r>
              <a:rPr lang="en-US" b="1" dirty="0" smtClean="0">
                <a:solidFill>
                  <a:schemeClr val="accent2"/>
                </a:solidFill>
              </a:rPr>
              <a:t>KHUSHI GUPTA-2210990512</a:t>
            </a:r>
          </a:p>
          <a:p>
            <a:pPr algn="ctr">
              <a:lnSpc>
                <a:spcPct val="150000"/>
              </a:lnSpc>
            </a:pPr>
            <a:r>
              <a:rPr lang="en-US" b="1" dirty="0" smtClean="0">
                <a:solidFill>
                  <a:schemeClr val="accent2"/>
                </a:solidFill>
              </a:rPr>
              <a:t>KASHVI SHARMA-2210990499</a:t>
            </a:r>
          </a:p>
          <a:p>
            <a:pPr algn="ctr">
              <a:lnSpc>
                <a:spcPct val="150000"/>
              </a:lnSpc>
            </a:pPr>
            <a:r>
              <a:rPr lang="en-US" b="1" dirty="0" smtClean="0">
                <a:solidFill>
                  <a:schemeClr val="accent2"/>
                </a:solidFill>
              </a:rPr>
              <a:t>KESHAV WADHWA-2210990506</a:t>
            </a:r>
          </a:p>
          <a:p>
            <a:pPr algn="ctr">
              <a:lnSpc>
                <a:spcPct val="150000"/>
              </a:lnSpc>
            </a:pPr>
            <a:r>
              <a:rPr lang="en-US" b="1" dirty="0" smtClean="0">
                <a:solidFill>
                  <a:schemeClr val="accent2"/>
                </a:solidFill>
              </a:rPr>
              <a:t>NISHTHA TANDON-2210990621</a:t>
            </a:r>
            <a:endParaRPr lang="en-US" b="1" dirty="0">
              <a:solidFill>
                <a:schemeClr val="accent2"/>
              </a:solidFill>
            </a:endParaRPr>
          </a:p>
        </p:txBody>
      </p:sp>
      <p:sp>
        <p:nvSpPr>
          <p:cNvPr id="3" name="Rectangle 2"/>
          <p:cNvSpPr/>
          <p:nvPr/>
        </p:nvSpPr>
        <p:spPr>
          <a:xfrm>
            <a:off x="3012116" y="2362200"/>
            <a:ext cx="3119765" cy="577850"/>
          </a:xfrm>
          <a:prstGeom prst="rect">
            <a:avLst/>
          </a:prstGeom>
        </p:spPr>
        <p:txBody>
          <a:bodyPr wrap="none">
            <a:spAutoFit/>
          </a:bodyPr>
          <a:lstStyle/>
          <a:p>
            <a:pPr algn="ctr">
              <a:lnSpc>
                <a:spcPct val="150000"/>
              </a:lnSpc>
            </a:pPr>
            <a:r>
              <a:rPr lang="en-US" sz="2400" dirty="0"/>
              <a:t>GROUP</a:t>
            </a:r>
            <a:r>
              <a:rPr lang="en-US" dirty="0"/>
              <a:t> </a:t>
            </a:r>
            <a:r>
              <a:rPr lang="en-US" sz="2400" dirty="0"/>
              <a:t>NUMBER</a:t>
            </a:r>
            <a:r>
              <a:rPr lang="en-US" dirty="0"/>
              <a:t> </a:t>
            </a:r>
            <a:r>
              <a:rPr lang="en-US" sz="2400" dirty="0"/>
              <a:t>16</a:t>
            </a:r>
          </a:p>
        </p:txBody>
      </p:sp>
      <p:sp>
        <p:nvSpPr>
          <p:cNvPr id="7" name="Rectangle 6"/>
          <p:cNvSpPr/>
          <p:nvPr/>
        </p:nvSpPr>
        <p:spPr>
          <a:xfrm>
            <a:off x="3012116" y="3200400"/>
            <a:ext cx="3119765"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SUBMITTED BY:-</a:t>
            </a:r>
            <a:endParaRPr lang="en-IN" sz="2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a:t>
            </a:r>
            <a:endParaRPr lang="en-IN" dirty="0">
              <a:solidFill>
                <a:srgbClr val="FF0000"/>
              </a:solidFill>
            </a:endParaRPr>
          </a:p>
        </p:txBody>
      </p:sp>
      <p:sp>
        <p:nvSpPr>
          <p:cNvPr id="3" name="Subtitle 2"/>
          <p:cNvSpPr>
            <a:spLocks noGrp="1"/>
          </p:cNvSpPr>
          <p:nvPr>
            <p:ph type="subTitle" idx="1"/>
          </p:nvPr>
        </p:nvSpPr>
        <p:spPr/>
        <p:txBody>
          <a:bodyPr/>
          <a:lstStyle/>
          <a:p>
            <a:pPr marL="457200" indent="-457200" algn="l">
              <a:buFont typeface="Arial" panose="020B0604020202020204" pitchFamily="34" charset="0"/>
              <a:buChar char="•"/>
            </a:pPr>
            <a:r>
              <a:rPr lang="en-IN" sz="2400" b="1" dirty="0" smtClean="0">
                <a:solidFill>
                  <a:schemeClr val="tx1"/>
                </a:solidFill>
              </a:rPr>
              <a:t>JavaScript:</a:t>
            </a:r>
            <a:r>
              <a:rPr lang="en-US" dirty="0"/>
              <a:t> </a:t>
            </a:r>
            <a:r>
              <a:rPr lang="en-US" sz="2400" dirty="0">
                <a:solidFill>
                  <a:schemeClr val="tx1"/>
                </a:solidFill>
              </a:rPr>
              <a:t>JavaScript, often abbreviated as JS, is a versatile programming language primarily used for adding interactivity and dynamic behavior to web pages. It enables developers to manipulate HTML elements, handle user interactions, and communicate with web servers asynchronously, enhancing the functionality and responsiveness of web </a:t>
            </a:r>
            <a:r>
              <a:rPr lang="en-US" sz="2400" dirty="0" smtClean="0">
                <a:solidFill>
                  <a:schemeClr val="tx1"/>
                </a:solidFill>
              </a:rPr>
              <a:t>applications.</a:t>
            </a:r>
            <a:endParaRPr lang="en-IN" sz="2400" dirty="0">
              <a:solidFill>
                <a:schemeClr val="tx1"/>
              </a:solidFill>
            </a:endParaRPr>
          </a:p>
        </p:txBody>
      </p:sp>
    </p:spTree>
    <p:extLst>
      <p:ext uri="{BB962C8B-B14F-4D97-AF65-F5344CB8AC3E}">
        <p14:creationId xmlns:p14="http://schemas.microsoft.com/office/powerpoint/2010/main" val="24511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b="1" dirty="0">
                <a:ea typeface="MS PGothic" pitchFamily="34" charset="-128"/>
              </a:rPr>
              <a:t>Code Snapshots</a:t>
            </a:r>
          </a:p>
        </p:txBody>
      </p:sp>
      <p:sp>
        <p:nvSpPr>
          <p:cNvPr id="8195" name="Content Placeholder 2"/>
          <p:cNvSpPr>
            <a:spLocks noGrp="1"/>
          </p:cNvSpPr>
          <p:nvPr>
            <p:ph idx="1"/>
          </p:nvPr>
        </p:nvSpPr>
        <p:spPr>
          <a:xfrm>
            <a:off x="457200" y="1371600"/>
            <a:ext cx="8458200" cy="4525963"/>
          </a:xfrm>
        </p:spPr>
        <p:txBody>
          <a:bodyPr/>
          <a:lstStyle/>
          <a:p>
            <a:pPr>
              <a:buFont typeface="Arial" charset="0"/>
              <a:buChar char="•"/>
              <a:defRPr/>
            </a:pPr>
            <a:endParaRPr lang="en-US" sz="2800" dirty="0">
              <a:ea typeface="MS PGothic" charset="0"/>
              <a:cs typeface="MS PGothic" charset="0"/>
            </a:endParaRP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8200"/>
            <a:ext cx="3359020" cy="29718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9347" y="838200"/>
            <a:ext cx="3094653" cy="2971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9020" y="838200"/>
            <a:ext cx="2690327" cy="29718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809999"/>
            <a:ext cx="3429000" cy="289560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9346" y="3809998"/>
            <a:ext cx="3094654" cy="2895602"/>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9000" y="3809996"/>
            <a:ext cx="2620345" cy="28956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184" y="1066800"/>
            <a:ext cx="4031545" cy="2514599"/>
          </a:xfrm>
        </p:spPr>
      </p:pic>
      <p:sp>
        <p:nvSpPr>
          <p:cNvPr id="11266" name="Title 3"/>
          <p:cNvSpPr>
            <a:spLocks noGrp="1"/>
          </p:cNvSpPr>
          <p:nvPr>
            <p:ph type="title"/>
          </p:nvPr>
        </p:nvSpPr>
        <p:spPr/>
        <p:txBody>
          <a:bodyPr/>
          <a:lstStyle/>
          <a:p>
            <a:pPr algn="l"/>
            <a:r>
              <a:rPr lang="en-US" b="1" dirty="0" smtClean="0">
                <a:ea typeface="MS PGothic" pitchFamily="34" charset="-128"/>
              </a:rPr>
              <a:t>Result</a:t>
            </a:r>
            <a:endParaRPr lang="en-US" b="1" dirty="0">
              <a:ea typeface="MS PGothic" pitchFamily="34" charset="-128"/>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0054" y="1066799"/>
            <a:ext cx="4525347" cy="25146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3810000"/>
            <a:ext cx="4031545" cy="2671667"/>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0507" y="3774232"/>
            <a:ext cx="4554894" cy="2707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algn="l"/>
            <a:r>
              <a:rPr lang="en-US" b="1" dirty="0" smtClean="0">
                <a:ea typeface="MS PGothic" pitchFamily="34" charset="-128"/>
              </a:rPr>
              <a:t>Conclusion</a:t>
            </a:r>
            <a:endParaRPr lang="en-US" b="1" dirty="0">
              <a:ea typeface="MS PGothic" pitchFamily="34" charset="-128"/>
            </a:endParaRPr>
          </a:p>
        </p:txBody>
      </p:sp>
      <p:sp>
        <p:nvSpPr>
          <p:cNvPr id="13314" name="Content Placeholder 2"/>
          <p:cNvSpPr>
            <a:spLocks noGrp="1"/>
          </p:cNvSpPr>
          <p:nvPr>
            <p:ph idx="1"/>
          </p:nvPr>
        </p:nvSpPr>
        <p:spPr/>
        <p:txBody>
          <a:bodyPr/>
          <a:lstStyle/>
          <a:p>
            <a:pPr marL="0" indent="0">
              <a:buNone/>
            </a:pPr>
            <a:endParaRPr lang="en-US" sz="2400" dirty="0" smtClean="0"/>
          </a:p>
          <a:p>
            <a:r>
              <a:rPr lang="en-US" sz="2400" dirty="0" smtClean="0"/>
              <a:t>In </a:t>
            </a:r>
            <a:r>
              <a:rPr lang="en-US" sz="2400" dirty="0"/>
              <a:t>conclusion, self-care is not just a buzzword or a fleeting trend—it's a fundamental aspect of living a balanced, fulfilling life</a:t>
            </a:r>
            <a:r>
              <a:rPr lang="en-US" sz="2400" dirty="0" smtClean="0"/>
              <a:t>.</a:t>
            </a:r>
          </a:p>
          <a:p>
            <a:r>
              <a:rPr lang="en-US" sz="2400" dirty="0"/>
              <a:t>We've learned that self-care isn't selfish; it's an essential investment in ourselves that enables us to show up as our best selves in all areas of our lives</a:t>
            </a:r>
            <a:r>
              <a:rPr lang="en-US" sz="2400" dirty="0" smtClean="0"/>
              <a:t>.</a:t>
            </a:r>
          </a:p>
          <a:p>
            <a:r>
              <a:rPr lang="en-US" sz="2400" dirty="0"/>
              <a:t>Remember, self-care looks different for everyone, and it's important to find what works best for you. Whether it's taking a walk in nature, practicing mindfulness, or simply setting boundaries and saying no when needed, every act of self-care matters.</a:t>
            </a:r>
            <a:endParaRPr lang="en-US" sz="2400" dirty="0" smtClean="0"/>
          </a:p>
          <a:p>
            <a:endParaRPr lang="en-US" sz="2400" dirty="0">
              <a:ea typeface="MS PGothic"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t/>
            </a:r>
            <a:br>
              <a:rPr lang="en-GB" b="1" dirty="0"/>
            </a:br>
            <a:r>
              <a:rPr lang="en-GB" b="1" dirty="0"/>
              <a:t>References</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sz="2000" b="1" dirty="0" smtClean="0"/>
          </a:p>
          <a:p>
            <a:r>
              <a:rPr lang="en-US" sz="2000" b="1" dirty="0" smtClean="0"/>
              <a:t>NLM Abstract: </a:t>
            </a:r>
            <a:r>
              <a:rPr lang="en-US" sz="2000" dirty="0" smtClean="0"/>
              <a:t>https</a:t>
            </a:r>
            <a:r>
              <a:rPr lang="en-US" sz="2000" dirty="0"/>
              <a:t>://www.ncbi.nlm.nih.gov/pmc/articles/PMC8488814/</a:t>
            </a:r>
            <a:endParaRPr lang="en-US" sz="2000" dirty="0" smtClean="0"/>
          </a:p>
          <a:p>
            <a:r>
              <a:rPr lang="en-US" sz="2000" b="1" dirty="0" smtClean="0"/>
              <a:t>Emotional Support</a:t>
            </a:r>
            <a:r>
              <a:rPr lang="en-US" sz="2000" dirty="0" smtClean="0"/>
              <a:t>: </a:t>
            </a:r>
            <a:r>
              <a:rPr lang="en-US" sz="2000" dirty="0"/>
              <a:t>(</a:t>
            </a:r>
            <a:r>
              <a:rPr lang="en-US" sz="2000" dirty="0">
                <a:hlinkClick r:id="rId2"/>
              </a:rPr>
              <a:t>https://www.psychologytoday.com/us/blog/click-here-happiness/201812/self-care-12-ways-take-better-care-yourself</a:t>
            </a:r>
            <a:r>
              <a:rPr lang="en-US" sz="2000" dirty="0" smtClean="0"/>
              <a:t>)</a:t>
            </a:r>
          </a:p>
          <a:p>
            <a:r>
              <a:rPr lang="en-US" sz="2000" b="1" dirty="0"/>
              <a:t>C</a:t>
            </a:r>
            <a:r>
              <a:rPr lang="en-US" sz="2000" b="1" dirty="0" smtClean="0"/>
              <a:t>alm </a:t>
            </a:r>
            <a:r>
              <a:rPr lang="en-US" sz="2000" b="1" dirty="0"/>
              <a:t>mind: </a:t>
            </a:r>
            <a:r>
              <a:rPr lang="en-US" sz="2000" dirty="0"/>
              <a:t>(</a:t>
            </a:r>
            <a:r>
              <a:rPr lang="en-US" sz="2000" dirty="0">
                <a:hlinkClick r:id="rId3"/>
              </a:rPr>
              <a:t>https://www.mindful.org/3-practices-to-connect-with-nature-and-your-inner-wilderness</a:t>
            </a:r>
            <a:r>
              <a:rPr lang="en-US" sz="2000" dirty="0" smtClean="0">
                <a:hlinkClick r:id="rId3"/>
              </a:rPr>
              <a:t>/</a:t>
            </a:r>
            <a:r>
              <a:rPr lang="en-US" sz="2000" dirty="0" smtClean="0"/>
              <a:t>)</a:t>
            </a:r>
          </a:p>
          <a:p>
            <a:r>
              <a:rPr lang="en-US" sz="2000" b="1" dirty="0"/>
              <a:t>M</a:t>
            </a:r>
            <a:r>
              <a:rPr lang="en-US" sz="2000" b="1" dirty="0" smtClean="0"/>
              <a:t>otivation</a:t>
            </a:r>
            <a:r>
              <a:rPr lang="en-US" sz="2000" dirty="0" smtClean="0"/>
              <a:t>: (</a:t>
            </a:r>
            <a:r>
              <a:rPr lang="en-US" sz="2000" dirty="0">
                <a:hlinkClick r:id="rId4"/>
              </a:rPr>
              <a:t>https://www.youtube.com/user/TEDtalksDirector</a:t>
            </a:r>
            <a:r>
              <a:rPr lang="en-US" sz="2000" dirty="0" smtClean="0"/>
              <a:t>)</a:t>
            </a:r>
          </a:p>
          <a:p>
            <a:r>
              <a:rPr lang="en-US" sz="2000" b="1" dirty="0"/>
              <a:t>Anxiety</a:t>
            </a:r>
            <a:r>
              <a:rPr lang="en-US" sz="2000" b="1" dirty="0" smtClean="0"/>
              <a:t>: </a:t>
            </a:r>
            <a:r>
              <a:rPr lang="en-US" sz="2000" dirty="0" smtClean="0"/>
              <a:t>(</a:t>
            </a:r>
            <a:r>
              <a:rPr lang="en-US" sz="2000" dirty="0">
                <a:hlinkClick r:id="rId5"/>
              </a:rPr>
              <a:t>https://www.youtube.com/user/Healing9to5</a:t>
            </a:r>
            <a:r>
              <a:rPr lang="en-US" sz="2000" dirty="0" smtClean="0"/>
              <a:t>)</a:t>
            </a:r>
          </a:p>
          <a:p>
            <a:r>
              <a:rPr lang="en-US" sz="2000" b="1" dirty="0" smtClean="0"/>
              <a:t>Research </a:t>
            </a:r>
            <a:r>
              <a:rPr lang="en-US" sz="2000" b="1" dirty="0"/>
              <a:t>Paper</a:t>
            </a:r>
            <a:r>
              <a:rPr lang="en-US" sz="2000" dirty="0"/>
              <a:t>: Authors: Dorothea E. D. Orem, Susana P. Bunkers, Marcia </a:t>
            </a:r>
            <a:r>
              <a:rPr lang="en-US" sz="2000" dirty="0" err="1"/>
              <a:t>Riehl</a:t>
            </a:r>
            <a:r>
              <a:rPr lang="en-US" sz="2000" dirty="0"/>
              <a:t>, Martha </a:t>
            </a:r>
            <a:r>
              <a:rPr lang="en-US" sz="2000" dirty="0" err="1" smtClean="0"/>
              <a:t>Zuraik</a:t>
            </a:r>
            <a:endParaRPr lang="en-US" sz="2000" dirty="0" smtClean="0"/>
          </a:p>
          <a:p>
            <a:r>
              <a:rPr lang="en-US" sz="2000" dirty="0" smtClean="0"/>
              <a:t>Journal</a:t>
            </a:r>
            <a:r>
              <a:rPr lang="en-US" sz="2000" dirty="0"/>
              <a:t>: Nursing </a:t>
            </a:r>
            <a:r>
              <a:rPr lang="en-US" sz="2000" dirty="0" smtClean="0"/>
              <a:t>Forum</a:t>
            </a:r>
          </a:p>
          <a:p>
            <a:r>
              <a:rPr lang="en-US" sz="2000" dirty="0" smtClean="0"/>
              <a:t>Year</a:t>
            </a:r>
            <a:r>
              <a:rPr lang="en-US" sz="2000" dirty="0"/>
              <a:t>: 2001</a:t>
            </a:r>
            <a:endParaRPr lang="en-US" sz="2000" dirty="0" smtClean="0"/>
          </a:p>
          <a:p>
            <a:endParaRPr lang="en-US" sz="2000" dirty="0" smtClean="0"/>
          </a:p>
          <a:p>
            <a:endParaRPr 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a:t>
            </a:r>
            <a:endParaRPr lang="en-IN" dirty="0">
              <a:solidFill>
                <a:srgbClr val="FF0000"/>
              </a:solidFill>
            </a:endParaRPr>
          </a:p>
        </p:txBody>
      </p:sp>
      <p:sp>
        <p:nvSpPr>
          <p:cNvPr id="3" name="Subtitle 2"/>
          <p:cNvSpPr>
            <a:spLocks noGrp="1"/>
          </p:cNvSpPr>
          <p:nvPr>
            <p:ph type="subTitle" idx="1"/>
          </p:nvPr>
        </p:nvSpPr>
        <p:spPr/>
        <p:txBody>
          <a:bodyPr/>
          <a:lstStyle/>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867400"/>
          </a:xfrm>
          <a:prstGeom prst="rect">
            <a:avLst/>
          </a:prstGeom>
        </p:spPr>
      </p:pic>
    </p:spTree>
    <p:extLst>
      <p:ext uri="{BB962C8B-B14F-4D97-AF65-F5344CB8AC3E}">
        <p14:creationId xmlns:p14="http://schemas.microsoft.com/office/powerpoint/2010/main" val="109180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Index</a:t>
            </a:r>
            <a:endParaRPr lang="en-IN" dirty="0"/>
          </a:p>
        </p:txBody>
      </p:sp>
      <p:sp>
        <p:nvSpPr>
          <p:cNvPr id="3" name="Subtitle 2"/>
          <p:cNvSpPr>
            <a:spLocks noGrp="1"/>
          </p:cNvSpPr>
          <p:nvPr>
            <p:ph type="subTitle" idx="1"/>
          </p:nvPr>
        </p:nvSpPr>
        <p:spPr/>
        <p:txBody>
          <a:bodyPr/>
          <a:lstStyle/>
          <a:p>
            <a:pPr marL="457200" indent="-457200" algn="l">
              <a:buFont typeface="Arial" panose="020B0604020202020204" pitchFamily="34" charset="0"/>
              <a:buChar char="•"/>
            </a:pPr>
            <a:r>
              <a:rPr lang="en-IN" dirty="0" smtClean="0">
                <a:solidFill>
                  <a:schemeClr val="tx1"/>
                </a:solidFill>
              </a:rPr>
              <a:t>Introduction</a:t>
            </a:r>
          </a:p>
          <a:p>
            <a:pPr marL="457200" indent="-457200" algn="l">
              <a:buFont typeface="Arial" panose="020B0604020202020204" pitchFamily="34" charset="0"/>
              <a:buChar char="•"/>
            </a:pPr>
            <a:r>
              <a:rPr lang="en-IN" dirty="0" smtClean="0">
                <a:solidFill>
                  <a:schemeClr val="tx1"/>
                </a:solidFill>
              </a:rPr>
              <a:t>Objective</a:t>
            </a:r>
          </a:p>
          <a:p>
            <a:pPr marL="457200" indent="-457200" algn="l">
              <a:buFont typeface="Arial" panose="020B0604020202020204" pitchFamily="34" charset="0"/>
              <a:buChar char="•"/>
            </a:pPr>
            <a:r>
              <a:rPr lang="en-IN" dirty="0" smtClean="0">
                <a:solidFill>
                  <a:schemeClr val="tx1"/>
                </a:solidFill>
              </a:rPr>
              <a:t>Tools &amp; Technologies</a:t>
            </a:r>
          </a:p>
          <a:p>
            <a:pPr marL="457200" indent="-457200" algn="l">
              <a:buFont typeface="Arial" panose="020B0604020202020204" pitchFamily="34" charset="0"/>
              <a:buChar char="•"/>
            </a:pPr>
            <a:r>
              <a:rPr lang="en-IN" dirty="0" smtClean="0">
                <a:solidFill>
                  <a:schemeClr val="tx1"/>
                </a:solidFill>
              </a:rPr>
              <a:t>Code Snapshots</a:t>
            </a:r>
          </a:p>
          <a:p>
            <a:pPr marL="457200" indent="-457200" algn="l">
              <a:buFont typeface="Arial" panose="020B0604020202020204" pitchFamily="34" charset="0"/>
              <a:buChar char="•"/>
            </a:pPr>
            <a:r>
              <a:rPr lang="en-IN" dirty="0" smtClean="0">
                <a:solidFill>
                  <a:schemeClr val="tx1"/>
                </a:solidFill>
              </a:rPr>
              <a:t>Result</a:t>
            </a:r>
          </a:p>
          <a:p>
            <a:pPr marL="457200" indent="-457200" algn="l">
              <a:buFont typeface="Arial" panose="020B0604020202020204" pitchFamily="34" charset="0"/>
              <a:buChar char="•"/>
            </a:pPr>
            <a:r>
              <a:rPr lang="en-IN" dirty="0" smtClean="0">
                <a:solidFill>
                  <a:schemeClr val="tx1"/>
                </a:solidFill>
              </a:rPr>
              <a:t>Conclusion</a:t>
            </a:r>
          </a:p>
          <a:p>
            <a:pPr marL="457200" indent="-457200" algn="l">
              <a:buFont typeface="Arial" panose="020B0604020202020204" pitchFamily="34" charset="0"/>
              <a:buChar char="•"/>
            </a:pPr>
            <a:r>
              <a:rPr lang="en-IN" dirty="0" smtClean="0">
                <a:solidFill>
                  <a:schemeClr val="tx1"/>
                </a:solidFill>
              </a:rPr>
              <a:t>References</a:t>
            </a:r>
          </a:p>
          <a:p>
            <a:pPr marL="457200" indent="-457200" algn="l">
              <a:buFont typeface="Arial" panose="020B0604020202020204" pitchFamily="34" charset="0"/>
              <a:buChar char="•"/>
            </a:pPr>
            <a:endParaRPr lang="en-IN" dirty="0" smtClean="0"/>
          </a:p>
          <a:p>
            <a:pPr marL="457200" indent="-457200" algn="l">
              <a:buFont typeface="Arial" panose="020B0604020202020204" pitchFamily="34" charset="0"/>
              <a:buChar char="•"/>
            </a:pPr>
            <a:endParaRPr lang="en-IN" dirty="0" smtClean="0"/>
          </a:p>
          <a:p>
            <a:endParaRPr lang="en-IN" dirty="0" smtClean="0"/>
          </a:p>
          <a:p>
            <a:endParaRPr lang="en-IN" dirty="0"/>
          </a:p>
        </p:txBody>
      </p:sp>
    </p:spTree>
    <p:extLst>
      <p:ext uri="{BB962C8B-B14F-4D97-AF65-F5344CB8AC3E}">
        <p14:creationId xmlns:p14="http://schemas.microsoft.com/office/powerpoint/2010/main" val="242696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867400"/>
          </a:xfrm>
          <a:prstGeom prst="rect">
            <a:avLst/>
          </a:prstGeom>
        </p:spPr>
      </p:pic>
    </p:spTree>
    <p:extLst>
      <p:ext uri="{BB962C8B-B14F-4D97-AF65-F5344CB8AC3E}">
        <p14:creationId xmlns:p14="http://schemas.microsoft.com/office/powerpoint/2010/main" val="27371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381000" y="1066800"/>
            <a:ext cx="8229600" cy="4525963"/>
          </a:xfrm>
        </p:spPr>
        <p:txBody>
          <a:bodyPr/>
          <a:lstStyle/>
          <a:p>
            <a:endParaRPr lang="en-US" sz="2400" dirty="0" smtClean="0"/>
          </a:p>
          <a:p>
            <a:r>
              <a:rPr lang="en-US" sz="2400" dirty="0" smtClean="0"/>
              <a:t>Self-care </a:t>
            </a:r>
            <a:r>
              <a:rPr lang="en-US" sz="2400" dirty="0"/>
              <a:t>is the practice of deliberately taking steps to maintain or improve one's physical, mental, and emotional well-being</a:t>
            </a:r>
            <a:r>
              <a:rPr lang="en-US" dirty="0" smtClean="0"/>
              <a:t>.</a:t>
            </a:r>
          </a:p>
          <a:p>
            <a:r>
              <a:rPr lang="en-US" sz="2400" dirty="0"/>
              <a:t>In today's fast-paced world, self-care is increasingly recognized as essential for overall health and resilience</a:t>
            </a:r>
            <a:r>
              <a:rPr lang="en-US" dirty="0" smtClean="0"/>
              <a:t>.</a:t>
            </a:r>
          </a:p>
          <a:p>
            <a:r>
              <a:rPr lang="en-US" sz="2400" dirty="0"/>
              <a:t>It encompasses a wide range of activities, from basic self-care tasks like eating well and getting enough sleep, to activities that nourish the mind and soul like meditation and spending time in nature.</a:t>
            </a:r>
            <a:endParaRPr lang="en-IN" sz="2400" dirty="0"/>
          </a:p>
        </p:txBody>
      </p:sp>
    </p:spTree>
    <p:extLst>
      <p:ext uri="{BB962C8B-B14F-4D97-AF65-F5344CB8AC3E}">
        <p14:creationId xmlns:p14="http://schemas.microsoft.com/office/powerpoint/2010/main" val="232194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8991600" cy="914400"/>
          </a:xfrm>
        </p:spPr>
        <p:txBody>
          <a:bodyPr/>
          <a:lstStyle/>
          <a:p>
            <a:r>
              <a:rPr lang="en-IN" dirty="0" smtClean="0">
                <a:solidFill>
                  <a:srgbClr val="FF6600"/>
                </a:solidFill>
              </a:rPr>
              <a:t>.</a:t>
            </a:r>
            <a:endParaRPr lang="en-IN" dirty="0">
              <a:solidFill>
                <a:srgbClr val="FF6600"/>
              </a:solidFill>
            </a:endParaRPr>
          </a:p>
        </p:txBody>
      </p:sp>
      <p:sp>
        <p:nvSpPr>
          <p:cNvPr id="3" name="Subtitle 2"/>
          <p:cNvSpPr>
            <a:spLocks noGrp="1"/>
          </p:cNvSpPr>
          <p:nvPr>
            <p:ph type="subTitle" idx="1"/>
          </p:nvPr>
        </p:nvSpPr>
        <p:spPr/>
        <p:txBody>
          <a:bodyPr/>
          <a:lstStyle/>
          <a:p>
            <a:pPr marL="342900" indent="-342900" algn="l">
              <a:buFont typeface="Arial" panose="020B0604020202020204" pitchFamily="34" charset="0"/>
              <a:buChar char="•"/>
            </a:pPr>
            <a:r>
              <a:rPr lang="en-US" sz="2400" dirty="0">
                <a:solidFill>
                  <a:schemeClr val="tx1"/>
                </a:solidFill>
              </a:rPr>
              <a:t>Self-care is not selfish; it's about recognizing your own needs and prioritizing your health and </a:t>
            </a:r>
            <a:r>
              <a:rPr lang="en-US" sz="2400" dirty="0" smtClean="0">
                <a:solidFill>
                  <a:schemeClr val="tx1"/>
                </a:solidFill>
              </a:rPr>
              <a:t>happiness.</a:t>
            </a:r>
          </a:p>
          <a:p>
            <a:pPr marL="342900" indent="-342900" algn="l">
              <a:buFont typeface="Arial" panose="020B0604020202020204" pitchFamily="34" charset="0"/>
              <a:buChar char="•"/>
            </a:pPr>
            <a:r>
              <a:rPr lang="en-US" sz="2400" dirty="0">
                <a:solidFill>
                  <a:schemeClr val="tx1"/>
                </a:solidFill>
              </a:rPr>
              <a:t>By practicing self-care, you can reduce stress, increase resilience, and enhance your overall quality of life</a:t>
            </a:r>
            <a:r>
              <a:rPr lang="en-US" sz="2400" dirty="0" smtClean="0">
                <a:solidFill>
                  <a:schemeClr val="tx1"/>
                </a:solidFill>
              </a:rPr>
              <a:t>.</a:t>
            </a:r>
          </a:p>
          <a:p>
            <a:pPr marL="342900" indent="-342900" algn="l">
              <a:buFont typeface="Arial" panose="020B0604020202020204" pitchFamily="34" charset="0"/>
              <a:buChar char="•"/>
            </a:pPr>
            <a:r>
              <a:rPr lang="en-US" sz="2400" dirty="0" smtClean="0">
                <a:solidFill>
                  <a:schemeClr val="tx1"/>
                </a:solidFill>
              </a:rPr>
              <a:t>Self care will give you a new and a much healthier lifestyle to live</a:t>
            </a:r>
            <a:endParaRPr lang="en-IN" sz="2400" dirty="0">
              <a:solidFill>
                <a:schemeClr val="tx1"/>
              </a:solidFill>
            </a:endParaRPr>
          </a:p>
        </p:txBody>
      </p:sp>
    </p:spTree>
    <p:extLst>
      <p:ext uri="{BB962C8B-B14F-4D97-AF65-F5344CB8AC3E}">
        <p14:creationId xmlns:p14="http://schemas.microsoft.com/office/powerpoint/2010/main" val="341951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Objective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867400"/>
          </a:xfrm>
          <a:prstGeom prst="rect">
            <a:avLst/>
          </a:prstGeom>
        </p:spPr>
      </p:pic>
    </p:spTree>
    <p:extLst>
      <p:ext uri="{BB962C8B-B14F-4D97-AF65-F5344CB8AC3E}">
        <p14:creationId xmlns:p14="http://schemas.microsoft.com/office/powerpoint/2010/main" val="258566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FF0000"/>
                </a:solidFill>
              </a:rPr>
              <a:t>.</a:t>
            </a:r>
            <a:endParaRPr lang="en-IN" dirty="0">
              <a:solidFill>
                <a:srgbClr val="FF0000"/>
              </a:solidFill>
            </a:endParaRPr>
          </a:p>
        </p:txBody>
      </p:sp>
      <p:sp>
        <p:nvSpPr>
          <p:cNvPr id="3" name="Subtitle 2"/>
          <p:cNvSpPr>
            <a:spLocks noGrp="1"/>
          </p:cNvSpPr>
          <p:nvPr>
            <p:ph type="subTitle" idx="1"/>
          </p:nvPr>
        </p:nvSpPr>
        <p:spPr/>
        <p:txBody>
          <a:bodyPr/>
          <a:lstStyle/>
          <a:p>
            <a:pPr marL="457200" indent="-457200">
              <a:buFont typeface="Arial" panose="020B0604020202020204" pitchFamily="34" charset="0"/>
              <a:buChar char="•"/>
            </a:pPr>
            <a:endParaRPr lang="en-IN" sz="2000" b="1" dirty="0" smtClean="0">
              <a:solidFill>
                <a:schemeClr val="tx1"/>
              </a:solidFill>
            </a:endParaRPr>
          </a:p>
          <a:p>
            <a:pPr marL="457200" indent="-457200" algn="l">
              <a:buFont typeface="Arial" panose="020B0604020202020204" pitchFamily="34" charset="0"/>
              <a:buChar char="•"/>
            </a:pPr>
            <a:r>
              <a:rPr lang="en-IN" sz="2000" b="1" dirty="0" smtClean="0">
                <a:solidFill>
                  <a:schemeClr val="tx1"/>
                </a:solidFill>
              </a:rPr>
              <a:t>Promoting </a:t>
            </a:r>
            <a:r>
              <a:rPr lang="en-IN" sz="2000" b="1" dirty="0">
                <a:solidFill>
                  <a:schemeClr val="tx1"/>
                </a:solidFill>
              </a:rPr>
              <a:t>Health and </a:t>
            </a:r>
            <a:r>
              <a:rPr lang="en-IN" sz="2000" b="1" dirty="0" smtClean="0">
                <a:solidFill>
                  <a:schemeClr val="tx1"/>
                </a:solidFill>
              </a:rPr>
              <a:t>Well-being:</a:t>
            </a:r>
            <a:r>
              <a:rPr lang="en-US" dirty="0"/>
              <a:t> </a:t>
            </a:r>
            <a:r>
              <a:rPr lang="en-US" sz="2000" dirty="0">
                <a:solidFill>
                  <a:schemeClr val="tx1"/>
                </a:solidFill>
              </a:rPr>
              <a:t>The primary objective of self-care is to promote and maintain optimal physical, mental, and emotional health. This includes engaging in activities such as regular exercise, balanced nutrition, adequate </a:t>
            </a:r>
            <a:r>
              <a:rPr lang="en-US" sz="2000" dirty="0" smtClean="0">
                <a:solidFill>
                  <a:schemeClr val="tx1"/>
                </a:solidFill>
              </a:rPr>
              <a:t>sleep etc.</a:t>
            </a:r>
          </a:p>
          <a:p>
            <a:pPr marL="457200" indent="-457200" algn="l">
              <a:buFont typeface="Arial" panose="020B0604020202020204" pitchFamily="34" charset="0"/>
              <a:buChar char="•"/>
            </a:pPr>
            <a:r>
              <a:rPr lang="en-IN" sz="2000" b="1" dirty="0">
                <a:solidFill>
                  <a:schemeClr val="tx1"/>
                </a:solidFill>
              </a:rPr>
              <a:t>Preventing Illness and Disease</a:t>
            </a:r>
            <a:r>
              <a:rPr lang="en-IN" sz="2000" dirty="0" smtClean="0">
                <a:solidFill>
                  <a:schemeClr val="tx1"/>
                </a:solidFill>
              </a:rPr>
              <a:t>:</a:t>
            </a:r>
            <a:r>
              <a:rPr lang="en-US" sz="2000" dirty="0">
                <a:solidFill>
                  <a:schemeClr val="tx1"/>
                </a:solidFill>
              </a:rPr>
              <a:t> Self-care aims to prevent the onset of illness and disease by adopting healthy lifestyle behaviors and implementing preventive measures. </a:t>
            </a:r>
            <a:endParaRPr lang="en-US" sz="2000" dirty="0" smtClean="0">
              <a:solidFill>
                <a:schemeClr val="tx1"/>
              </a:solidFill>
            </a:endParaRPr>
          </a:p>
          <a:p>
            <a:pPr marL="457200" indent="-457200" algn="l">
              <a:buFont typeface="Arial" panose="020B0604020202020204" pitchFamily="34" charset="0"/>
              <a:buChar char="•"/>
            </a:pPr>
            <a:r>
              <a:rPr lang="en-IN" sz="2000" b="1" dirty="0">
                <a:solidFill>
                  <a:schemeClr val="tx1"/>
                </a:solidFill>
              </a:rPr>
              <a:t>Managing Chronic Conditions</a:t>
            </a:r>
            <a:r>
              <a:rPr lang="en-IN" sz="2000" dirty="0" smtClean="0">
                <a:solidFill>
                  <a:schemeClr val="tx1"/>
                </a:solidFill>
              </a:rPr>
              <a:t>:</a:t>
            </a:r>
            <a:r>
              <a:rPr lang="en-US" dirty="0"/>
              <a:t> </a:t>
            </a:r>
            <a:r>
              <a:rPr lang="en-US" sz="2000" dirty="0">
                <a:solidFill>
                  <a:schemeClr val="tx1"/>
                </a:solidFill>
              </a:rPr>
              <a:t>For individuals living with chronic health conditions, self-care plays a crucial role in managing symptoms, minimizing complications, and improving quality of life.</a:t>
            </a:r>
            <a:endParaRPr lang="en-IN" sz="2000" dirty="0">
              <a:solidFill>
                <a:schemeClr val="tx1"/>
              </a:solidFill>
            </a:endParaRPr>
          </a:p>
        </p:txBody>
      </p:sp>
    </p:spTree>
    <p:extLst>
      <p:ext uri="{BB962C8B-B14F-4D97-AF65-F5344CB8AC3E}">
        <p14:creationId xmlns:p14="http://schemas.microsoft.com/office/powerpoint/2010/main" val="172218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3300"/>
                </a:solidFill>
              </a:rPr>
              <a:t>.</a:t>
            </a:r>
            <a:endParaRPr lang="en-IN" dirty="0">
              <a:solidFill>
                <a:srgbClr val="FF3300"/>
              </a:solidFill>
            </a:endParaRPr>
          </a:p>
        </p:txBody>
      </p:sp>
      <p:sp>
        <p:nvSpPr>
          <p:cNvPr id="3" name="Subtitle 2"/>
          <p:cNvSpPr>
            <a:spLocks noGrp="1"/>
          </p:cNvSpPr>
          <p:nvPr>
            <p:ph type="subTitle" idx="1"/>
          </p:nvPr>
        </p:nvSpPr>
        <p:spPr/>
        <p:txBody>
          <a:bodyPr/>
          <a:lstStyle/>
          <a:p>
            <a:pPr marL="457200" indent="-457200" algn="l">
              <a:buFont typeface="Arial" panose="020B0604020202020204" pitchFamily="34" charset="0"/>
              <a:buChar char="•"/>
            </a:pPr>
            <a:r>
              <a:rPr lang="en-IN" sz="2000" b="1" dirty="0">
                <a:solidFill>
                  <a:schemeClr val="tx1"/>
                </a:solidFill>
              </a:rPr>
              <a:t>Enhancing Quality of Life</a:t>
            </a:r>
            <a:r>
              <a:rPr lang="en-IN" sz="2000" dirty="0" smtClean="0">
                <a:solidFill>
                  <a:schemeClr val="tx1"/>
                </a:solidFill>
              </a:rPr>
              <a:t>:</a:t>
            </a:r>
            <a:r>
              <a:rPr lang="en-US" dirty="0"/>
              <a:t> </a:t>
            </a:r>
            <a:r>
              <a:rPr lang="en-US" sz="2000" dirty="0">
                <a:solidFill>
                  <a:schemeClr val="tx1"/>
                </a:solidFill>
              </a:rPr>
              <a:t>Self-care seeks to enhance overall quality of life by empowering individuals to take an active role in their health management and decision-making. </a:t>
            </a:r>
            <a:endParaRPr lang="en-US" sz="2000" dirty="0" smtClean="0">
              <a:solidFill>
                <a:schemeClr val="tx1"/>
              </a:solidFill>
            </a:endParaRPr>
          </a:p>
          <a:p>
            <a:pPr marL="457200" indent="-457200" algn="l">
              <a:buFont typeface="Arial" panose="020B0604020202020204" pitchFamily="34" charset="0"/>
              <a:buChar char="•"/>
            </a:pPr>
            <a:r>
              <a:rPr lang="en-IN" sz="2000" b="1" dirty="0">
                <a:solidFill>
                  <a:schemeClr val="tx1"/>
                </a:solidFill>
              </a:rPr>
              <a:t>Promoting Self-awareness and Self-efficacy</a:t>
            </a:r>
            <a:r>
              <a:rPr lang="en-IN" sz="2000" dirty="0" smtClean="0">
                <a:solidFill>
                  <a:schemeClr val="tx1"/>
                </a:solidFill>
              </a:rPr>
              <a:t>:</a:t>
            </a:r>
            <a:r>
              <a:rPr lang="en-US" dirty="0"/>
              <a:t> </a:t>
            </a:r>
            <a:r>
              <a:rPr lang="en-US" sz="2000" dirty="0">
                <a:solidFill>
                  <a:schemeClr val="tx1"/>
                </a:solidFill>
              </a:rPr>
              <a:t>Engaging in self-care fosters self-awareness and self-efficacy—the belief in one's ability to successfully manage one's health and well-being. </a:t>
            </a:r>
            <a:endParaRPr lang="en-US" sz="2000" dirty="0" smtClean="0">
              <a:solidFill>
                <a:schemeClr val="tx1"/>
              </a:solidFill>
            </a:endParaRPr>
          </a:p>
          <a:p>
            <a:pPr marL="457200" indent="-457200" algn="l">
              <a:buFont typeface="Arial" panose="020B0604020202020204" pitchFamily="34" charset="0"/>
              <a:buChar char="•"/>
            </a:pPr>
            <a:r>
              <a:rPr lang="en-IN" sz="2000" b="1" dirty="0">
                <a:solidFill>
                  <a:schemeClr val="tx1"/>
                </a:solidFill>
              </a:rPr>
              <a:t>Empowering </a:t>
            </a:r>
            <a:r>
              <a:rPr lang="en-IN" sz="2000" b="1" dirty="0" smtClean="0">
                <a:solidFill>
                  <a:schemeClr val="tx1"/>
                </a:solidFill>
              </a:rPr>
              <a:t>Individuals:</a:t>
            </a:r>
            <a:r>
              <a:rPr lang="en-US" dirty="0"/>
              <a:t> </a:t>
            </a:r>
            <a:r>
              <a:rPr lang="en-US" sz="2000" dirty="0">
                <a:solidFill>
                  <a:schemeClr val="tx1"/>
                </a:solidFill>
              </a:rPr>
              <a:t>Self-care empowers individuals to take control of their health and become active participants in their own care. </a:t>
            </a:r>
            <a:endParaRPr lang="en-IN" sz="2000" dirty="0">
              <a:solidFill>
                <a:schemeClr val="tx1"/>
              </a:solidFill>
            </a:endParaRPr>
          </a:p>
        </p:txBody>
      </p:sp>
    </p:spTree>
    <p:extLst>
      <p:ext uri="{BB962C8B-B14F-4D97-AF65-F5344CB8AC3E}">
        <p14:creationId xmlns:p14="http://schemas.microsoft.com/office/powerpoint/2010/main" val="395912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52400" y="0"/>
            <a:ext cx="6324600" cy="838200"/>
          </a:xfrm>
        </p:spPr>
        <p:txBody>
          <a:bodyPr/>
          <a:lstStyle/>
          <a:p>
            <a:pPr algn="l"/>
            <a:r>
              <a:rPr lang="en-US" b="1" dirty="0" smtClean="0">
                <a:ea typeface="MS PGothic" pitchFamily="34" charset="-128"/>
              </a:rPr>
              <a:t>Tools &amp; Technologies</a:t>
            </a:r>
            <a:endParaRPr lang="en-US" b="1" dirty="0">
              <a:ea typeface="MS PGothic" pitchFamily="34" charset="-128"/>
            </a:endParaRPr>
          </a:p>
        </p:txBody>
      </p:sp>
      <p:sp>
        <p:nvSpPr>
          <p:cNvPr id="7170" name="Content Placeholder 1"/>
          <p:cNvSpPr>
            <a:spLocks noGrp="1"/>
          </p:cNvSpPr>
          <p:nvPr>
            <p:ph idx="1"/>
          </p:nvPr>
        </p:nvSpPr>
        <p:spPr/>
        <p:txBody>
          <a:bodyPr/>
          <a:lstStyle/>
          <a:p>
            <a:r>
              <a:rPr lang="en-US" sz="2400" b="1" dirty="0" smtClean="0">
                <a:ea typeface="MS PGothic" pitchFamily="34" charset="-128"/>
              </a:rPr>
              <a:t>HTML</a:t>
            </a:r>
            <a:r>
              <a:rPr lang="en-US" sz="2400" dirty="0" smtClean="0">
                <a:ea typeface="MS PGothic" pitchFamily="34" charset="-128"/>
              </a:rPr>
              <a:t>:</a:t>
            </a:r>
            <a:r>
              <a:rPr lang="en-US" sz="2400" dirty="0"/>
              <a:t> HTML, Hypertext Markup Language, serves as the backbone of </a:t>
            </a:r>
            <a:r>
              <a:rPr lang="en-US" sz="2200" dirty="0"/>
              <a:t>web</a:t>
            </a:r>
            <a:r>
              <a:rPr lang="en-US" sz="2400" dirty="0"/>
              <a:t> development, providing the structure and content of web pages. Through a system of tags and attributes, HTML defines elements such as headings, paragraphs, images, links, and more</a:t>
            </a:r>
            <a:r>
              <a:rPr lang="en-US" sz="2400" dirty="0" smtClean="0"/>
              <a:t>.</a:t>
            </a:r>
          </a:p>
          <a:p>
            <a:endParaRPr lang="en-US" sz="2400" dirty="0" smtClean="0"/>
          </a:p>
          <a:p>
            <a:r>
              <a:rPr lang="en-US" sz="2400" b="1" dirty="0" smtClean="0">
                <a:ea typeface="MS PGothic" pitchFamily="34" charset="-128"/>
              </a:rPr>
              <a:t>CSS</a:t>
            </a:r>
            <a:r>
              <a:rPr lang="en-US" sz="2400" dirty="0" smtClean="0">
                <a:ea typeface="MS PGothic" pitchFamily="34" charset="-128"/>
              </a:rPr>
              <a:t>:</a:t>
            </a:r>
            <a:r>
              <a:rPr lang="en-US" sz="2400" dirty="0"/>
              <a:t> CSS, or Cascading Style Sheets, complements HTML by defining the presentation and layout of web pages. With CSS, developers can control the appearance of HTML elements, including colors, fonts, spacing, and positioning, across different devices and screen sizes</a:t>
            </a:r>
            <a:r>
              <a:rPr lang="en-US" sz="2400" dirty="0" smtClean="0"/>
              <a:t>.</a:t>
            </a:r>
            <a:endParaRPr lang="en-US" sz="2400" dirty="0">
              <a:ea typeface="MS PGothic"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17582</TotalTime>
  <Words>657</Words>
  <Application>Microsoft Office PowerPoint</Application>
  <PresentationFormat>On-screen Show (4:3)</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ＭＳ Ｐゴシック</vt:lpstr>
      <vt:lpstr>Arial</vt:lpstr>
      <vt:lpstr>Calibri</vt:lpstr>
      <vt:lpstr>Office Theme</vt:lpstr>
      <vt:lpstr>PowerPoint Presentation</vt:lpstr>
      <vt:lpstr>Index</vt:lpstr>
      <vt:lpstr>Introduction</vt:lpstr>
      <vt:lpstr>.</vt:lpstr>
      <vt:lpstr>.</vt:lpstr>
      <vt:lpstr>Objective</vt:lpstr>
      <vt:lpstr>.</vt:lpstr>
      <vt:lpstr>.</vt:lpstr>
      <vt:lpstr>Tools &amp; Technologies</vt:lpstr>
      <vt:lpstr>.</vt:lpstr>
      <vt:lpstr>Code Snapshots</vt:lpstr>
      <vt:lpstr>Result</vt:lpstr>
      <vt:lpstr>Conclusion</vt:lpstr>
      <vt:lpstr> References </vt:lpstr>
      <vt:lpstr>.</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Windows User</cp:lastModifiedBy>
  <cp:revision>1259</cp:revision>
  <dcterms:created xsi:type="dcterms:W3CDTF">2010-04-09T07:36:15Z</dcterms:created>
  <dcterms:modified xsi:type="dcterms:W3CDTF">2024-03-18T05:56:34Z</dcterms:modified>
</cp:coreProperties>
</file>