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8" r:id="rId12"/>
    <p:sldId id="270" r:id="rId13"/>
    <p:sldId id="271" r:id="rId14"/>
    <p:sldId id="266" r:id="rId15"/>
  </p:sldIdLst>
  <p:sldSz cx="18288000" cy="10287000"/>
  <p:notesSz cx="6858000" cy="9144000"/>
  <p:embeddedFontLst>
    <p:embeddedFont>
      <p:font typeface="Montserrat" panose="00000500000000000000" pitchFamily="2" charset="0"/>
      <p:regular r:id="rId16"/>
      <p:bold r:id="rId17"/>
      <p:italic r:id="rId18"/>
      <p:boldItalic r:id="rId19"/>
    </p:embeddedFont>
    <p:embeddedFont>
      <p:font typeface="Open Sans" panose="020B0606030504020204" pitchFamily="34" charset="0"/>
      <p:regular r:id="rId20"/>
      <p:bold r:id="rId21"/>
    </p:embeddedFont>
    <p:embeddedFont>
      <p:font typeface="Poppi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DE059C-F250-4746-81D0-EEF6E1B2F943}">
          <p14:sldIdLst>
            <p14:sldId id="256"/>
            <p14:sldId id="257"/>
            <p14:sldId id="258"/>
            <p14:sldId id="259"/>
            <p14:sldId id="260"/>
          </p14:sldIdLst>
        </p14:section>
        <p14:section name="Untitled Section" id="{37EBB272-D17C-44A5-ADBF-0DABE8F6E2BD}">
          <p14:sldIdLst>
            <p14:sldId id="261"/>
            <p14:sldId id="262"/>
            <p14:sldId id="263"/>
            <p14:sldId id="264"/>
            <p14:sldId id="269"/>
            <p14:sldId id="268"/>
            <p14:sldId id="270"/>
            <p14:sldId id="271"/>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329209" cy="10287000"/>
            <a:chOff x="0" y="0"/>
            <a:chExt cx="24438945" cy="13716000"/>
          </a:xfrm>
        </p:grpSpPr>
        <p:sp>
          <p:nvSpPr>
            <p:cNvPr id="3" name="Freeform 3"/>
            <p:cNvSpPr/>
            <p:nvPr/>
          </p:nvSpPr>
          <p:spPr>
            <a:xfrm>
              <a:off x="0" y="0"/>
              <a:ext cx="24438990" cy="13716000"/>
            </a:xfrm>
            <a:custGeom>
              <a:avLst/>
              <a:gdLst/>
              <a:ahLst/>
              <a:cxnLst/>
              <a:rect l="l" t="t" r="r" b="b"/>
              <a:pathLst>
                <a:path w="24438990" h="13716000">
                  <a:moveTo>
                    <a:pt x="0" y="0"/>
                  </a:moveTo>
                  <a:lnTo>
                    <a:pt x="24438990" y="0"/>
                  </a:lnTo>
                  <a:lnTo>
                    <a:pt x="24438990" y="13716000"/>
                  </a:lnTo>
                  <a:lnTo>
                    <a:pt x="0" y="13716000"/>
                  </a:lnTo>
                  <a:lnTo>
                    <a:pt x="0" y="0"/>
                  </a:lnTo>
                  <a:close/>
                </a:path>
              </a:pathLst>
            </a:custGeom>
            <a:blipFill>
              <a:blip r:embed="rId2"/>
              <a:stretch>
                <a:fillRect t="-27" b="-27"/>
              </a:stretch>
            </a:blipFill>
          </p:spPr>
          <p:txBody>
            <a:bodyPr/>
            <a:lstStyle/>
            <a:p>
              <a:endParaRPr lang="en-IN" dirty="0"/>
            </a:p>
          </p:txBody>
        </p:sp>
      </p:grpSp>
      <p:grpSp>
        <p:nvGrpSpPr>
          <p:cNvPr id="4" name="Group 4"/>
          <p:cNvGrpSpPr/>
          <p:nvPr/>
        </p:nvGrpSpPr>
        <p:grpSpPr>
          <a:xfrm>
            <a:off x="2606214" y="3072313"/>
            <a:ext cx="13075572" cy="951547"/>
            <a:chOff x="0" y="0"/>
            <a:chExt cx="17434096" cy="1268729"/>
          </a:xfrm>
        </p:grpSpPr>
        <p:sp>
          <p:nvSpPr>
            <p:cNvPr id="5" name="Freeform 5"/>
            <p:cNvSpPr/>
            <p:nvPr/>
          </p:nvSpPr>
          <p:spPr>
            <a:xfrm>
              <a:off x="0" y="0"/>
              <a:ext cx="17434052" cy="1268730"/>
            </a:xfrm>
            <a:custGeom>
              <a:avLst/>
              <a:gdLst/>
              <a:ahLst/>
              <a:cxnLst/>
              <a:rect l="l" t="t" r="r" b="b"/>
              <a:pathLst>
                <a:path w="17434052" h="1268730">
                  <a:moveTo>
                    <a:pt x="0" y="0"/>
                  </a:moveTo>
                  <a:lnTo>
                    <a:pt x="17434052" y="0"/>
                  </a:lnTo>
                  <a:lnTo>
                    <a:pt x="17434052" y="1268730"/>
                  </a:lnTo>
                  <a:lnTo>
                    <a:pt x="0" y="1268730"/>
                  </a:lnTo>
                  <a:lnTo>
                    <a:pt x="0" y="0"/>
                  </a:lnTo>
                  <a:close/>
                </a:path>
              </a:pathLst>
            </a:custGeom>
            <a:blipFill>
              <a:blip r:embed="rId3"/>
              <a:stretch>
                <a:fillRect l="-321" r="-321"/>
              </a:stretch>
            </a:blipFill>
          </p:spPr>
          <p:txBody>
            <a:bodyPr/>
            <a:lstStyle/>
            <a:p>
              <a:endParaRPr lang="en-IN" dirty="0"/>
            </a:p>
          </p:txBody>
        </p:sp>
      </p:grpSp>
      <p:sp>
        <p:nvSpPr>
          <p:cNvPr id="6" name="TextBox 6"/>
          <p:cNvSpPr txBox="1"/>
          <p:nvPr/>
        </p:nvSpPr>
        <p:spPr>
          <a:xfrm>
            <a:off x="2606214" y="5267325"/>
            <a:ext cx="13075572" cy="1154162"/>
          </a:xfrm>
          <a:prstGeom prst="rect">
            <a:avLst/>
          </a:prstGeom>
        </p:spPr>
        <p:txBody>
          <a:bodyPr lIns="0" tIns="0" rIns="0" bIns="0" rtlCol="0" anchor="t">
            <a:spAutoFit/>
          </a:bodyPr>
          <a:lstStyle/>
          <a:p>
            <a:pPr algn="just">
              <a:lnSpc>
                <a:spcPts val="3039"/>
              </a:lnSpc>
            </a:pPr>
            <a:r>
              <a:rPr lang="en-US" sz="3999" dirty="0">
                <a:solidFill>
                  <a:srgbClr val="FFFFFF"/>
                </a:solidFill>
                <a:latin typeface="Poppins Bold"/>
              </a:rPr>
              <a:t>Team Name:       Fusion</a:t>
            </a:r>
          </a:p>
          <a:p>
            <a:pPr algn="just">
              <a:lnSpc>
                <a:spcPts val="3039"/>
              </a:lnSpc>
            </a:pPr>
            <a:endParaRPr lang="en-US" sz="3999" dirty="0">
              <a:solidFill>
                <a:srgbClr val="FFFFFF"/>
              </a:solidFill>
              <a:latin typeface="Poppins Bold"/>
            </a:endParaRPr>
          </a:p>
          <a:p>
            <a:pPr algn="just">
              <a:lnSpc>
                <a:spcPts val="3039"/>
              </a:lnSpc>
            </a:pPr>
            <a:r>
              <a:rPr lang="en-US" sz="3999" dirty="0">
                <a:solidFill>
                  <a:srgbClr val="FFFFFF"/>
                </a:solidFill>
                <a:latin typeface="Poppins Bold"/>
              </a:rPr>
              <a:t>Team Number:     420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a:p>
          </p:txBody>
        </p:sp>
      </p:grpSp>
      <p:grpSp>
        <p:nvGrpSpPr>
          <p:cNvPr id="4" name="Group 4"/>
          <p:cNvGrpSpPr/>
          <p:nvPr/>
        </p:nvGrpSpPr>
        <p:grpSpPr>
          <a:xfrm>
            <a:off x="1928533" y="1265499"/>
            <a:ext cx="14430933" cy="7756001"/>
            <a:chOff x="0" y="0"/>
            <a:chExt cx="19241244" cy="10341335"/>
          </a:xfrm>
        </p:grpSpPr>
        <p:sp>
          <p:nvSpPr>
            <p:cNvPr id="5" name="Freeform 5"/>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endParaRPr lang="en-US" dirty="0"/>
            </a:p>
            <a:p>
              <a:endParaRPr lang="en-US" dirty="0"/>
            </a:p>
            <a:p>
              <a:endParaRPr lang="en-US" dirty="0"/>
            </a:p>
            <a:p>
              <a:pPr lvl="1" algn="just"/>
              <a:r>
                <a:rPr lang="en-US" sz="2800" b="0" i="0" dirty="0">
                  <a:solidFill>
                    <a:srgbClr val="ECECEC"/>
                  </a:solidFill>
                  <a:effectLst/>
                  <a:latin typeface="Söhne"/>
                </a:rPr>
                <a:t>Below is the dataset detailing reported crimes against women across India in 2022, categorized by type of crime. Additionally, a pie chart illustrates the distribution of reported rape cases among states in India.</a:t>
              </a:r>
            </a:p>
            <a:p>
              <a:pPr lvl="1" algn="just"/>
              <a:r>
                <a:rPr lang="en-US" sz="2800" b="0" i="0" dirty="0">
                  <a:solidFill>
                    <a:srgbClr val="ECECEC"/>
                  </a:solidFill>
                  <a:effectLst/>
                  <a:latin typeface="Söhne"/>
                </a:rPr>
                <a:t>And we have follow it up with the dataset and the corresponding pie chart.</a:t>
              </a:r>
            </a:p>
            <a:p>
              <a:endParaRPr lang="en-US" dirty="0"/>
            </a:p>
          </p:txBody>
        </p:sp>
      </p:grpSp>
      <p:grpSp>
        <p:nvGrpSpPr>
          <p:cNvPr id="6" name="Group 6"/>
          <p:cNvGrpSpPr/>
          <p:nvPr/>
        </p:nvGrpSpPr>
        <p:grpSpPr>
          <a:xfrm>
            <a:off x="14189338" y="9430655"/>
            <a:ext cx="3814854" cy="607198"/>
            <a:chOff x="0" y="0"/>
            <a:chExt cx="5086472" cy="809597"/>
          </a:xfrm>
        </p:grpSpPr>
        <p:sp>
          <p:nvSpPr>
            <p:cNvPr id="7" name="Freeform 7"/>
            <p:cNvSpPr/>
            <p:nvPr/>
          </p:nvSpPr>
          <p:spPr>
            <a:xfrm>
              <a:off x="0" y="0"/>
              <a:ext cx="5086477" cy="809625"/>
            </a:xfrm>
            <a:custGeom>
              <a:avLst/>
              <a:gdLst/>
              <a:ahLst/>
              <a:cxnLst/>
              <a:rect l="l" t="t" r="r" b="b"/>
              <a:pathLst>
                <a:path w="5086477" h="809625">
                  <a:moveTo>
                    <a:pt x="0" y="0"/>
                  </a:moveTo>
                  <a:lnTo>
                    <a:pt x="5086477" y="0"/>
                  </a:lnTo>
                  <a:lnTo>
                    <a:pt x="5086477" y="809625"/>
                  </a:lnTo>
                  <a:lnTo>
                    <a:pt x="0" y="809625"/>
                  </a:lnTo>
                  <a:lnTo>
                    <a:pt x="0" y="0"/>
                  </a:lnTo>
                  <a:close/>
                </a:path>
              </a:pathLst>
            </a:custGeom>
            <a:blipFill>
              <a:blip r:embed="rId4"/>
              <a:stretch>
                <a:fillRect t="-261" b="-258"/>
              </a:stretch>
            </a:blipFill>
          </p:spPr>
          <p:txBody>
            <a:bodyPr/>
            <a:lstStyle/>
            <a:p>
              <a:endParaRPr lang="en-IN"/>
            </a:p>
          </p:txBody>
        </p:sp>
      </p:grpSp>
      <p:pic>
        <p:nvPicPr>
          <p:cNvPr id="10" name="Picture 9">
            <a:extLst>
              <a:ext uri="{FF2B5EF4-FFF2-40B4-BE49-F238E27FC236}">
                <a16:creationId xmlns:a16="http://schemas.microsoft.com/office/drawing/2014/main" id="{3937AAF5-21BD-4A74-F278-CDBE0D38B5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7617" y="4457700"/>
            <a:ext cx="6629400" cy="3733800"/>
          </a:xfrm>
          <a:prstGeom prst="rect">
            <a:avLst/>
          </a:prstGeom>
        </p:spPr>
      </p:pic>
      <p:pic>
        <p:nvPicPr>
          <p:cNvPr id="12" name="Picture 11">
            <a:extLst>
              <a:ext uri="{FF2B5EF4-FFF2-40B4-BE49-F238E27FC236}">
                <a16:creationId xmlns:a16="http://schemas.microsoft.com/office/drawing/2014/main" id="{79A544E0-AA6C-67B8-EA6D-3BC7DE2F92A2}"/>
              </a:ext>
            </a:extLst>
          </p:cNvPr>
          <p:cNvPicPr>
            <a:picLocks noChangeAspect="1"/>
          </p:cNvPicPr>
          <p:nvPr/>
        </p:nvPicPr>
        <p:blipFill>
          <a:blip r:embed="rId6"/>
          <a:stretch>
            <a:fillRect/>
          </a:stretch>
        </p:blipFill>
        <p:spPr>
          <a:xfrm>
            <a:off x="2375754" y="4457700"/>
            <a:ext cx="6768246" cy="3746533"/>
          </a:xfrm>
          <a:prstGeom prst="rect">
            <a:avLst/>
          </a:prstGeom>
        </p:spPr>
      </p:pic>
    </p:spTree>
    <p:extLst>
      <p:ext uri="{BB962C8B-B14F-4D97-AF65-F5344CB8AC3E}">
        <p14:creationId xmlns:p14="http://schemas.microsoft.com/office/powerpoint/2010/main" val="61543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a:p>
          </p:txBody>
        </p:sp>
      </p:grpSp>
      <p:grpSp>
        <p:nvGrpSpPr>
          <p:cNvPr id="4" name="Group 4"/>
          <p:cNvGrpSpPr/>
          <p:nvPr/>
        </p:nvGrpSpPr>
        <p:grpSpPr>
          <a:xfrm>
            <a:off x="1928533" y="1265499"/>
            <a:ext cx="14430933" cy="7756001"/>
            <a:chOff x="0" y="0"/>
            <a:chExt cx="19241244" cy="10341335"/>
          </a:xfrm>
        </p:grpSpPr>
        <p:sp>
          <p:nvSpPr>
            <p:cNvPr id="5" name="Freeform 5"/>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endParaRPr lang="en-US" dirty="0"/>
            </a:p>
            <a:p>
              <a:endParaRPr lang="en-US" dirty="0"/>
            </a:p>
            <a:p>
              <a:endParaRPr lang="en-US" dirty="0"/>
            </a:p>
            <a:p>
              <a:endParaRPr lang="en-US" dirty="0"/>
            </a:p>
          </p:txBody>
        </p:sp>
      </p:grpSp>
      <p:grpSp>
        <p:nvGrpSpPr>
          <p:cNvPr id="6" name="Group 6"/>
          <p:cNvGrpSpPr/>
          <p:nvPr/>
        </p:nvGrpSpPr>
        <p:grpSpPr>
          <a:xfrm>
            <a:off x="14189338" y="9430655"/>
            <a:ext cx="3814854" cy="607198"/>
            <a:chOff x="0" y="0"/>
            <a:chExt cx="5086472" cy="809597"/>
          </a:xfrm>
        </p:grpSpPr>
        <p:sp>
          <p:nvSpPr>
            <p:cNvPr id="7" name="Freeform 7"/>
            <p:cNvSpPr/>
            <p:nvPr/>
          </p:nvSpPr>
          <p:spPr>
            <a:xfrm>
              <a:off x="0" y="0"/>
              <a:ext cx="5086477" cy="809625"/>
            </a:xfrm>
            <a:custGeom>
              <a:avLst/>
              <a:gdLst/>
              <a:ahLst/>
              <a:cxnLst/>
              <a:rect l="l" t="t" r="r" b="b"/>
              <a:pathLst>
                <a:path w="5086477" h="809625">
                  <a:moveTo>
                    <a:pt x="0" y="0"/>
                  </a:moveTo>
                  <a:lnTo>
                    <a:pt x="5086477" y="0"/>
                  </a:lnTo>
                  <a:lnTo>
                    <a:pt x="5086477" y="809625"/>
                  </a:lnTo>
                  <a:lnTo>
                    <a:pt x="0" y="809625"/>
                  </a:lnTo>
                  <a:lnTo>
                    <a:pt x="0" y="0"/>
                  </a:lnTo>
                  <a:close/>
                </a:path>
              </a:pathLst>
            </a:custGeom>
            <a:blipFill>
              <a:blip r:embed="rId4"/>
              <a:stretch>
                <a:fillRect t="-261" b="-258"/>
              </a:stretch>
            </a:blipFill>
          </p:spPr>
          <p:txBody>
            <a:bodyPr/>
            <a:lstStyle/>
            <a:p>
              <a:endParaRPr lang="en-IN"/>
            </a:p>
          </p:txBody>
        </p:sp>
      </p:grpSp>
      <p:sp>
        <p:nvSpPr>
          <p:cNvPr id="9" name="TextBox 8">
            <a:extLst>
              <a:ext uri="{FF2B5EF4-FFF2-40B4-BE49-F238E27FC236}">
                <a16:creationId xmlns:a16="http://schemas.microsoft.com/office/drawing/2014/main" id="{E497588A-92B1-6BB2-2C32-A05DF27C50C5}"/>
              </a:ext>
            </a:extLst>
          </p:cNvPr>
          <p:cNvSpPr txBox="1"/>
          <p:nvPr/>
        </p:nvSpPr>
        <p:spPr>
          <a:xfrm>
            <a:off x="2286000" y="1327983"/>
            <a:ext cx="9144000" cy="973856"/>
          </a:xfrm>
          <a:prstGeom prst="rect">
            <a:avLst/>
          </a:prstGeom>
          <a:noFill/>
        </p:spPr>
        <p:txBody>
          <a:bodyPr wrap="square">
            <a:spAutoFit/>
          </a:bodyPr>
          <a:lstStyle/>
          <a:p>
            <a:pPr algn="ctr">
              <a:lnSpc>
                <a:spcPts val="6959"/>
              </a:lnSpc>
            </a:pPr>
            <a:r>
              <a:rPr lang="en-US" sz="5400" dirty="0">
                <a:solidFill>
                  <a:srgbClr val="FFFFFF"/>
                </a:solidFill>
                <a:latin typeface="Poppins Bold"/>
              </a:rPr>
              <a:t>SCREENSHOTS / IMAGES</a:t>
            </a:r>
            <a:r>
              <a:rPr lang="en-US" sz="5400" dirty="0">
                <a:solidFill>
                  <a:srgbClr val="FFBD59"/>
                </a:solidFill>
                <a:latin typeface="Poppins Bold"/>
              </a:rPr>
              <a:t> </a:t>
            </a:r>
          </a:p>
        </p:txBody>
      </p:sp>
      <p:pic>
        <p:nvPicPr>
          <p:cNvPr id="10" name="Picture 9">
            <a:extLst>
              <a:ext uri="{FF2B5EF4-FFF2-40B4-BE49-F238E27FC236}">
                <a16:creationId xmlns:a16="http://schemas.microsoft.com/office/drawing/2014/main" id="{44DAE564-7B3D-9EA3-E7C9-719939583490}"/>
              </a:ext>
            </a:extLst>
          </p:cNvPr>
          <p:cNvPicPr>
            <a:picLocks noChangeAspect="1"/>
          </p:cNvPicPr>
          <p:nvPr/>
        </p:nvPicPr>
        <p:blipFill rotWithShape="1">
          <a:blip r:embed="rId5">
            <a:extLst>
              <a:ext uri="{28A0092B-C50C-407E-A947-70E740481C1C}">
                <a14:useLocalDpi xmlns:a14="http://schemas.microsoft.com/office/drawing/2010/main" val="0"/>
              </a:ext>
            </a:extLst>
          </a:blip>
          <a:srcRect l="1250" t="10742" r="833" b="5555"/>
          <a:stretch/>
        </p:blipFill>
        <p:spPr>
          <a:xfrm>
            <a:off x="2895600" y="2375384"/>
            <a:ext cx="12268200" cy="5899177"/>
          </a:xfrm>
          <a:prstGeom prst="rect">
            <a:avLst/>
          </a:prstGeom>
        </p:spPr>
      </p:pic>
    </p:spTree>
    <p:extLst>
      <p:ext uri="{BB962C8B-B14F-4D97-AF65-F5344CB8AC3E}">
        <p14:creationId xmlns:p14="http://schemas.microsoft.com/office/powerpoint/2010/main" val="257199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C1561D1-0165-B8DE-9817-F5F755C82EAF}"/>
              </a:ext>
            </a:extLst>
          </p:cNvPr>
          <p:cNvGrpSpPr/>
          <p:nvPr/>
        </p:nvGrpSpPr>
        <p:grpSpPr>
          <a:xfrm>
            <a:off x="0" y="0"/>
            <a:ext cx="18288000" cy="10287000"/>
            <a:chOff x="0" y="0"/>
            <a:chExt cx="24384000" cy="13716000"/>
          </a:xfrm>
        </p:grpSpPr>
        <p:sp>
          <p:nvSpPr>
            <p:cNvPr id="3" name="Freeform 3">
              <a:extLst>
                <a:ext uri="{FF2B5EF4-FFF2-40B4-BE49-F238E27FC236}">
                  <a16:creationId xmlns:a16="http://schemas.microsoft.com/office/drawing/2014/main" id="{99585C1B-84D7-51A8-509C-9DABB74B6A52}"/>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dirty="0"/>
            </a:p>
          </p:txBody>
        </p:sp>
      </p:grpSp>
      <p:grpSp>
        <p:nvGrpSpPr>
          <p:cNvPr id="4" name="Group 10">
            <a:extLst>
              <a:ext uri="{FF2B5EF4-FFF2-40B4-BE49-F238E27FC236}">
                <a16:creationId xmlns:a16="http://schemas.microsoft.com/office/drawing/2014/main" id="{2B4B5F05-378E-420F-1680-FE4699A212D2}"/>
              </a:ext>
            </a:extLst>
          </p:cNvPr>
          <p:cNvGrpSpPr/>
          <p:nvPr/>
        </p:nvGrpSpPr>
        <p:grpSpPr>
          <a:xfrm>
            <a:off x="1928533" y="1265499"/>
            <a:ext cx="14430933" cy="7756001"/>
            <a:chOff x="0" y="0"/>
            <a:chExt cx="19241244" cy="10341335"/>
          </a:xfrm>
        </p:grpSpPr>
        <p:sp>
          <p:nvSpPr>
            <p:cNvPr id="5" name="Freeform 11">
              <a:extLst>
                <a:ext uri="{FF2B5EF4-FFF2-40B4-BE49-F238E27FC236}">
                  <a16:creationId xmlns:a16="http://schemas.microsoft.com/office/drawing/2014/main" id="{B40E9A81-242B-F6B2-B50D-80F37548F39E}"/>
                </a:ext>
              </a:extLst>
            </p:cNvPr>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endParaRPr lang="en-IN" dirty="0"/>
            </a:p>
          </p:txBody>
        </p:sp>
      </p:grpSp>
      <p:pic>
        <p:nvPicPr>
          <p:cNvPr id="6" name="Picture 5">
            <a:extLst>
              <a:ext uri="{FF2B5EF4-FFF2-40B4-BE49-F238E27FC236}">
                <a16:creationId xmlns:a16="http://schemas.microsoft.com/office/drawing/2014/main" id="{979B1B64-A6BC-191E-7A0C-B08F1A409285}"/>
              </a:ext>
            </a:extLst>
          </p:cNvPr>
          <p:cNvPicPr>
            <a:picLocks noChangeAspect="1"/>
          </p:cNvPicPr>
          <p:nvPr/>
        </p:nvPicPr>
        <p:blipFill rotWithShape="1">
          <a:blip r:embed="rId4">
            <a:extLst>
              <a:ext uri="{28A0092B-C50C-407E-A947-70E740481C1C}">
                <a14:useLocalDpi xmlns:a14="http://schemas.microsoft.com/office/drawing/2010/main" val="0"/>
              </a:ext>
            </a:extLst>
          </a:blip>
          <a:srcRect l="1514" t="12043" r="6127" b="14361"/>
          <a:stretch/>
        </p:blipFill>
        <p:spPr>
          <a:xfrm>
            <a:off x="2667000" y="1735434"/>
            <a:ext cx="12344400" cy="6816131"/>
          </a:xfrm>
          <a:prstGeom prst="rect">
            <a:avLst/>
          </a:prstGeom>
        </p:spPr>
      </p:pic>
    </p:spTree>
    <p:extLst>
      <p:ext uri="{BB962C8B-B14F-4D97-AF65-F5344CB8AC3E}">
        <p14:creationId xmlns:p14="http://schemas.microsoft.com/office/powerpoint/2010/main" val="63031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AB736C3-E5DE-14B9-3501-3087FD6F6244}"/>
              </a:ext>
            </a:extLst>
          </p:cNvPr>
          <p:cNvGrpSpPr/>
          <p:nvPr/>
        </p:nvGrpSpPr>
        <p:grpSpPr>
          <a:xfrm>
            <a:off x="0" y="0"/>
            <a:ext cx="18288000" cy="10287000"/>
            <a:chOff x="0" y="0"/>
            <a:chExt cx="24384000" cy="13716000"/>
          </a:xfrm>
        </p:grpSpPr>
        <p:sp>
          <p:nvSpPr>
            <p:cNvPr id="3" name="Freeform 3">
              <a:extLst>
                <a:ext uri="{FF2B5EF4-FFF2-40B4-BE49-F238E27FC236}">
                  <a16:creationId xmlns:a16="http://schemas.microsoft.com/office/drawing/2014/main" id="{36F3170D-60A4-995E-C83B-92D033C144FE}"/>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dirty="0"/>
            </a:p>
          </p:txBody>
        </p:sp>
      </p:grpSp>
      <p:grpSp>
        <p:nvGrpSpPr>
          <p:cNvPr id="4" name="Group 10">
            <a:extLst>
              <a:ext uri="{FF2B5EF4-FFF2-40B4-BE49-F238E27FC236}">
                <a16:creationId xmlns:a16="http://schemas.microsoft.com/office/drawing/2014/main" id="{A8FC6335-1F07-7D35-8697-97C430F11965}"/>
              </a:ext>
            </a:extLst>
          </p:cNvPr>
          <p:cNvGrpSpPr/>
          <p:nvPr/>
        </p:nvGrpSpPr>
        <p:grpSpPr>
          <a:xfrm>
            <a:off x="1752600" y="1265499"/>
            <a:ext cx="14430933" cy="7756001"/>
            <a:chOff x="0" y="0"/>
            <a:chExt cx="19241244" cy="10341335"/>
          </a:xfrm>
        </p:grpSpPr>
        <p:sp>
          <p:nvSpPr>
            <p:cNvPr id="5" name="Freeform 11">
              <a:extLst>
                <a:ext uri="{FF2B5EF4-FFF2-40B4-BE49-F238E27FC236}">
                  <a16:creationId xmlns:a16="http://schemas.microsoft.com/office/drawing/2014/main" id="{FC4F1F17-B4D6-C9BC-03F8-68D99394B5B1}"/>
                </a:ext>
              </a:extLst>
            </p:cNvPr>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endParaRPr lang="en-IN" dirty="0"/>
            </a:p>
          </p:txBody>
        </p:sp>
      </p:grpSp>
      <p:pic>
        <p:nvPicPr>
          <p:cNvPr id="6" name="Picture 5">
            <a:extLst>
              <a:ext uri="{FF2B5EF4-FFF2-40B4-BE49-F238E27FC236}">
                <a16:creationId xmlns:a16="http://schemas.microsoft.com/office/drawing/2014/main" id="{EE438B0A-7A34-4D19-97BC-4CE2DF1B6DF1}"/>
              </a:ext>
            </a:extLst>
          </p:cNvPr>
          <p:cNvPicPr>
            <a:picLocks noChangeAspect="1"/>
          </p:cNvPicPr>
          <p:nvPr/>
        </p:nvPicPr>
        <p:blipFill rotWithShape="1">
          <a:blip r:embed="rId4">
            <a:extLst>
              <a:ext uri="{28A0092B-C50C-407E-A947-70E740481C1C}">
                <a14:useLocalDpi xmlns:a14="http://schemas.microsoft.com/office/drawing/2010/main" val="0"/>
              </a:ext>
            </a:extLst>
          </a:blip>
          <a:srcRect l="3334" t="8357" r="16634" b="7831"/>
          <a:stretch/>
        </p:blipFill>
        <p:spPr>
          <a:xfrm>
            <a:off x="3124200" y="1645556"/>
            <a:ext cx="12039600" cy="6995888"/>
          </a:xfrm>
          <a:prstGeom prst="rect">
            <a:avLst/>
          </a:prstGeom>
        </p:spPr>
      </p:pic>
    </p:spTree>
    <p:extLst>
      <p:ext uri="{BB962C8B-B14F-4D97-AF65-F5344CB8AC3E}">
        <p14:creationId xmlns:p14="http://schemas.microsoft.com/office/powerpoint/2010/main" val="184250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dirty="0"/>
            </a:p>
          </p:txBody>
        </p:sp>
      </p:grpSp>
      <p:sp>
        <p:nvSpPr>
          <p:cNvPr id="4" name="TextBox 4"/>
          <p:cNvSpPr txBox="1"/>
          <p:nvPr/>
        </p:nvSpPr>
        <p:spPr>
          <a:xfrm>
            <a:off x="2510202" y="3375422"/>
            <a:ext cx="13267596" cy="2076450"/>
          </a:xfrm>
          <a:prstGeom prst="rect">
            <a:avLst/>
          </a:prstGeom>
        </p:spPr>
        <p:txBody>
          <a:bodyPr lIns="0" tIns="0" rIns="0" bIns="0" rtlCol="0" anchor="t">
            <a:spAutoFit/>
          </a:bodyPr>
          <a:lstStyle/>
          <a:p>
            <a:pPr algn="ctr">
              <a:lnSpc>
                <a:spcPts val="14400"/>
              </a:lnSpc>
            </a:pPr>
            <a:r>
              <a:rPr lang="en-US" sz="12000" dirty="0">
                <a:solidFill>
                  <a:srgbClr val="FFFFFF"/>
                </a:solidFill>
                <a:latin typeface="Poppins Bold"/>
              </a:rPr>
              <a:t>Thank You</a:t>
            </a:r>
          </a:p>
        </p:txBody>
      </p:sp>
      <p:grpSp>
        <p:nvGrpSpPr>
          <p:cNvPr id="5" name="Group 5"/>
          <p:cNvGrpSpPr/>
          <p:nvPr/>
        </p:nvGrpSpPr>
        <p:grpSpPr>
          <a:xfrm>
            <a:off x="-500903" y="6922328"/>
            <a:ext cx="3347434" cy="2987585"/>
            <a:chOff x="0" y="0"/>
            <a:chExt cx="4463245" cy="3983447"/>
          </a:xfrm>
        </p:grpSpPr>
        <p:sp>
          <p:nvSpPr>
            <p:cNvPr id="6" name="Freeform 6"/>
            <p:cNvSpPr/>
            <p:nvPr/>
          </p:nvSpPr>
          <p:spPr>
            <a:xfrm>
              <a:off x="0" y="0"/>
              <a:ext cx="4463288" cy="3983482"/>
            </a:xfrm>
            <a:custGeom>
              <a:avLst/>
              <a:gdLst/>
              <a:ahLst/>
              <a:cxnLst/>
              <a:rect l="l" t="t" r="r" b="b"/>
              <a:pathLst>
                <a:path w="4463288" h="3983482">
                  <a:moveTo>
                    <a:pt x="0" y="0"/>
                  </a:moveTo>
                  <a:lnTo>
                    <a:pt x="4463288" y="0"/>
                  </a:lnTo>
                  <a:lnTo>
                    <a:pt x="4463288" y="3983482"/>
                  </a:lnTo>
                  <a:lnTo>
                    <a:pt x="0" y="3983482"/>
                  </a:lnTo>
                  <a:lnTo>
                    <a:pt x="0" y="0"/>
                  </a:lnTo>
                  <a:close/>
                </a:path>
              </a:pathLst>
            </a:custGeom>
            <a:blipFill>
              <a:blip r:embed="rId3"/>
              <a:stretch>
                <a:fillRect l="-25" r="-24"/>
              </a:stretch>
            </a:blipFill>
          </p:spPr>
          <p:txBody>
            <a:bodyPr/>
            <a:lstStyle/>
            <a:p>
              <a:endParaRPr lang="en-IN" dirty="0"/>
            </a:p>
          </p:txBody>
        </p:sp>
      </p:grpSp>
      <p:sp>
        <p:nvSpPr>
          <p:cNvPr id="7" name="Freeform 7"/>
          <p:cNvSpPr/>
          <p:nvPr/>
        </p:nvSpPr>
        <p:spPr>
          <a:xfrm>
            <a:off x="16800059" y="-60080"/>
            <a:ext cx="2130512" cy="1830908"/>
          </a:xfrm>
          <a:custGeom>
            <a:avLst/>
            <a:gdLst/>
            <a:ahLst/>
            <a:cxnLst/>
            <a:rect l="l" t="t" r="r" b="b"/>
            <a:pathLst>
              <a:path w="2130512" h="1830908">
                <a:moveTo>
                  <a:pt x="0" y="0"/>
                </a:moveTo>
                <a:lnTo>
                  <a:pt x="2130511" y="0"/>
                </a:lnTo>
                <a:lnTo>
                  <a:pt x="2130511" y="1830908"/>
                </a:lnTo>
                <a:lnTo>
                  <a:pt x="0" y="18309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grpSp>
        <p:nvGrpSpPr>
          <p:cNvPr id="8" name="Group 8"/>
          <p:cNvGrpSpPr/>
          <p:nvPr/>
        </p:nvGrpSpPr>
        <p:grpSpPr>
          <a:xfrm>
            <a:off x="16634880" y="-238122"/>
            <a:ext cx="2130512" cy="2130511"/>
            <a:chOff x="0" y="0"/>
            <a:chExt cx="2840682" cy="2840681"/>
          </a:xfrm>
        </p:grpSpPr>
        <p:sp>
          <p:nvSpPr>
            <p:cNvPr id="9" name="Freeform 9"/>
            <p:cNvSpPr/>
            <p:nvPr/>
          </p:nvSpPr>
          <p:spPr>
            <a:xfrm>
              <a:off x="0" y="0"/>
              <a:ext cx="2840736" cy="2840736"/>
            </a:xfrm>
            <a:custGeom>
              <a:avLst/>
              <a:gdLst/>
              <a:ahLst/>
              <a:cxnLst/>
              <a:rect l="l" t="t" r="r" b="b"/>
              <a:pathLst>
                <a:path w="2840736" h="2840736">
                  <a:moveTo>
                    <a:pt x="0" y="0"/>
                  </a:moveTo>
                  <a:lnTo>
                    <a:pt x="2840736" y="0"/>
                  </a:lnTo>
                  <a:lnTo>
                    <a:pt x="2840736" y="2840736"/>
                  </a:lnTo>
                  <a:lnTo>
                    <a:pt x="0" y="2840736"/>
                  </a:lnTo>
                  <a:lnTo>
                    <a:pt x="0" y="0"/>
                  </a:lnTo>
                  <a:close/>
                </a:path>
              </a:pathLst>
            </a:custGeom>
            <a:blipFill>
              <a:blip r:embed="rId6"/>
              <a:stretch>
                <a:fillRect r="1" b="1"/>
              </a:stretch>
            </a:blipFill>
          </p:spPr>
          <p:txBody>
            <a:bodyPr/>
            <a:lstStyle/>
            <a:p>
              <a:endParaRPr lang="en-IN" dirty="0"/>
            </a:p>
          </p:txBody>
        </p:sp>
      </p:grpSp>
      <p:grpSp>
        <p:nvGrpSpPr>
          <p:cNvPr id="10" name="Group 10"/>
          <p:cNvGrpSpPr/>
          <p:nvPr/>
        </p:nvGrpSpPr>
        <p:grpSpPr>
          <a:xfrm>
            <a:off x="1928533" y="1265499"/>
            <a:ext cx="14430933" cy="7756001"/>
            <a:chOff x="0" y="0"/>
            <a:chExt cx="19241244" cy="10341335"/>
          </a:xfrm>
        </p:grpSpPr>
        <p:sp>
          <p:nvSpPr>
            <p:cNvPr id="11" name="Freeform 11"/>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7"/>
              <a:stretch>
                <a:fillRect l="-16924" r="-16924"/>
              </a:stretch>
            </a:blipFill>
          </p:spPr>
          <p:txBody>
            <a:bodyPr/>
            <a:lstStyle/>
            <a:p>
              <a:endParaRPr lang="en-IN" dirty="0"/>
            </a:p>
          </p:txBody>
        </p:sp>
      </p:grpSp>
      <p:grpSp>
        <p:nvGrpSpPr>
          <p:cNvPr id="12" name="Group 12"/>
          <p:cNvGrpSpPr/>
          <p:nvPr/>
        </p:nvGrpSpPr>
        <p:grpSpPr>
          <a:xfrm>
            <a:off x="14189338" y="9430655"/>
            <a:ext cx="3814854" cy="607198"/>
            <a:chOff x="0" y="0"/>
            <a:chExt cx="5086472" cy="809597"/>
          </a:xfrm>
        </p:grpSpPr>
        <p:sp>
          <p:nvSpPr>
            <p:cNvPr id="13" name="Freeform 13"/>
            <p:cNvSpPr/>
            <p:nvPr/>
          </p:nvSpPr>
          <p:spPr>
            <a:xfrm>
              <a:off x="0" y="0"/>
              <a:ext cx="5086477" cy="809625"/>
            </a:xfrm>
            <a:custGeom>
              <a:avLst/>
              <a:gdLst/>
              <a:ahLst/>
              <a:cxnLst/>
              <a:rect l="l" t="t" r="r" b="b"/>
              <a:pathLst>
                <a:path w="5086477" h="809625">
                  <a:moveTo>
                    <a:pt x="0" y="0"/>
                  </a:moveTo>
                  <a:lnTo>
                    <a:pt x="5086477" y="0"/>
                  </a:lnTo>
                  <a:lnTo>
                    <a:pt x="5086477" y="809625"/>
                  </a:lnTo>
                  <a:lnTo>
                    <a:pt x="0" y="809625"/>
                  </a:lnTo>
                  <a:lnTo>
                    <a:pt x="0" y="0"/>
                  </a:lnTo>
                  <a:close/>
                </a:path>
              </a:pathLst>
            </a:custGeom>
            <a:blipFill>
              <a:blip r:embed="rId8"/>
              <a:stretch>
                <a:fillRect t="-261" b="-258"/>
              </a:stretch>
            </a:blipFill>
          </p:spPr>
          <p:txBody>
            <a:bodyPr/>
            <a:lstStyle/>
            <a:p>
              <a:endParaRPr lang="en-IN"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4785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dirty="0"/>
            </a:p>
          </p:txBody>
        </p:sp>
      </p:grpSp>
      <p:sp>
        <p:nvSpPr>
          <p:cNvPr id="4" name="TextBox 4"/>
          <p:cNvSpPr txBox="1"/>
          <p:nvPr/>
        </p:nvSpPr>
        <p:spPr>
          <a:xfrm>
            <a:off x="7001491" y="1444755"/>
            <a:ext cx="4285019" cy="766445"/>
          </a:xfrm>
          <a:prstGeom prst="rect">
            <a:avLst/>
          </a:prstGeom>
        </p:spPr>
        <p:txBody>
          <a:bodyPr lIns="0" tIns="0" rIns="0" bIns="0" rtlCol="0" anchor="t">
            <a:spAutoFit/>
          </a:bodyPr>
          <a:lstStyle/>
          <a:p>
            <a:pPr algn="l">
              <a:lnSpc>
                <a:spcPts val="5799"/>
              </a:lnSpc>
            </a:pPr>
            <a:r>
              <a:rPr lang="en-US" sz="5798" dirty="0">
                <a:solidFill>
                  <a:srgbClr val="FFFFFF"/>
                </a:solidFill>
                <a:latin typeface="Poppins Bold"/>
              </a:rPr>
              <a:t>ABSTRACT</a:t>
            </a:r>
          </a:p>
        </p:txBody>
      </p:sp>
      <p:grpSp>
        <p:nvGrpSpPr>
          <p:cNvPr id="5" name="Group 5"/>
          <p:cNvGrpSpPr/>
          <p:nvPr/>
        </p:nvGrpSpPr>
        <p:grpSpPr>
          <a:xfrm>
            <a:off x="1981200" y="1282235"/>
            <a:ext cx="15393010" cy="8878879"/>
            <a:chOff x="142866" y="-153497"/>
            <a:chExt cx="19241263" cy="10341356"/>
          </a:xfrm>
        </p:grpSpPr>
        <p:sp>
          <p:nvSpPr>
            <p:cNvPr id="6" name="Freeform 6"/>
            <p:cNvSpPr/>
            <p:nvPr/>
          </p:nvSpPr>
          <p:spPr>
            <a:xfrm>
              <a:off x="142866" y="-153497"/>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r>
                <a:rPr lang="en-IN" dirty="0"/>
                <a:t> </a:t>
              </a:r>
            </a:p>
          </p:txBody>
        </p:sp>
      </p:grpSp>
      <p:sp>
        <p:nvSpPr>
          <p:cNvPr id="12" name="Rectangle 5"/>
          <p:cNvSpPr>
            <a:spLocks noChangeArrowheads="1"/>
          </p:cNvSpPr>
          <p:nvPr/>
        </p:nvSpPr>
        <p:spPr bwMode="auto">
          <a:xfrm>
            <a:off x="2514905" y="2905520"/>
            <a:ext cx="143256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a:ln>
                  <a:noFill/>
                </a:ln>
                <a:solidFill>
                  <a:schemeClr val="bg1"/>
                </a:solidFill>
                <a:effectLst/>
                <a:latin typeface="Arial" panose="020B0604020202020204" pitchFamily="34" charset="0"/>
              </a:rPr>
              <a:t>FemmeRise</a:t>
            </a:r>
            <a:r>
              <a:rPr kumimoji="0" lang="en-US" altLang="en-US" sz="2400" b="1" i="1" u="sng" strike="noStrike" cap="none" normalizeH="0" baseline="0" dirty="0">
                <a:ln>
                  <a:noFill/>
                </a:ln>
                <a:solidFill>
                  <a:schemeClr val="bg1"/>
                </a:solidFill>
                <a:effectLst/>
                <a:latin typeface="Arial" panose="020B0604020202020204" pitchFamily="34" charset="0"/>
              </a:rPr>
              <a:t> </a:t>
            </a: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2400" b="0" i="0" u="none" strike="noStrike" cap="none" normalizeH="0" baseline="0" dirty="0">
                <a:ln>
                  <a:noFill/>
                </a:ln>
                <a:solidFill>
                  <a:schemeClr val="bg1"/>
                </a:solidFill>
                <a:effectLst/>
                <a:latin typeface="Arial" panose="020B0604020202020204" pitchFamily="34" charset="0"/>
              </a:rPr>
              <a:t>is a vibrant online hub dedicated to championing the rights of women across India. With a compelling blend of informative resources, inspiring stories, and interactive features, our platform is poised to spark change and elevate the voices of women everywhere. Delve into our comprehensive sections covering pivotal topics such as domestic violence and the challenges faced by working women in corporate sectors. Discover a wealth of knowledge on legal rights, workplace equality, and avenues for support, all tailored to empower women in their pursuit of justice and equality. Engage with our community forums, where women from diverse backgrounds come together to share experiences, seek guidance, and offer unwavering support. Be inspired by riveting success stories that celebrate the resilience and triumphs of women breaking barriers and reshaping society. Embark on a journey of awareness and advocacy through our impactful campaigns and events, rallying individuals and policymakers alike to embrace gender equality and enact meaningful change. With its captivating multimedia content, user-friendly interface, and commitment to inclusivity, FemmeRise stands as a beacon of empowerment and solidarity for women across India. Join us in rewriting the narrative and shaping a future where every woman's rights are respected, valued, and protected."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13" name="Rectangle 6"/>
          <p:cNvSpPr>
            <a:spLocks noChangeArrowheads="1"/>
          </p:cNvSpPr>
          <p:nvPr/>
        </p:nvSpPr>
        <p:spPr bwMode="auto">
          <a:xfrm>
            <a:off x="0" y="0"/>
            <a:ext cx="89423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dirty="0"/>
            </a:p>
          </p:txBody>
        </p:sp>
      </p:grpSp>
      <p:sp>
        <p:nvSpPr>
          <p:cNvPr id="4" name="TextBox 4"/>
          <p:cNvSpPr txBox="1"/>
          <p:nvPr/>
        </p:nvSpPr>
        <p:spPr>
          <a:xfrm>
            <a:off x="5629875" y="1444755"/>
            <a:ext cx="7028250" cy="766445"/>
          </a:xfrm>
          <a:prstGeom prst="rect">
            <a:avLst/>
          </a:prstGeom>
        </p:spPr>
        <p:txBody>
          <a:bodyPr lIns="0" tIns="0" rIns="0" bIns="0" rtlCol="0" anchor="t">
            <a:spAutoFit/>
          </a:bodyPr>
          <a:lstStyle/>
          <a:p>
            <a:pPr algn="l">
              <a:lnSpc>
                <a:spcPts val="5799"/>
              </a:lnSpc>
            </a:pPr>
            <a:r>
              <a:rPr lang="en-US" sz="5798" dirty="0">
                <a:solidFill>
                  <a:srgbClr val="FFFFFF"/>
                </a:solidFill>
                <a:latin typeface="Poppins Bold"/>
              </a:rPr>
              <a:t>PROBLEM SOLVED </a:t>
            </a:r>
          </a:p>
        </p:txBody>
      </p:sp>
      <p:grpSp>
        <p:nvGrpSpPr>
          <p:cNvPr id="5" name="Group 5"/>
          <p:cNvGrpSpPr/>
          <p:nvPr/>
        </p:nvGrpSpPr>
        <p:grpSpPr>
          <a:xfrm>
            <a:off x="1928533" y="1265499"/>
            <a:ext cx="14430933" cy="7756001"/>
            <a:chOff x="0" y="0"/>
            <a:chExt cx="19241244" cy="10341335"/>
          </a:xfrm>
        </p:grpSpPr>
        <p:sp>
          <p:nvSpPr>
            <p:cNvPr id="6" name="Freeform 6"/>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endParaRPr lang="en-IN" dirty="0"/>
            </a:p>
          </p:txBody>
        </p:sp>
      </p:grpSp>
      <p:sp>
        <p:nvSpPr>
          <p:cNvPr id="7" name="Rectangle 6"/>
          <p:cNvSpPr/>
          <p:nvPr/>
        </p:nvSpPr>
        <p:spPr>
          <a:xfrm>
            <a:off x="3962400" y="3238500"/>
            <a:ext cx="11022660" cy="3231654"/>
          </a:xfrm>
          <a:prstGeom prst="rect">
            <a:avLst/>
          </a:prstGeom>
        </p:spPr>
        <p:txBody>
          <a:bodyPr wrap="square">
            <a:spAutoFit/>
          </a:bodyPr>
          <a:lstStyle/>
          <a:p>
            <a:br>
              <a:rPr lang="en-US" sz="4000" dirty="0">
                <a:solidFill>
                  <a:schemeClr val="bg1"/>
                </a:solidFill>
              </a:rPr>
            </a:br>
            <a:r>
              <a:rPr lang="en-US" sz="4400" dirty="0">
                <a:solidFill>
                  <a:schemeClr val="bg1"/>
                </a:solidFill>
                <a:latin typeface="Söhne"/>
              </a:rPr>
              <a:t>Problem</a:t>
            </a:r>
            <a:r>
              <a:rPr lang="en-US" sz="4000" dirty="0">
                <a:solidFill>
                  <a:schemeClr val="bg1"/>
                </a:solidFill>
                <a:latin typeface="Söhne"/>
              </a:rPr>
              <a:t>:  Women in India face various challenges including domestic violence, workplace discrimination, and lack of awareness about their legal rights</a:t>
            </a:r>
            <a:endParaRPr lang="en-US" sz="4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dirty="0"/>
            </a:p>
          </p:txBody>
        </p:sp>
      </p:grpSp>
      <p:sp>
        <p:nvSpPr>
          <p:cNvPr id="4" name="TextBox 4"/>
          <p:cNvSpPr txBox="1"/>
          <p:nvPr/>
        </p:nvSpPr>
        <p:spPr>
          <a:xfrm>
            <a:off x="4944067" y="809865"/>
            <a:ext cx="8399865" cy="766445"/>
          </a:xfrm>
          <a:prstGeom prst="rect">
            <a:avLst/>
          </a:prstGeom>
        </p:spPr>
        <p:txBody>
          <a:bodyPr lIns="0" tIns="0" rIns="0" bIns="0" rtlCol="0" anchor="t">
            <a:spAutoFit/>
          </a:bodyPr>
          <a:lstStyle/>
          <a:p>
            <a:pPr algn="l">
              <a:lnSpc>
                <a:spcPts val="5799"/>
              </a:lnSpc>
            </a:pPr>
            <a:r>
              <a:rPr lang="en-US" sz="5798" dirty="0">
                <a:solidFill>
                  <a:srgbClr val="FFFFFF"/>
                </a:solidFill>
                <a:latin typeface="Poppins Bold"/>
              </a:rPr>
              <a:t>PROPOSED SOLUTION</a:t>
            </a:r>
          </a:p>
        </p:txBody>
      </p:sp>
      <p:grpSp>
        <p:nvGrpSpPr>
          <p:cNvPr id="5" name="Group 5"/>
          <p:cNvGrpSpPr/>
          <p:nvPr/>
        </p:nvGrpSpPr>
        <p:grpSpPr>
          <a:xfrm>
            <a:off x="2438400" y="1552390"/>
            <a:ext cx="14530667" cy="8467910"/>
            <a:chOff x="0" y="0"/>
            <a:chExt cx="19241244" cy="10341335"/>
          </a:xfrm>
        </p:grpSpPr>
        <p:sp>
          <p:nvSpPr>
            <p:cNvPr id="6" name="Freeform 6"/>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endParaRPr lang="en-IN" dirty="0"/>
            </a:p>
          </p:txBody>
        </p:sp>
      </p:grpSp>
      <p:sp>
        <p:nvSpPr>
          <p:cNvPr id="8" name="Rectangle 7"/>
          <p:cNvSpPr/>
          <p:nvPr/>
        </p:nvSpPr>
        <p:spPr>
          <a:xfrm>
            <a:off x="2743200" y="1552390"/>
            <a:ext cx="13463881" cy="8094524"/>
          </a:xfrm>
          <a:prstGeom prst="rect">
            <a:avLst/>
          </a:prstGeom>
        </p:spPr>
        <p:txBody>
          <a:bodyPr wrap="square">
            <a:spAutoFit/>
          </a:bodyPr>
          <a:lstStyle/>
          <a:p>
            <a:r>
              <a:rPr lang="en-US" sz="3200" dirty="0">
                <a:solidFill>
                  <a:schemeClr val="bg1"/>
                </a:solidFill>
              </a:rPr>
              <a:t>Solution</a:t>
            </a:r>
            <a:r>
              <a:rPr lang="en-US" sz="2400" dirty="0">
                <a:solidFill>
                  <a:schemeClr val="bg1"/>
                </a:solidFill>
              </a:rPr>
              <a:t>: FemmeRise addresses these challenges by providing a comprehensive platform that offers:</a:t>
            </a:r>
          </a:p>
          <a:p>
            <a:endParaRPr lang="en-US" sz="2400" dirty="0">
              <a:solidFill>
                <a:schemeClr val="bg1"/>
              </a:solidFill>
            </a:endParaRPr>
          </a:p>
          <a:p>
            <a:pPr marL="457200" indent="-457200">
              <a:buFont typeface="Arial" panose="020B0604020202020204" pitchFamily="34" charset="0"/>
              <a:buChar char="•"/>
            </a:pPr>
            <a:r>
              <a:rPr lang="en-US" sz="2800" u="sng" dirty="0">
                <a:solidFill>
                  <a:schemeClr val="bg1"/>
                </a:solidFill>
              </a:rPr>
              <a:t>Informational Resources</a:t>
            </a:r>
            <a:r>
              <a:rPr lang="en-US" sz="2800" dirty="0">
                <a:solidFill>
                  <a:schemeClr val="bg1"/>
                </a:solidFill>
              </a:rPr>
              <a:t>: </a:t>
            </a:r>
            <a:r>
              <a:rPr lang="en-US" sz="2400" dirty="0">
                <a:solidFill>
                  <a:schemeClr val="bg1"/>
                </a:solidFill>
              </a:rPr>
              <a:t>Accessible information on legal rights, workplace equality, and avenues for support empowers women to understand and assert their rights.</a:t>
            </a:r>
          </a:p>
          <a:p>
            <a:endParaRPr lang="en-US" sz="2400" dirty="0">
              <a:solidFill>
                <a:schemeClr val="bg1"/>
              </a:solidFill>
            </a:endParaRPr>
          </a:p>
          <a:p>
            <a:pPr marL="457200" indent="-457200">
              <a:buFont typeface="Arial" panose="020B0604020202020204" pitchFamily="34" charset="0"/>
              <a:buChar char="•"/>
            </a:pPr>
            <a:r>
              <a:rPr lang="en-US" sz="2800" u="sng" dirty="0">
                <a:solidFill>
                  <a:schemeClr val="bg1"/>
                </a:solidFill>
              </a:rPr>
              <a:t>Supportive Community</a:t>
            </a:r>
            <a:r>
              <a:rPr lang="en-US" sz="2400" dirty="0">
                <a:solidFill>
                  <a:schemeClr val="bg1"/>
                </a:solidFill>
              </a:rPr>
              <a:t>: Community forums provide a safe space for women to share experiences, seek guidance, and offer support to one another, fostering solidarity and resilience.</a:t>
            </a:r>
          </a:p>
          <a:p>
            <a:endParaRPr lang="en-US" sz="2800" dirty="0">
              <a:solidFill>
                <a:schemeClr val="bg1"/>
              </a:solidFill>
            </a:endParaRPr>
          </a:p>
          <a:p>
            <a:pPr marL="457200" indent="-457200">
              <a:buFont typeface="Arial" panose="020B0604020202020204" pitchFamily="34" charset="0"/>
              <a:buChar char="•"/>
            </a:pPr>
            <a:r>
              <a:rPr lang="en-US" sz="2800" u="sng" dirty="0">
                <a:solidFill>
                  <a:schemeClr val="bg1"/>
                </a:solidFill>
              </a:rPr>
              <a:t>Awareness Campaigns</a:t>
            </a:r>
            <a:r>
              <a:rPr lang="en-US" sz="2800" dirty="0">
                <a:solidFill>
                  <a:schemeClr val="bg1"/>
                </a:solidFill>
              </a:rPr>
              <a:t>: </a:t>
            </a:r>
            <a:r>
              <a:rPr lang="en-US" sz="2400" dirty="0">
                <a:solidFill>
                  <a:schemeClr val="bg1"/>
                </a:solidFill>
              </a:rPr>
              <a:t>Impactful campaigns and events raise awareness about women's rights issues, rallying individuals and policymakers to advocate for gender equality and enact meaningful change.</a:t>
            </a:r>
          </a:p>
          <a:p>
            <a:endParaRPr lang="en-US" sz="2400" dirty="0">
              <a:solidFill>
                <a:schemeClr val="bg1"/>
              </a:solidFill>
            </a:endParaRPr>
          </a:p>
          <a:p>
            <a:pPr marL="457200" indent="-457200">
              <a:buFont typeface="Arial" panose="020B0604020202020204" pitchFamily="34" charset="0"/>
              <a:buChar char="•"/>
            </a:pPr>
            <a:r>
              <a:rPr lang="en-US" sz="2800" u="sng" dirty="0">
                <a:solidFill>
                  <a:schemeClr val="bg1"/>
                </a:solidFill>
              </a:rPr>
              <a:t>Success Stories</a:t>
            </a:r>
            <a:r>
              <a:rPr lang="en-US" sz="2400" dirty="0">
                <a:solidFill>
                  <a:schemeClr val="bg1"/>
                </a:solidFill>
              </a:rPr>
              <a:t>: Inspiring success stories celebrate the resilience and triumphs of women who have overcome barriers, inspiring others and reshaping societal norms.</a:t>
            </a:r>
          </a:p>
          <a:p>
            <a:endParaRPr lang="en-US" sz="2400" dirty="0">
              <a:solidFill>
                <a:schemeClr val="bg1"/>
              </a:solidFill>
            </a:endParaRPr>
          </a:p>
          <a:p>
            <a:pPr marL="457200" indent="-457200">
              <a:buFont typeface="Arial" panose="020B0604020202020204" pitchFamily="34" charset="0"/>
              <a:buChar char="•"/>
            </a:pPr>
            <a:r>
              <a:rPr lang="en-US" sz="2800" u="sng" dirty="0">
                <a:solidFill>
                  <a:schemeClr val="bg1"/>
                </a:solidFill>
              </a:rPr>
              <a:t>Legal Aid</a:t>
            </a:r>
            <a:r>
              <a:rPr lang="en-US" sz="2400" dirty="0">
                <a:solidFill>
                  <a:schemeClr val="bg1"/>
                </a:solidFill>
              </a:rPr>
              <a:t>: Direct access to legal resources and assistance helps women navigate legal processes related to domestic violence, workplace discrimination, and other challenges.</a:t>
            </a:r>
          </a:p>
          <a:p>
            <a:pPr marL="457200" indent="-457200">
              <a:buFont typeface="Arial" panose="020B0604020202020204" pitchFamily="34" charset="0"/>
              <a:buChar char="•"/>
            </a:pPr>
            <a:endParaRPr lang="en-US" sz="2400" dirty="0">
              <a:solidFill>
                <a:schemeClr val="bg1"/>
              </a:solidFill>
            </a:endParaRPr>
          </a:p>
          <a:p>
            <a:pPr marL="457200" indent="-457200">
              <a:buFont typeface="Arial" panose="020B0604020202020204" pitchFamily="34" charset="0"/>
              <a:buChar char="•"/>
            </a:pPr>
            <a:r>
              <a:rPr lang="en-US" sz="2800" u="sng" dirty="0">
                <a:solidFill>
                  <a:schemeClr val="bg1"/>
                </a:solidFill>
              </a:rPr>
              <a:t>Multimedia Content</a:t>
            </a:r>
            <a:r>
              <a:rPr lang="en-US" sz="2800" dirty="0">
                <a:solidFill>
                  <a:schemeClr val="bg1"/>
                </a:solidFill>
              </a:rPr>
              <a:t>: </a:t>
            </a:r>
            <a:r>
              <a:rPr lang="en-US" sz="2400" dirty="0">
                <a:solidFill>
                  <a:schemeClr val="bg1"/>
                </a:solidFill>
              </a:rPr>
              <a:t>Engaging multimedia content including videos, podcasts, and infographics ensures information is accessible and appealing to diverse audiences</a:t>
            </a:r>
            <a:r>
              <a:rPr lang="en-US" sz="2800" dirty="0">
                <a:solidFill>
                  <a:schemeClr val="bg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dirty="0"/>
            </a:p>
          </p:txBody>
        </p:sp>
      </p:grpSp>
      <p:sp>
        <p:nvSpPr>
          <p:cNvPr id="4" name="TextBox 4"/>
          <p:cNvSpPr txBox="1"/>
          <p:nvPr/>
        </p:nvSpPr>
        <p:spPr>
          <a:xfrm>
            <a:off x="6674107" y="1389891"/>
            <a:ext cx="4939786" cy="766445"/>
          </a:xfrm>
          <a:prstGeom prst="rect">
            <a:avLst/>
          </a:prstGeom>
        </p:spPr>
        <p:txBody>
          <a:bodyPr lIns="0" tIns="0" rIns="0" bIns="0" rtlCol="0" anchor="t">
            <a:spAutoFit/>
          </a:bodyPr>
          <a:lstStyle/>
          <a:p>
            <a:pPr algn="l">
              <a:lnSpc>
                <a:spcPts val="5799"/>
              </a:lnSpc>
            </a:pPr>
            <a:r>
              <a:rPr lang="en-US" sz="5798" dirty="0">
                <a:solidFill>
                  <a:srgbClr val="FFFFFF"/>
                </a:solidFill>
                <a:latin typeface="Poppins Bold"/>
              </a:rPr>
              <a:t>TECH STACK</a:t>
            </a:r>
          </a:p>
        </p:txBody>
      </p:sp>
      <p:grpSp>
        <p:nvGrpSpPr>
          <p:cNvPr id="5" name="Group 5"/>
          <p:cNvGrpSpPr/>
          <p:nvPr/>
        </p:nvGrpSpPr>
        <p:grpSpPr>
          <a:xfrm>
            <a:off x="1928533" y="2156336"/>
            <a:ext cx="14430933" cy="7756001"/>
            <a:chOff x="0" y="0"/>
            <a:chExt cx="19241244" cy="10341335"/>
          </a:xfrm>
        </p:grpSpPr>
        <p:sp>
          <p:nvSpPr>
            <p:cNvPr id="6" name="Freeform 6"/>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endParaRPr lang="en-IN" dirty="0"/>
            </a:p>
          </p:txBody>
        </p:sp>
      </p:grpSp>
      <p:sp>
        <p:nvSpPr>
          <p:cNvPr id="7" name="Rectangle 6"/>
          <p:cNvSpPr/>
          <p:nvPr/>
        </p:nvSpPr>
        <p:spPr>
          <a:xfrm>
            <a:off x="3124200" y="2921124"/>
            <a:ext cx="12649200" cy="5078313"/>
          </a:xfrm>
          <a:prstGeom prst="rect">
            <a:avLst/>
          </a:prstGeom>
        </p:spPr>
        <p:txBody>
          <a:bodyPr wrap="square">
            <a:spAutoFit/>
          </a:bodyPr>
          <a:lstStyle/>
          <a:p>
            <a:endParaRPr lang="en-US" sz="2800" b="1" dirty="0">
              <a:solidFill>
                <a:schemeClr val="bg1"/>
              </a:solidFill>
              <a:latin typeface="Söhne"/>
            </a:endParaRPr>
          </a:p>
          <a:p>
            <a:r>
              <a:rPr lang="en-US" sz="2800" b="1" dirty="0">
                <a:solidFill>
                  <a:schemeClr val="bg1"/>
                </a:solidFill>
                <a:latin typeface="Söhne"/>
              </a:rPr>
              <a:t>Frontend</a:t>
            </a:r>
            <a:r>
              <a:rPr lang="en-US" sz="2800" dirty="0">
                <a:solidFill>
                  <a:schemeClr val="bg1"/>
                </a:solidFill>
                <a:latin typeface="Söhne"/>
              </a:rPr>
              <a:t>: </a:t>
            </a:r>
            <a:r>
              <a:rPr lang="en-US" sz="2400" dirty="0">
                <a:solidFill>
                  <a:schemeClr val="bg1"/>
                </a:solidFill>
                <a:latin typeface="Söhne"/>
              </a:rPr>
              <a:t>HTML, CSS, JavaScript, React.js or Angular.</a:t>
            </a:r>
          </a:p>
          <a:p>
            <a:endParaRPr lang="en-US" sz="2800" b="1" dirty="0">
              <a:solidFill>
                <a:schemeClr val="bg1"/>
              </a:solidFill>
              <a:latin typeface="Söhne"/>
            </a:endParaRPr>
          </a:p>
          <a:p>
            <a:r>
              <a:rPr lang="en-US" sz="2800" b="1" dirty="0">
                <a:solidFill>
                  <a:schemeClr val="bg1"/>
                </a:solidFill>
                <a:latin typeface="Söhne"/>
              </a:rPr>
              <a:t>Backend</a:t>
            </a:r>
            <a:r>
              <a:rPr lang="en-US" sz="2400" dirty="0">
                <a:solidFill>
                  <a:schemeClr val="bg1"/>
                </a:solidFill>
                <a:latin typeface="Söhne"/>
              </a:rPr>
              <a:t>: Node.js .</a:t>
            </a:r>
          </a:p>
          <a:p>
            <a:endParaRPr lang="en-US" sz="2400" b="1" dirty="0">
              <a:solidFill>
                <a:schemeClr val="bg1"/>
              </a:solidFill>
              <a:latin typeface="Söhne"/>
            </a:endParaRPr>
          </a:p>
          <a:p>
            <a:r>
              <a:rPr lang="en-US" sz="2800" b="1" dirty="0">
                <a:solidFill>
                  <a:schemeClr val="bg1"/>
                </a:solidFill>
                <a:latin typeface="Söhne"/>
              </a:rPr>
              <a:t>Database</a:t>
            </a:r>
            <a:r>
              <a:rPr lang="en-US" sz="2400" dirty="0">
                <a:solidFill>
                  <a:schemeClr val="bg1"/>
                </a:solidFill>
                <a:latin typeface="Söhne"/>
              </a:rPr>
              <a:t>: MongoDB.</a:t>
            </a:r>
          </a:p>
          <a:p>
            <a:pPr>
              <a:buFont typeface="+mj-lt"/>
              <a:buAutoNum type="arabicPeriod"/>
            </a:pPr>
            <a:endParaRPr lang="en-US" sz="2800" b="1" dirty="0">
              <a:solidFill>
                <a:schemeClr val="bg1"/>
              </a:solidFill>
              <a:latin typeface="Söhne"/>
            </a:endParaRPr>
          </a:p>
          <a:p>
            <a:r>
              <a:rPr lang="en-US" sz="2800" b="1" dirty="0">
                <a:solidFill>
                  <a:schemeClr val="bg1"/>
                </a:solidFill>
                <a:latin typeface="Söhne"/>
              </a:rPr>
              <a:t>Authentication</a:t>
            </a:r>
            <a:r>
              <a:rPr lang="en-US" sz="2400" dirty="0">
                <a:solidFill>
                  <a:schemeClr val="bg1"/>
                </a:solidFill>
                <a:latin typeface="Söhne"/>
              </a:rPr>
              <a:t>: Passport.js (for Node.js) .</a:t>
            </a:r>
          </a:p>
          <a:p>
            <a:pPr>
              <a:buFont typeface="+mj-lt"/>
              <a:buAutoNum type="arabicPeriod"/>
            </a:pPr>
            <a:endParaRPr lang="en-US" sz="2400" b="1" dirty="0">
              <a:solidFill>
                <a:schemeClr val="bg1"/>
              </a:solidFill>
              <a:latin typeface="Söhne"/>
            </a:endParaRPr>
          </a:p>
          <a:p>
            <a:r>
              <a:rPr lang="en-US" sz="2800" b="1" dirty="0">
                <a:solidFill>
                  <a:schemeClr val="bg1"/>
                </a:solidFill>
                <a:latin typeface="Söhne"/>
              </a:rPr>
              <a:t>Hosting</a:t>
            </a:r>
            <a:r>
              <a:rPr lang="en-US" sz="2400" dirty="0">
                <a:solidFill>
                  <a:schemeClr val="bg1"/>
                </a:solidFill>
                <a:latin typeface="Söhne"/>
              </a:rPr>
              <a:t>:  Heroku.</a:t>
            </a:r>
          </a:p>
          <a:p>
            <a:pPr>
              <a:buFont typeface="+mj-lt"/>
              <a:buAutoNum type="arabicPeriod"/>
            </a:pPr>
            <a:endParaRPr lang="en-US" sz="2400" b="1" dirty="0">
              <a:solidFill>
                <a:schemeClr val="bg1"/>
              </a:solidFill>
              <a:latin typeface="Söhne"/>
            </a:endParaRPr>
          </a:p>
          <a:p>
            <a:r>
              <a:rPr lang="en-US" sz="2800" b="1" dirty="0">
                <a:solidFill>
                  <a:schemeClr val="bg1"/>
                </a:solidFill>
                <a:latin typeface="Söhne"/>
              </a:rPr>
              <a:t>Deployment</a:t>
            </a:r>
            <a:r>
              <a:rPr lang="en-US" sz="2400" dirty="0">
                <a:solidFill>
                  <a:schemeClr val="bg1"/>
                </a:solidFill>
                <a:latin typeface="Söhne"/>
              </a:rPr>
              <a:t>: Docker.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a:p>
          </p:txBody>
        </p:sp>
      </p:grpSp>
      <p:sp>
        <p:nvSpPr>
          <p:cNvPr id="4" name="TextBox 4"/>
          <p:cNvSpPr txBox="1"/>
          <p:nvPr/>
        </p:nvSpPr>
        <p:spPr>
          <a:xfrm>
            <a:off x="3858438" y="2130069"/>
            <a:ext cx="10571124" cy="434340"/>
          </a:xfrm>
          <a:prstGeom prst="rect">
            <a:avLst/>
          </a:prstGeom>
        </p:spPr>
        <p:txBody>
          <a:bodyPr lIns="0" tIns="0" rIns="0" bIns="0" rtlCol="0" anchor="t">
            <a:spAutoFit/>
          </a:bodyPr>
          <a:lstStyle/>
          <a:p>
            <a:pPr algn="ctr">
              <a:lnSpc>
                <a:spcPts val="3358"/>
              </a:lnSpc>
            </a:pPr>
            <a:r>
              <a:rPr lang="en-US" sz="2400">
                <a:solidFill>
                  <a:srgbClr val="FFFFFF"/>
                </a:solidFill>
                <a:latin typeface="Montserrat"/>
              </a:rPr>
              <a:t>Who are the customers you want to cater to?</a:t>
            </a:r>
          </a:p>
        </p:txBody>
      </p:sp>
      <p:sp>
        <p:nvSpPr>
          <p:cNvPr id="5" name="TextBox 5"/>
          <p:cNvSpPr txBox="1"/>
          <p:nvPr/>
        </p:nvSpPr>
        <p:spPr>
          <a:xfrm>
            <a:off x="3319799" y="1439824"/>
            <a:ext cx="11648401" cy="766445"/>
          </a:xfrm>
          <a:prstGeom prst="rect">
            <a:avLst/>
          </a:prstGeom>
        </p:spPr>
        <p:txBody>
          <a:bodyPr lIns="0" tIns="0" rIns="0" bIns="0" rtlCol="0" anchor="t">
            <a:spAutoFit/>
          </a:bodyPr>
          <a:lstStyle/>
          <a:p>
            <a:pPr algn="ctr">
              <a:lnSpc>
                <a:spcPts val="5799"/>
              </a:lnSpc>
            </a:pPr>
            <a:r>
              <a:rPr lang="en-US" sz="5798">
                <a:solidFill>
                  <a:srgbClr val="FFFFFF"/>
                </a:solidFill>
                <a:latin typeface="Poppins Bold"/>
              </a:rPr>
              <a:t>TARGET AUDIENCE</a:t>
            </a:r>
          </a:p>
        </p:txBody>
      </p:sp>
      <p:grpSp>
        <p:nvGrpSpPr>
          <p:cNvPr id="6" name="Group 6"/>
          <p:cNvGrpSpPr/>
          <p:nvPr/>
        </p:nvGrpSpPr>
        <p:grpSpPr>
          <a:xfrm>
            <a:off x="1676400" y="1181100"/>
            <a:ext cx="15163800" cy="7756017"/>
            <a:chOff x="-336177" y="-192565"/>
            <a:chExt cx="20218400" cy="10341356"/>
          </a:xfrm>
        </p:grpSpPr>
        <p:sp>
          <p:nvSpPr>
            <p:cNvPr id="7" name="Freeform 7"/>
            <p:cNvSpPr/>
            <p:nvPr/>
          </p:nvSpPr>
          <p:spPr>
            <a:xfrm>
              <a:off x="-336177" y="-192565"/>
              <a:ext cx="20218400"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a:ln>
              <a:solidFill>
                <a:schemeClr val="accent1"/>
              </a:solidFill>
            </a:ln>
          </p:spPr>
          <p:txBody>
            <a:bodyPr/>
            <a:lstStyle/>
            <a:p>
              <a:endParaRPr lang="en-US" dirty="0"/>
            </a:p>
            <a:p>
              <a:endParaRPr lang="en-IN" dirty="0"/>
            </a:p>
            <a:p>
              <a:endParaRPr lang="en-IN" dirty="0"/>
            </a:p>
            <a:p>
              <a:endParaRPr lang="en-IN" dirty="0"/>
            </a:p>
            <a:p>
              <a:endParaRPr lang="en-IN" dirty="0"/>
            </a:p>
            <a:p>
              <a:endParaRPr lang="en-IN" dirty="0"/>
            </a:p>
            <a:p>
              <a:pPr algn="just"/>
              <a:endParaRPr lang="en-IN" sz="2800" dirty="0">
                <a:solidFill>
                  <a:schemeClr val="bg1">
                    <a:lumMod val="95000"/>
                  </a:schemeClr>
                </a:solidFill>
              </a:endParaRPr>
            </a:p>
            <a:p>
              <a:pPr algn="just"/>
              <a:r>
                <a:rPr lang="en-US" sz="2400" b="0" i="0" dirty="0">
                  <a:solidFill>
                    <a:schemeClr val="bg1">
                      <a:lumMod val="95000"/>
                    </a:schemeClr>
                  </a:solidFill>
                  <a:effectLst/>
                  <a:latin typeface="Inter"/>
                </a:rPr>
                <a:t>               </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 Our aim is to reach out to a diverse group of women, spanning different ages, educational backgrounds, </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and socio-economic statuses. Unfortunately, many of these women are currently unaware of their rights.</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 This includes young women who are navigating their way through education and early careers, mothers</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 who are juggling familial responsibilities with professional aspirations, and women from </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marginalized communities who are facing systemic barriers. Despite their education levels, many women</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 have limited access to information and resources that would help them to assert their rights confidently.</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 Our goal is to bridge this gap by providing accessible and tailored tools and information that resonate </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with the unique needs and challenges of each segment of our target audience. Ultimately, we hope to </a:t>
              </a:r>
            </a:p>
            <a:p>
              <a:pPr algn="just"/>
              <a:r>
                <a:rPr lang="en-US" sz="2400" dirty="0">
                  <a:solidFill>
                    <a:schemeClr val="bg1">
                      <a:lumMod val="95000"/>
                    </a:schemeClr>
                  </a:solidFill>
                  <a:latin typeface="Inter"/>
                </a:rPr>
                <a:t>                </a:t>
              </a:r>
              <a:r>
                <a:rPr lang="en-US" sz="2400" b="0" i="0" dirty="0">
                  <a:solidFill>
                    <a:schemeClr val="bg1">
                      <a:lumMod val="95000"/>
                    </a:schemeClr>
                  </a:solidFill>
                  <a:effectLst/>
                  <a:latin typeface="Inter"/>
                </a:rPr>
                <a:t>foster greater awareness, autonomy, and agency among women in their pursuit of equality and justice.</a:t>
              </a:r>
            </a:p>
            <a:p>
              <a:pPr algn="just"/>
              <a:endParaRPr lang="en-IN" sz="2400" dirty="0">
                <a:solidFill>
                  <a:schemeClr val="bg1">
                    <a:lumMod val="95000"/>
                  </a:schemeClr>
                </a:solidFill>
              </a:endParaRPr>
            </a:p>
          </p:txBody>
        </p:sp>
      </p:grpSp>
      <p:sp>
        <p:nvSpPr>
          <p:cNvPr id="8" name="Rectangle 1">
            <a:extLst>
              <a:ext uri="{FF2B5EF4-FFF2-40B4-BE49-F238E27FC236}">
                <a16:creationId xmlns:a16="http://schemas.microsoft.com/office/drawing/2014/main" id="{B5A4C6A2-2AE8-8FDF-E9A1-400F978517B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Our aim is to reach out to a diverse group of women, spanning different ages, educational backgrounds, and socio-economic statuses. Unfortunately, many of these women are currently unaware of their rights. This includes young women who are navigating their way through education and early careers, mothers who are juggling familial responsibilities with professional aspirations, and women from marginalized communities who are facing systemic barriers. Despite their education levels, many women have limited access to information and resources that would help them to assert their rights confidently. Our goal is to bridge this gap by providing accessible and tailored tools and information that resonate with the unique needs and challenges of each segment of our target audience. Ultimately, we hope to foster greater awareness, autonomy, and agency among women in their pursuit of equality and justice.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1C1C1C"/>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a:p>
          </p:txBody>
        </p:sp>
      </p:grpSp>
      <p:grpSp>
        <p:nvGrpSpPr>
          <p:cNvPr id="4" name="Group 4"/>
          <p:cNvGrpSpPr/>
          <p:nvPr/>
        </p:nvGrpSpPr>
        <p:grpSpPr>
          <a:xfrm>
            <a:off x="1467616" y="2304862"/>
            <a:ext cx="7676383" cy="6651683"/>
            <a:chOff x="0" y="0"/>
            <a:chExt cx="9869413" cy="8868911"/>
          </a:xfrm>
        </p:grpSpPr>
        <p:sp>
          <p:nvSpPr>
            <p:cNvPr id="5" name="Freeform 5"/>
            <p:cNvSpPr/>
            <p:nvPr/>
          </p:nvSpPr>
          <p:spPr>
            <a:xfrm>
              <a:off x="0" y="0"/>
              <a:ext cx="9869424" cy="8868918"/>
            </a:xfrm>
            <a:custGeom>
              <a:avLst/>
              <a:gdLst/>
              <a:ahLst/>
              <a:cxnLst/>
              <a:rect l="l" t="t" r="r" b="b"/>
              <a:pathLst>
                <a:path w="9869424" h="8868918">
                  <a:moveTo>
                    <a:pt x="0" y="0"/>
                  </a:moveTo>
                  <a:lnTo>
                    <a:pt x="9869424" y="0"/>
                  </a:lnTo>
                  <a:lnTo>
                    <a:pt x="9869424" y="8868918"/>
                  </a:lnTo>
                  <a:lnTo>
                    <a:pt x="0" y="8868918"/>
                  </a:lnTo>
                  <a:lnTo>
                    <a:pt x="0" y="0"/>
                  </a:lnTo>
                  <a:close/>
                </a:path>
              </a:pathLst>
            </a:custGeom>
            <a:blipFill>
              <a:blip r:embed="rId3"/>
              <a:stretch>
                <a:fillRect l="-61897" r="-61897"/>
              </a:stretch>
            </a:blipFill>
          </p:spPr>
          <p:txBody>
            <a:bodyPr/>
            <a:lstStyle/>
            <a:p>
              <a:endParaRPr lang="en-US" dirty="0"/>
            </a:p>
            <a:p>
              <a:endParaRPr lang="en-US" dirty="0"/>
            </a:p>
            <a:p>
              <a:endParaRPr lang="en-US" dirty="0"/>
            </a:p>
            <a:p>
              <a:endParaRPr lang="en-US" dirty="0"/>
            </a:p>
            <a:p>
              <a:pPr algn="just"/>
              <a:r>
                <a:rPr lang="en-US" sz="1600" b="0" i="0" dirty="0">
                  <a:solidFill>
                    <a:srgbClr val="ECECEC"/>
                  </a:solidFill>
                  <a:effectLst/>
                  <a:latin typeface="Söhne"/>
                </a:rPr>
                <a:t>We are pleased to report significant progress in the development of </a:t>
              </a:r>
              <a:r>
                <a:rPr kumimoji="0" lang="en-US" altLang="en-US" sz="1600" b="1" i="1" u="sng" strike="noStrike" cap="none" normalizeH="0" baseline="0" dirty="0" err="1">
                  <a:ln>
                    <a:noFill/>
                  </a:ln>
                  <a:solidFill>
                    <a:schemeClr val="bg1"/>
                  </a:solidFill>
                  <a:effectLst/>
                  <a:latin typeface="Arial" panose="020B0604020202020204" pitchFamily="34" charset="0"/>
                </a:rPr>
                <a:t>FemmeRise</a:t>
              </a:r>
              <a:r>
                <a:rPr lang="en-US" sz="1600" b="0" i="0" dirty="0">
                  <a:solidFill>
                    <a:srgbClr val="ECECEC"/>
                  </a:solidFill>
                  <a:effectLst/>
                  <a:latin typeface="Söhne"/>
                </a:rPr>
                <a:t> . Over the reporting period, our team has successfully completed the front page design, established the database infrastructure, and created insightful dashboards to provide valuable data analysis.</a:t>
              </a:r>
            </a:p>
            <a:p>
              <a:pPr algn="just"/>
              <a:endParaRPr lang="en-US" sz="1600" b="0" i="0" dirty="0">
                <a:solidFill>
                  <a:srgbClr val="ECECEC"/>
                </a:solidFill>
                <a:effectLst/>
                <a:latin typeface="Söhne"/>
              </a:endParaRPr>
            </a:p>
            <a:p>
              <a:pPr marL="285750" indent="-285750" algn="just">
                <a:buFont typeface="Arial" panose="020B0604020202020204" pitchFamily="34" charset="0"/>
                <a:buChar char="•"/>
              </a:pPr>
              <a:r>
                <a:rPr lang="en-US" sz="1600" b="0" i="0" dirty="0">
                  <a:solidFill>
                    <a:schemeClr val="bg1"/>
                  </a:solidFill>
                  <a:effectLst/>
                  <a:latin typeface="Inter"/>
                </a:rPr>
                <a:t>Our project's front page has been designed with utmost care to engage users and provide a seamless user experience. Our design team has focused on creating an intuitive interface that effectively showcases key information and navigational elements.</a:t>
              </a:r>
            </a:p>
            <a:p>
              <a:pPr algn="just"/>
              <a:endParaRPr lang="en-US" sz="1600" b="0" i="0" dirty="0">
                <a:solidFill>
                  <a:schemeClr val="bg1"/>
                </a:solidFill>
                <a:effectLst/>
                <a:latin typeface="Inter"/>
              </a:endParaRPr>
            </a:p>
            <a:p>
              <a:pPr marL="285750" indent="-285750" algn="just">
                <a:buFont typeface="Arial" panose="020B0604020202020204" pitchFamily="34" charset="0"/>
                <a:buChar char="•"/>
              </a:pPr>
              <a:r>
                <a:rPr lang="en-US" sz="1600" b="0" i="0" dirty="0">
                  <a:solidFill>
                    <a:schemeClr val="bg1"/>
                  </a:solidFill>
                  <a:effectLst/>
                  <a:latin typeface="Inter"/>
                </a:rPr>
                <a:t> We have made significant progress in setting up the database infrastructure to store and manage the project's data efficiently. This includes designing the database schema, implementing data models, and ensuring scalability and reliability.</a:t>
              </a:r>
            </a:p>
            <a:p>
              <a:pPr algn="just"/>
              <a:endParaRPr lang="en-US" sz="1600" b="0" i="0" dirty="0">
                <a:solidFill>
                  <a:schemeClr val="bg1"/>
                </a:solidFill>
                <a:effectLst/>
                <a:latin typeface="Inter"/>
              </a:endParaRPr>
            </a:p>
            <a:p>
              <a:pPr marL="285750" indent="-285750" algn="just">
                <a:buFont typeface="Arial" panose="020B0604020202020204" pitchFamily="34" charset="0"/>
                <a:buChar char="•"/>
              </a:pPr>
              <a:r>
                <a:rPr lang="en-US" sz="1600" b="0" i="0" dirty="0">
                  <a:solidFill>
                    <a:schemeClr val="bg1"/>
                  </a:solidFill>
                  <a:effectLst/>
                  <a:latin typeface="Inter"/>
                </a:rPr>
                <a:t> Our team has developed comprehensive insights dashboards that offer valuable data analysis and visualization capabilities. These dashboards provide stakeholders with actionable insights into key metrics, trends, and patterns, empowering informed decision-making.</a:t>
              </a:r>
              <a:endParaRPr lang="en-IN" sz="1600" dirty="0">
                <a:solidFill>
                  <a:schemeClr val="bg1"/>
                </a:solidFill>
              </a:endParaRPr>
            </a:p>
          </p:txBody>
        </p:sp>
      </p:grpSp>
      <p:grpSp>
        <p:nvGrpSpPr>
          <p:cNvPr id="6" name="Group 6"/>
          <p:cNvGrpSpPr/>
          <p:nvPr/>
        </p:nvGrpSpPr>
        <p:grpSpPr>
          <a:xfrm>
            <a:off x="9665214" y="2304862"/>
            <a:ext cx="7594086" cy="6651683"/>
            <a:chOff x="0" y="0"/>
            <a:chExt cx="10125448" cy="8868911"/>
          </a:xfrm>
        </p:grpSpPr>
        <p:sp>
          <p:nvSpPr>
            <p:cNvPr id="7" name="Freeform 7"/>
            <p:cNvSpPr/>
            <p:nvPr/>
          </p:nvSpPr>
          <p:spPr>
            <a:xfrm>
              <a:off x="0" y="0"/>
              <a:ext cx="10125456" cy="8868918"/>
            </a:xfrm>
            <a:custGeom>
              <a:avLst/>
              <a:gdLst/>
              <a:ahLst/>
              <a:cxnLst/>
              <a:rect l="l" t="t" r="r" b="b"/>
              <a:pathLst>
                <a:path w="10125456" h="8868918">
                  <a:moveTo>
                    <a:pt x="0" y="0"/>
                  </a:moveTo>
                  <a:lnTo>
                    <a:pt x="10125456" y="0"/>
                  </a:lnTo>
                  <a:lnTo>
                    <a:pt x="10125456" y="8868918"/>
                  </a:lnTo>
                  <a:lnTo>
                    <a:pt x="0" y="8868918"/>
                  </a:lnTo>
                  <a:lnTo>
                    <a:pt x="0" y="0"/>
                  </a:lnTo>
                  <a:close/>
                </a:path>
              </a:pathLst>
            </a:custGeom>
            <a:blipFill>
              <a:blip r:embed="rId3"/>
              <a:stretch>
                <a:fillRect l="-59068" r="-59068"/>
              </a:stretch>
            </a:blipFill>
          </p:spPr>
          <p:txBody>
            <a:bodyPr/>
            <a:lstStyle/>
            <a:p>
              <a:endParaRPr lang="en-US" dirty="0"/>
            </a:p>
            <a:p>
              <a:endParaRPr lang="en-US" dirty="0"/>
            </a:p>
            <a:p>
              <a:endParaRPr lang="en-US" dirty="0"/>
            </a:p>
            <a:p>
              <a:endParaRPr lang="en-US" dirty="0"/>
            </a:p>
            <a:p>
              <a:endParaRPr lang="en-US" dirty="0"/>
            </a:p>
            <a:p>
              <a:endParaRPr lang="en-US" dirty="0"/>
            </a:p>
            <a:p>
              <a:r>
                <a:rPr lang="en-US" b="0" i="0" dirty="0">
                  <a:solidFill>
                    <a:srgbClr val="ECECEC"/>
                  </a:solidFill>
                  <a:effectLst/>
                  <a:latin typeface="Söhne"/>
                </a:rPr>
                <a:t>Moving forward, we will continue to build upon the foundation laid during this reporting period. Our focus will be on refining the front page design, optimizing database performance, and enhancing the insights dashboards with additional features and functionalities.</a:t>
              </a:r>
            </a:p>
            <a:p>
              <a:endParaRPr lang="en-US" dirty="0">
                <a:solidFill>
                  <a:srgbClr val="ECECEC"/>
                </a:solidFill>
                <a:latin typeface="Söhne"/>
              </a:endParaRPr>
            </a:p>
            <a:p>
              <a:r>
                <a:rPr lang="en-US" b="0" i="0" dirty="0">
                  <a:solidFill>
                    <a:srgbClr val="ECECEC"/>
                  </a:solidFill>
                  <a:effectLst/>
                  <a:latin typeface="Söhne"/>
                </a:rPr>
                <a:t>Additionally, we remain mindful of the need to prioritize data security, user privacy, and accessibility considerations throughout the development process.</a:t>
              </a:r>
            </a:p>
            <a:p>
              <a:endParaRPr lang="en-IN" dirty="0"/>
            </a:p>
          </p:txBody>
        </p:sp>
      </p:grpSp>
      <p:sp>
        <p:nvSpPr>
          <p:cNvPr id="8" name="TextBox 8"/>
          <p:cNvSpPr txBox="1"/>
          <p:nvPr/>
        </p:nvSpPr>
        <p:spPr>
          <a:xfrm>
            <a:off x="2940367" y="2730162"/>
            <a:ext cx="4775314" cy="476250"/>
          </a:xfrm>
          <a:prstGeom prst="rect">
            <a:avLst/>
          </a:prstGeom>
        </p:spPr>
        <p:txBody>
          <a:bodyPr lIns="0" tIns="0" rIns="0" bIns="0" rtlCol="0" anchor="t">
            <a:spAutoFit/>
          </a:bodyPr>
          <a:lstStyle/>
          <a:p>
            <a:pPr algn="ctr">
              <a:lnSpc>
                <a:spcPts val="3358"/>
              </a:lnSpc>
            </a:pPr>
            <a:r>
              <a:rPr lang="en-US" sz="2799">
                <a:solidFill>
                  <a:srgbClr val="FFFFFF"/>
                </a:solidFill>
                <a:latin typeface="Poppins Bold"/>
              </a:rPr>
              <a:t>WHAT HAVE YOU DONE ?</a:t>
            </a:r>
          </a:p>
        </p:txBody>
      </p:sp>
      <p:sp>
        <p:nvSpPr>
          <p:cNvPr id="9" name="TextBox 9"/>
          <p:cNvSpPr txBox="1"/>
          <p:nvPr/>
        </p:nvSpPr>
        <p:spPr>
          <a:xfrm>
            <a:off x="11233977" y="2730162"/>
            <a:ext cx="4456560" cy="895350"/>
          </a:xfrm>
          <a:prstGeom prst="rect">
            <a:avLst/>
          </a:prstGeom>
        </p:spPr>
        <p:txBody>
          <a:bodyPr lIns="0" tIns="0" rIns="0" bIns="0" rtlCol="0" anchor="t">
            <a:spAutoFit/>
          </a:bodyPr>
          <a:lstStyle/>
          <a:p>
            <a:pPr algn="ctr">
              <a:lnSpc>
                <a:spcPts val="3358"/>
              </a:lnSpc>
            </a:pPr>
            <a:r>
              <a:rPr lang="en-US" sz="2799">
                <a:solidFill>
                  <a:srgbClr val="FFFFFF"/>
                </a:solidFill>
                <a:latin typeface="Poppins Bold"/>
              </a:rPr>
              <a:t>WHAT ARE YOU PLANNING TO DO ?</a:t>
            </a:r>
          </a:p>
        </p:txBody>
      </p:sp>
      <p:sp>
        <p:nvSpPr>
          <p:cNvPr id="10" name="TextBox 10"/>
          <p:cNvSpPr txBox="1"/>
          <p:nvPr/>
        </p:nvSpPr>
        <p:spPr>
          <a:xfrm>
            <a:off x="3841013" y="1143000"/>
            <a:ext cx="11648401" cy="766445"/>
          </a:xfrm>
          <a:prstGeom prst="rect">
            <a:avLst/>
          </a:prstGeom>
        </p:spPr>
        <p:txBody>
          <a:bodyPr lIns="0" tIns="0" rIns="0" bIns="0" rtlCol="0" anchor="t">
            <a:spAutoFit/>
          </a:bodyPr>
          <a:lstStyle/>
          <a:p>
            <a:pPr algn="ctr">
              <a:lnSpc>
                <a:spcPts val="5799"/>
              </a:lnSpc>
            </a:pPr>
            <a:r>
              <a:rPr lang="en-US" sz="5798">
                <a:solidFill>
                  <a:srgbClr val="FFFFFF"/>
                </a:solidFill>
                <a:latin typeface="Poppins Bold"/>
              </a:rPr>
              <a:t>PROGRESS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r>
                <a:rPr lang="en-US" dirty="0" err="1"/>
                <a:t>Dbgv</a:t>
              </a:r>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pPr lvl="1" algn="just"/>
              <a:endParaRPr lang="en-US" sz="3200" b="0" i="0" dirty="0">
                <a:solidFill>
                  <a:srgbClr val="ECECEC"/>
                </a:solidFill>
                <a:effectLst/>
                <a:highlight>
                  <a:srgbClr val="212121"/>
                </a:highlight>
                <a:latin typeface="Söhne"/>
              </a:endParaRPr>
            </a:p>
            <a:p>
              <a:pPr lvl="1" algn="just"/>
              <a:r>
                <a:rPr lang="en-US" sz="3200" dirty="0">
                  <a:solidFill>
                    <a:srgbClr val="ECECEC"/>
                  </a:solidFill>
                  <a:latin typeface="Söhne"/>
                </a:rPr>
                <a:t> </a:t>
              </a:r>
              <a:r>
                <a:rPr lang="en-US" sz="3200" b="0" i="0" dirty="0">
                  <a:solidFill>
                    <a:srgbClr val="ECECEC"/>
                  </a:solidFill>
                  <a:effectLst/>
                  <a:latin typeface="Söhne"/>
                </a:rPr>
                <a:t>The total number of reported rape cases in India </a:t>
              </a:r>
            </a:p>
            <a:p>
              <a:pPr lvl="1" algn="just"/>
              <a:r>
                <a:rPr lang="en-US" sz="3200" b="0" i="0" dirty="0">
                  <a:solidFill>
                    <a:srgbClr val="ECECEC"/>
                  </a:solidFill>
                  <a:effectLst/>
                  <a:latin typeface="Söhne"/>
                </a:rPr>
                <a:t> from 2005 to 2022  varies annually and reflects a </a:t>
              </a:r>
            </a:p>
            <a:p>
              <a:pPr lvl="1" algn="just"/>
              <a:r>
                <a:rPr lang="en-US" sz="3200" b="0" i="0" dirty="0">
                  <a:solidFill>
                    <a:srgbClr val="ECECEC"/>
                  </a:solidFill>
                  <a:effectLst/>
                  <a:latin typeface="Söhne"/>
                </a:rPr>
                <a:t> complex issue within the country's social and legal</a:t>
              </a:r>
            </a:p>
            <a:p>
              <a:pPr lvl="1" algn="just"/>
              <a:r>
                <a:rPr lang="en-US" sz="3200" b="0" i="0" dirty="0">
                  <a:solidFill>
                    <a:srgbClr val="ECECEC"/>
                  </a:solidFill>
                  <a:effectLst/>
                  <a:latin typeface="Söhne"/>
                </a:rPr>
                <a:t> framework.</a:t>
              </a:r>
              <a:endParaRPr lang="en-IN" sz="3200" dirty="0"/>
            </a:p>
          </p:txBody>
        </p:sp>
      </p:grpSp>
      <p:sp>
        <p:nvSpPr>
          <p:cNvPr id="4" name="TextBox 4"/>
          <p:cNvSpPr txBox="1"/>
          <p:nvPr/>
        </p:nvSpPr>
        <p:spPr>
          <a:xfrm>
            <a:off x="2374537" y="1346293"/>
            <a:ext cx="9504464" cy="881460"/>
          </a:xfrm>
          <a:prstGeom prst="rect">
            <a:avLst/>
          </a:prstGeom>
        </p:spPr>
        <p:txBody>
          <a:bodyPr lIns="0" tIns="0" rIns="0" bIns="0" rtlCol="0" anchor="t">
            <a:spAutoFit/>
          </a:bodyPr>
          <a:lstStyle/>
          <a:p>
            <a:pPr lvl="7" algn="ctr">
              <a:lnSpc>
                <a:spcPts val="6959"/>
              </a:lnSpc>
            </a:pPr>
            <a:r>
              <a:rPr lang="en-US" sz="5798" dirty="0">
                <a:solidFill>
                  <a:srgbClr val="FFFFFF"/>
                </a:solidFill>
                <a:latin typeface="Poppins Bold"/>
              </a:rPr>
              <a:t>DASHBOARDS </a:t>
            </a:r>
            <a:r>
              <a:rPr lang="en-US" sz="5798" dirty="0">
                <a:solidFill>
                  <a:srgbClr val="FFBD59"/>
                </a:solidFill>
                <a:latin typeface="Poppins Bold"/>
              </a:rPr>
              <a:t> </a:t>
            </a:r>
          </a:p>
        </p:txBody>
      </p:sp>
      <p:pic>
        <p:nvPicPr>
          <p:cNvPr id="6" name="Picture 5">
            <a:extLst>
              <a:ext uri="{FF2B5EF4-FFF2-40B4-BE49-F238E27FC236}">
                <a16:creationId xmlns:a16="http://schemas.microsoft.com/office/drawing/2014/main" id="{C7C420DA-2C2F-B0EB-24DD-CD088F94AFC9}"/>
              </a:ext>
            </a:extLst>
          </p:cNvPr>
          <p:cNvPicPr>
            <a:picLocks noChangeAspect="1"/>
          </p:cNvPicPr>
          <p:nvPr/>
        </p:nvPicPr>
        <p:blipFill>
          <a:blip r:embed="rId3"/>
          <a:stretch>
            <a:fillRect/>
          </a:stretch>
        </p:blipFill>
        <p:spPr>
          <a:xfrm>
            <a:off x="10058400" y="3162300"/>
            <a:ext cx="6651472" cy="3655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85" r="-85"/>
              </a:stretch>
            </a:blipFill>
          </p:spPr>
          <p:txBody>
            <a:bodyPr/>
            <a:lstStyle/>
            <a:p>
              <a:endParaRPr lang="en-IN"/>
            </a:p>
          </p:txBody>
        </p:sp>
      </p:grpSp>
      <p:grpSp>
        <p:nvGrpSpPr>
          <p:cNvPr id="4" name="Group 4"/>
          <p:cNvGrpSpPr/>
          <p:nvPr/>
        </p:nvGrpSpPr>
        <p:grpSpPr>
          <a:xfrm>
            <a:off x="1928533" y="1265499"/>
            <a:ext cx="14430933" cy="7756001"/>
            <a:chOff x="0" y="0"/>
            <a:chExt cx="19241244" cy="10341335"/>
          </a:xfrm>
        </p:grpSpPr>
        <p:sp>
          <p:nvSpPr>
            <p:cNvPr id="5" name="Freeform 5"/>
            <p:cNvSpPr/>
            <p:nvPr/>
          </p:nvSpPr>
          <p:spPr>
            <a:xfrm>
              <a:off x="0" y="0"/>
              <a:ext cx="19241263" cy="10341356"/>
            </a:xfrm>
            <a:custGeom>
              <a:avLst/>
              <a:gdLst/>
              <a:ahLst/>
              <a:cxnLst/>
              <a:rect l="l" t="t" r="r" b="b"/>
              <a:pathLst>
                <a:path w="19241263" h="10341356">
                  <a:moveTo>
                    <a:pt x="0" y="0"/>
                  </a:moveTo>
                  <a:lnTo>
                    <a:pt x="19241263" y="0"/>
                  </a:lnTo>
                  <a:lnTo>
                    <a:pt x="19241263" y="10341356"/>
                  </a:lnTo>
                  <a:lnTo>
                    <a:pt x="0" y="10341356"/>
                  </a:lnTo>
                  <a:lnTo>
                    <a:pt x="0" y="0"/>
                  </a:lnTo>
                  <a:close/>
                </a:path>
              </a:pathLst>
            </a:custGeom>
            <a:blipFill>
              <a:blip r:embed="rId3"/>
              <a:stretch>
                <a:fillRect l="-16924" r="-16924"/>
              </a:stretch>
            </a:blipFill>
          </p:spPr>
          <p:txBody>
            <a:bodyPr/>
            <a:lstStyle/>
            <a:p>
              <a:endParaRPr lang="en-US" dirty="0"/>
            </a:p>
            <a:p>
              <a:endParaRPr lang="en-US" dirty="0"/>
            </a:p>
            <a:p>
              <a:endParaRPr lang="en-US" dirty="0"/>
            </a:p>
            <a:p>
              <a:endParaRPr lang="en-US" dirty="0"/>
            </a:p>
            <a:p>
              <a:r>
                <a:rPr lang="en-US" sz="2400" dirty="0"/>
                <a:t>           </a:t>
              </a:r>
              <a:r>
                <a:rPr lang="en-US" sz="2400" b="1" i="0" dirty="0">
                  <a:solidFill>
                    <a:schemeClr val="bg1">
                      <a:lumMod val="95000"/>
                    </a:schemeClr>
                  </a:solidFill>
                  <a:effectLst/>
                  <a:latin typeface="Open Sans" panose="020F0502020204030204" pitchFamily="34" charset="0"/>
                </a:rPr>
                <a:t>Number of reported crimes against women across India in 2022, by type of crime</a:t>
              </a:r>
            </a:p>
            <a:p>
              <a:endParaRPr lang="en-US" sz="2400" b="1" dirty="0">
                <a:solidFill>
                  <a:schemeClr val="bg1">
                    <a:lumMod val="95000"/>
                  </a:schemeClr>
                </a:solidFill>
                <a:latin typeface="Open Sans" panose="020F0502020204030204" pitchFamily="34" charset="0"/>
              </a:endParaRPr>
            </a:p>
            <a:p>
              <a:endParaRPr lang="en-US" sz="2400" b="1" dirty="0">
                <a:solidFill>
                  <a:schemeClr val="bg1">
                    <a:lumMod val="95000"/>
                  </a:schemeClr>
                </a:solidFill>
                <a:latin typeface="Open Sans" panose="020F0502020204030204" pitchFamily="34" charset="0"/>
              </a:endParaRPr>
            </a:p>
            <a:p>
              <a:pPr lvl="1" algn="just"/>
              <a:r>
                <a:rPr lang="en-US" sz="2400" dirty="0">
                  <a:solidFill>
                    <a:srgbClr val="ECECEC"/>
                  </a:solidFill>
                  <a:latin typeface="Söhne"/>
                </a:rPr>
                <a:t>T</a:t>
              </a:r>
              <a:r>
                <a:rPr lang="en-US" sz="2400" b="0" i="0" dirty="0">
                  <a:solidFill>
                    <a:srgbClr val="ECECEC"/>
                  </a:solidFill>
                  <a:effectLst/>
                  <a:latin typeface="Söhne"/>
                </a:rPr>
                <a:t>he number of reported crimes against women across</a:t>
              </a:r>
            </a:p>
            <a:p>
              <a:pPr lvl="1" algn="just"/>
              <a:r>
                <a:rPr lang="en-US" sz="2400" b="0" i="0" dirty="0">
                  <a:solidFill>
                    <a:srgbClr val="ECECEC"/>
                  </a:solidFill>
                  <a:effectLst/>
                  <a:latin typeface="Söhne"/>
                </a:rPr>
                <a:t>India varied by type of Crimes such as rape, domestic </a:t>
              </a:r>
            </a:p>
            <a:p>
              <a:pPr lvl="1" algn="just"/>
              <a:r>
                <a:rPr lang="en-US" sz="2400" dirty="0">
                  <a:solidFill>
                    <a:srgbClr val="ECECEC"/>
                  </a:solidFill>
                  <a:latin typeface="Söhne"/>
                </a:rPr>
                <a:t>v</a:t>
              </a:r>
              <a:r>
                <a:rPr lang="en-US" sz="2400" b="0" i="0" dirty="0">
                  <a:solidFill>
                    <a:srgbClr val="ECECEC"/>
                  </a:solidFill>
                  <a:effectLst/>
                  <a:latin typeface="Söhne"/>
                </a:rPr>
                <a:t>iolence , sexual harassment, dowry-related offenses, </a:t>
              </a:r>
            </a:p>
            <a:p>
              <a:pPr lvl="1" algn="just"/>
              <a:r>
                <a:rPr lang="en-US" sz="2400" b="0" i="0" dirty="0">
                  <a:solidFill>
                    <a:srgbClr val="ECECEC"/>
                  </a:solidFill>
                  <a:effectLst/>
                  <a:latin typeface="Söhne"/>
                </a:rPr>
                <a:t>and others contribut</a:t>
              </a:r>
              <a:r>
                <a:rPr lang="en-US" sz="2400" dirty="0">
                  <a:solidFill>
                    <a:srgbClr val="ECECEC"/>
                  </a:solidFill>
                  <a:latin typeface="Söhne"/>
                </a:rPr>
                <a:t>e </a:t>
              </a:r>
              <a:r>
                <a:rPr lang="en-US" sz="2400" b="0" i="0" dirty="0">
                  <a:solidFill>
                    <a:srgbClr val="ECECEC"/>
                  </a:solidFill>
                  <a:effectLst/>
                  <a:latin typeface="Söhne"/>
                </a:rPr>
                <a:t>to the broader landscape of </a:t>
              </a:r>
            </a:p>
            <a:p>
              <a:pPr lvl="1" algn="just"/>
              <a:r>
                <a:rPr lang="en-US" sz="2400" b="0" i="0" dirty="0">
                  <a:solidFill>
                    <a:srgbClr val="ECECEC"/>
                  </a:solidFill>
                  <a:effectLst/>
                  <a:latin typeface="Söhne"/>
                </a:rPr>
                <a:t>gender-base violence. Understanding the distribution and </a:t>
              </a:r>
            </a:p>
            <a:p>
              <a:pPr lvl="1" algn="just"/>
              <a:r>
                <a:rPr lang="en-US" sz="2400" b="0" i="0" dirty="0">
                  <a:solidFill>
                    <a:srgbClr val="ECECEC"/>
                  </a:solidFill>
                  <a:effectLst/>
                  <a:latin typeface="Söhne"/>
                </a:rPr>
                <a:t>prevalence of these crimes is crucial for policymakers,</a:t>
              </a:r>
            </a:p>
            <a:p>
              <a:pPr lvl="1" algn="just"/>
              <a:r>
                <a:rPr lang="en-US" sz="2400" b="0" i="0" dirty="0">
                  <a:solidFill>
                    <a:srgbClr val="ECECEC"/>
                  </a:solidFill>
                  <a:effectLst/>
                  <a:latin typeface="Söhne"/>
                </a:rPr>
                <a:t>law enforcement agencies, and organizations working to </a:t>
              </a:r>
            </a:p>
            <a:p>
              <a:pPr lvl="1" algn="just"/>
              <a:r>
                <a:rPr lang="en-US" sz="2400" b="0" i="0" dirty="0">
                  <a:solidFill>
                    <a:srgbClr val="ECECEC"/>
                  </a:solidFill>
                  <a:effectLst/>
                  <a:latin typeface="Söhne"/>
                </a:rPr>
                <a:t>address gender inequality and ensure the safety and </a:t>
              </a:r>
            </a:p>
            <a:p>
              <a:pPr lvl="1" algn="just"/>
              <a:r>
                <a:rPr lang="en-US" sz="2400" b="0" i="0" dirty="0">
                  <a:solidFill>
                    <a:srgbClr val="ECECEC"/>
                  </a:solidFill>
                  <a:effectLst/>
                  <a:latin typeface="Söhne"/>
                </a:rPr>
                <a:t>well-being of women in society.</a:t>
              </a:r>
              <a:endParaRPr lang="en-IN" sz="2400" dirty="0">
                <a:solidFill>
                  <a:schemeClr val="bg1">
                    <a:lumMod val="95000"/>
                  </a:schemeClr>
                </a:solidFill>
              </a:endParaRPr>
            </a:p>
          </p:txBody>
        </p:sp>
      </p:grpSp>
      <p:grpSp>
        <p:nvGrpSpPr>
          <p:cNvPr id="6" name="Group 6"/>
          <p:cNvGrpSpPr/>
          <p:nvPr/>
        </p:nvGrpSpPr>
        <p:grpSpPr>
          <a:xfrm>
            <a:off x="14189338" y="9430655"/>
            <a:ext cx="3814854" cy="607198"/>
            <a:chOff x="0" y="0"/>
            <a:chExt cx="5086472" cy="809597"/>
          </a:xfrm>
        </p:grpSpPr>
        <p:sp>
          <p:nvSpPr>
            <p:cNvPr id="7" name="Freeform 7"/>
            <p:cNvSpPr/>
            <p:nvPr/>
          </p:nvSpPr>
          <p:spPr>
            <a:xfrm>
              <a:off x="0" y="0"/>
              <a:ext cx="5086477" cy="809625"/>
            </a:xfrm>
            <a:custGeom>
              <a:avLst/>
              <a:gdLst/>
              <a:ahLst/>
              <a:cxnLst/>
              <a:rect l="l" t="t" r="r" b="b"/>
              <a:pathLst>
                <a:path w="5086477" h="809625">
                  <a:moveTo>
                    <a:pt x="0" y="0"/>
                  </a:moveTo>
                  <a:lnTo>
                    <a:pt x="5086477" y="0"/>
                  </a:lnTo>
                  <a:lnTo>
                    <a:pt x="5086477" y="809625"/>
                  </a:lnTo>
                  <a:lnTo>
                    <a:pt x="0" y="809625"/>
                  </a:lnTo>
                  <a:lnTo>
                    <a:pt x="0" y="0"/>
                  </a:lnTo>
                  <a:close/>
                </a:path>
              </a:pathLst>
            </a:custGeom>
            <a:blipFill>
              <a:blip r:embed="rId4"/>
              <a:stretch>
                <a:fillRect t="-261" b="-258"/>
              </a:stretch>
            </a:blipFill>
          </p:spPr>
          <p:txBody>
            <a:bodyPr/>
            <a:lstStyle/>
            <a:p>
              <a:endParaRPr lang="en-IN"/>
            </a:p>
          </p:txBody>
        </p:sp>
      </p:grpSp>
      <p:pic>
        <p:nvPicPr>
          <p:cNvPr id="8" name="Picture 7">
            <a:extLst>
              <a:ext uri="{FF2B5EF4-FFF2-40B4-BE49-F238E27FC236}">
                <a16:creationId xmlns:a16="http://schemas.microsoft.com/office/drawing/2014/main" id="{92BC9526-1B4B-FBC9-8BCE-C3823C59AB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9801" y="3467100"/>
            <a:ext cx="5638800" cy="3558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1224</Words>
  <Application>Microsoft Office PowerPoint</Application>
  <PresentationFormat>Custom</PresentationFormat>
  <Paragraphs>123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Open Sans</vt:lpstr>
      <vt:lpstr>Poppins Bold</vt:lpstr>
      <vt:lpstr>Calibri</vt:lpstr>
      <vt:lpstr>Montserrat</vt:lpstr>
      <vt:lpstr>Arial</vt:lpstr>
      <vt:lpstr>Inter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round WH5.0 (1).pptx</dc:title>
  <dc:creator>dell</dc:creator>
  <cp:lastModifiedBy>n t</cp:lastModifiedBy>
  <cp:revision>9</cp:revision>
  <dcterms:created xsi:type="dcterms:W3CDTF">2006-08-16T00:00:00Z</dcterms:created>
  <dcterms:modified xsi:type="dcterms:W3CDTF">2024-04-22T22:20:10Z</dcterms:modified>
  <dc:identifier>DAGDC4L5m4Y</dc:identifier>
</cp:coreProperties>
</file>