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9" r:id="rId4"/>
    <p:sldId id="265" r:id="rId5"/>
    <p:sldId id="258" r:id="rId6"/>
    <p:sldId id="266" r:id="rId7"/>
    <p:sldId id="260" r:id="rId8"/>
    <p:sldId id="262" r:id="rId9"/>
    <p:sldId id="263" r:id="rId10"/>
    <p:sldId id="26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2C7442-BE1D-484C-BC02-7B79C56F8942}" v="19" dt="2025-04-11T18:22:17.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p:scale>
          <a:sx n="66" d="100"/>
          <a:sy n="66" d="100"/>
        </p:scale>
        <p:origin x="614"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3A2B-751C-C4B1-7404-AD2FA3625E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46CF3-8A51-8ADB-9FF9-87EEFEDD4E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505E75-0357-04CC-5AE6-79DF4A1C339F}"/>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5" name="Footer Placeholder 4">
            <a:extLst>
              <a:ext uri="{FF2B5EF4-FFF2-40B4-BE49-F238E27FC236}">
                <a16:creationId xmlns:a16="http://schemas.microsoft.com/office/drawing/2014/main" id="{7A874957-7D50-B664-27EB-B7474C43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5842C-40D2-D808-C497-D9977C709641}"/>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34082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122-72D3-19BC-5CF3-BAE38DDED3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94CC70-6E49-1D1E-A74C-F63EDEEB7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4AC72-F5DF-A7B7-898E-52E738D10673}"/>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5" name="Footer Placeholder 4">
            <a:extLst>
              <a:ext uri="{FF2B5EF4-FFF2-40B4-BE49-F238E27FC236}">
                <a16:creationId xmlns:a16="http://schemas.microsoft.com/office/drawing/2014/main" id="{9C91B2D4-C020-3036-EF16-7D73FF7F7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833F3-742F-A14D-9E3F-FDEAAC83FFE3}"/>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545409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2D07D-23E5-31CB-122F-4EC27B8436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28DA2-4469-7E68-5AE0-73247FAA4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C6211-43F9-EA53-C14D-FF76542E6D92}"/>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5" name="Footer Placeholder 4">
            <a:extLst>
              <a:ext uri="{FF2B5EF4-FFF2-40B4-BE49-F238E27FC236}">
                <a16:creationId xmlns:a16="http://schemas.microsoft.com/office/drawing/2014/main" id="{96399455-C267-1829-F351-125E319C0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75B09-3E12-BD49-4788-77F903BCFD91}"/>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286019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5F91-8BEF-A761-1DE3-13B8E5A66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BC3236-0CC1-856D-0F1C-3A57D5DAE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37875-9168-E07B-F677-7BFB0FEDF8F0}"/>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5" name="Footer Placeholder 4">
            <a:extLst>
              <a:ext uri="{FF2B5EF4-FFF2-40B4-BE49-F238E27FC236}">
                <a16:creationId xmlns:a16="http://schemas.microsoft.com/office/drawing/2014/main" id="{084D0783-04FD-3FF3-501F-698EB7994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DACD9-D67D-811A-03CA-638B3A234716}"/>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409369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40E7-8B50-1670-6705-448EB9C910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65860-A9D6-506A-ED84-DD3DB0716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B4CA7B-F4E4-A3FE-35D6-8B72E1C4D450}"/>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5" name="Footer Placeholder 4">
            <a:extLst>
              <a:ext uri="{FF2B5EF4-FFF2-40B4-BE49-F238E27FC236}">
                <a16:creationId xmlns:a16="http://schemas.microsoft.com/office/drawing/2014/main" id="{9ED280C4-D95E-7A81-C9BB-92E415C9E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A18B0-0B69-89DF-6D40-5DFCCA8B81E7}"/>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331868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6239-C946-2F17-6286-E83433992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14D93-1EAC-D6A3-1D73-1F4CF0C37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C4EED8-3CEA-5743-CDC5-D05000B932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274586-5CD7-D80A-761B-4F71404E8965}"/>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6" name="Footer Placeholder 5">
            <a:extLst>
              <a:ext uri="{FF2B5EF4-FFF2-40B4-BE49-F238E27FC236}">
                <a16:creationId xmlns:a16="http://schemas.microsoft.com/office/drawing/2014/main" id="{625BC5B4-8838-6DBF-A81C-5DEEAD56F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57B82-16B6-18E8-EBF3-2265601ABE4B}"/>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378387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182A-0E27-8CF0-7BDB-7020C7C264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8B01F4-DDE8-3298-BFCC-159918900D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00CE8-CC82-B8F5-13DC-1F22FA240C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C55A26-71B5-95A6-1AA2-5CFCF244F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B7C9D-42C4-593D-BA4F-D32916DA8A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474738-BA19-8B9B-F7D2-53558D4DCA95}"/>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8" name="Footer Placeholder 7">
            <a:extLst>
              <a:ext uri="{FF2B5EF4-FFF2-40B4-BE49-F238E27FC236}">
                <a16:creationId xmlns:a16="http://schemas.microsoft.com/office/drawing/2014/main" id="{B75F617D-7D8D-BFA6-9D7F-A47A018D68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9D4C5-6F63-802B-E98B-5257DBC1EFE8}"/>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720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B9FD-8E6E-763B-DC72-DD6851F4F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AF802F-F100-1FA1-B340-F138DD330CCC}"/>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4" name="Footer Placeholder 3">
            <a:extLst>
              <a:ext uri="{FF2B5EF4-FFF2-40B4-BE49-F238E27FC236}">
                <a16:creationId xmlns:a16="http://schemas.microsoft.com/office/drawing/2014/main" id="{7DD90190-97D6-C8A3-E1C0-65A2529FC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6D758-C06D-0A44-A761-D2D82DC04E81}"/>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410722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2E5D8-9DE8-1784-B976-E8DFC392D1BA}"/>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3" name="Footer Placeholder 2">
            <a:extLst>
              <a:ext uri="{FF2B5EF4-FFF2-40B4-BE49-F238E27FC236}">
                <a16:creationId xmlns:a16="http://schemas.microsoft.com/office/drawing/2014/main" id="{8DD02FEE-58D5-6373-8994-3FE31995C6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4BD7B-C4E5-35E8-E98D-2BF7E1AF161C}"/>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117651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BE1F-A500-951D-9EF3-3BBDD2A04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08931A-ED8D-5900-AF30-2AE12257C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090363-927C-F891-B0CB-1D29FE5B8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6299C-E377-2F43-B85D-992D0FE5A41E}"/>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6" name="Footer Placeholder 5">
            <a:extLst>
              <a:ext uri="{FF2B5EF4-FFF2-40B4-BE49-F238E27FC236}">
                <a16:creationId xmlns:a16="http://schemas.microsoft.com/office/drawing/2014/main" id="{34931AFE-C9C6-2D6C-00D6-FC61F1503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29C80-1A87-3446-CFD8-F877C691F112}"/>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190700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FE64-B7AC-3E3A-4779-2F65CCCB8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7FA16D-FB96-1653-54C7-0237817E68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AD5F85-EB31-2451-E930-B2B874507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0E021-DCDC-4A3E-5058-78990F9C8635}"/>
              </a:ext>
            </a:extLst>
          </p:cNvPr>
          <p:cNvSpPr>
            <a:spLocks noGrp="1"/>
          </p:cNvSpPr>
          <p:nvPr>
            <p:ph type="dt" sz="half" idx="10"/>
          </p:nvPr>
        </p:nvSpPr>
        <p:spPr/>
        <p:txBody>
          <a:bodyPr/>
          <a:lstStyle/>
          <a:p>
            <a:fld id="{32358718-EC13-4F60-9436-677995059156}" type="datetimeFigureOut">
              <a:rPr lang="en-US" smtClean="0"/>
              <a:t>4/11/2025</a:t>
            </a:fld>
            <a:endParaRPr lang="en-US"/>
          </a:p>
        </p:txBody>
      </p:sp>
      <p:sp>
        <p:nvSpPr>
          <p:cNvPr id="6" name="Footer Placeholder 5">
            <a:extLst>
              <a:ext uri="{FF2B5EF4-FFF2-40B4-BE49-F238E27FC236}">
                <a16:creationId xmlns:a16="http://schemas.microsoft.com/office/drawing/2014/main" id="{E3D80491-49BB-D513-5EA3-AC401B59B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B23BD-51E1-F09B-1D29-1E9CEDCB46E8}"/>
              </a:ext>
            </a:extLst>
          </p:cNvPr>
          <p:cNvSpPr>
            <a:spLocks noGrp="1"/>
          </p:cNvSpPr>
          <p:nvPr>
            <p:ph type="sldNum" sz="quarter" idx="12"/>
          </p:nvPr>
        </p:nvSpPr>
        <p:spPr/>
        <p:txBody>
          <a:bodyPr/>
          <a:lstStyle/>
          <a:p>
            <a:fld id="{D6BD1C5A-E8B5-474A-BCEB-1EDA2C4DCD1D}" type="slidenum">
              <a:rPr lang="en-US" smtClean="0"/>
              <a:t>‹#›</a:t>
            </a:fld>
            <a:endParaRPr lang="en-US"/>
          </a:p>
        </p:txBody>
      </p:sp>
    </p:spTree>
    <p:extLst>
      <p:ext uri="{BB962C8B-B14F-4D97-AF65-F5344CB8AC3E}">
        <p14:creationId xmlns:p14="http://schemas.microsoft.com/office/powerpoint/2010/main" val="1218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6ACCB-255F-AA41-9935-65FA392522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91DFB2-7586-9F60-9CED-CE0E74062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F6F11-CA34-BA51-746B-63F8B34B5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58718-EC13-4F60-9436-677995059156}" type="datetimeFigureOut">
              <a:rPr lang="en-US" smtClean="0"/>
              <a:t>4/11/2025</a:t>
            </a:fld>
            <a:endParaRPr lang="en-US"/>
          </a:p>
        </p:txBody>
      </p:sp>
      <p:sp>
        <p:nvSpPr>
          <p:cNvPr id="5" name="Footer Placeholder 4">
            <a:extLst>
              <a:ext uri="{FF2B5EF4-FFF2-40B4-BE49-F238E27FC236}">
                <a16:creationId xmlns:a16="http://schemas.microsoft.com/office/drawing/2014/main" id="{D59E2FC5-425B-5CD7-9310-D0747910FC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519670-7411-BCC4-37C3-00CEEDA6B7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D1C5A-E8B5-474A-BCEB-1EDA2C4DCD1D}" type="slidenum">
              <a:rPr lang="en-US" smtClean="0"/>
              <a:t>‹#›</a:t>
            </a:fld>
            <a:endParaRPr lang="en-US"/>
          </a:p>
        </p:txBody>
      </p:sp>
    </p:spTree>
    <p:extLst>
      <p:ext uri="{BB962C8B-B14F-4D97-AF65-F5344CB8AC3E}">
        <p14:creationId xmlns:p14="http://schemas.microsoft.com/office/powerpoint/2010/main" val="302581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00+] Healthcare Wallpapers | Wallpapers.com">
            <a:extLst>
              <a:ext uri="{FF2B5EF4-FFF2-40B4-BE49-F238E27FC236}">
                <a16:creationId xmlns:a16="http://schemas.microsoft.com/office/drawing/2014/main" id="{18AD6576-B1E8-0D11-1A07-8037EE9026F9}"/>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4E6F01-1C2E-F9CB-E450-4FEA18A9AC2B}"/>
              </a:ext>
            </a:extLst>
          </p:cNvPr>
          <p:cNvSpPr>
            <a:spLocks noGrp="1"/>
          </p:cNvSpPr>
          <p:nvPr>
            <p:ph type="ctrTitle"/>
          </p:nvPr>
        </p:nvSpPr>
        <p:spPr>
          <a:xfrm>
            <a:off x="1128536" y="2095500"/>
            <a:ext cx="9934928" cy="2190524"/>
          </a:xfrm>
        </p:spPr>
        <p:txBody>
          <a:bodyPr>
            <a:noAutofit/>
          </a:bodyPr>
          <a:lstStyle/>
          <a:p>
            <a:r>
              <a:rPr lang="en-US" b="0" i="1" u="sng" strike="noStrike" dirty="0">
                <a:ln>
                  <a:solidFill>
                    <a:schemeClr val="tx1"/>
                  </a:solidFill>
                </a:ln>
                <a:solidFill>
                  <a:srgbClr val="FFFF00"/>
                </a:solidFill>
                <a:latin typeface="Cooper Black" panose="0208090404030B020404" pitchFamily="18" charset="0"/>
              </a:rPr>
              <a:t>“HRIDAYUKTI“</a:t>
            </a:r>
            <a:br>
              <a:rPr lang="en-US" b="0" i="1" u="sng" strike="noStrike" dirty="0">
                <a:ln>
                  <a:solidFill>
                    <a:srgbClr val="FFFF00"/>
                  </a:solidFill>
                </a:ln>
                <a:solidFill>
                  <a:srgbClr val="FF0000"/>
                </a:solidFill>
                <a:latin typeface="Cooper Black" panose="0208090404030B020404" pitchFamily="18" charset="0"/>
              </a:rPr>
            </a:br>
            <a:r>
              <a:rPr lang="en-US" sz="4400" b="1" u="none" strike="noStrike" dirty="0">
                <a:ln>
                  <a:solidFill>
                    <a:schemeClr val="tx1"/>
                  </a:solidFill>
                </a:ln>
                <a:solidFill>
                  <a:srgbClr val="FFC000"/>
                </a:solidFill>
                <a:effectLst>
                  <a:outerShdw blurRad="38100" dist="38100" dir="2700000" algn="tl">
                    <a:srgbClr val="000000">
                      <a:alpha val="43137"/>
                    </a:srgbClr>
                  </a:outerShdw>
                </a:effectLst>
                <a:latin typeface="Arial Black" panose="020B0A04020102020204" pitchFamily="34" charset="0"/>
              </a:rPr>
              <a:t>THE ELECTRONIC HANDY STETHOSCOPE</a:t>
            </a:r>
            <a:endParaRPr lang="en-US" sz="11500" b="1" dirty="0">
              <a:ln>
                <a:solidFill>
                  <a:schemeClr val="tx1"/>
                </a:solidFill>
              </a:ln>
              <a:solidFill>
                <a:srgbClr val="FFC000"/>
              </a:solidFill>
              <a:effectLst>
                <a:outerShdw blurRad="38100" dist="38100" dir="2700000" algn="tl">
                  <a:srgbClr val="000000">
                    <a:alpha val="43137"/>
                  </a:srgbClr>
                </a:outerShdw>
              </a:effectLst>
              <a:latin typeface="Arial Black" panose="020B0A04020102020204" pitchFamily="34" charset="0"/>
            </a:endParaRPr>
          </a:p>
        </p:txBody>
      </p:sp>
      <p:sp>
        <p:nvSpPr>
          <p:cNvPr id="3" name="Subtitle 2">
            <a:extLst>
              <a:ext uri="{FF2B5EF4-FFF2-40B4-BE49-F238E27FC236}">
                <a16:creationId xmlns:a16="http://schemas.microsoft.com/office/drawing/2014/main" id="{E2D07B74-50ED-30D2-A1C2-07DED72C6E21}"/>
              </a:ext>
            </a:extLst>
          </p:cNvPr>
          <p:cNvSpPr>
            <a:spLocks noGrp="1"/>
          </p:cNvSpPr>
          <p:nvPr>
            <p:ph type="subTitle" idx="1"/>
          </p:nvPr>
        </p:nvSpPr>
        <p:spPr>
          <a:xfrm>
            <a:off x="361950" y="4286024"/>
            <a:ext cx="11334750" cy="1713560"/>
          </a:xfrm>
        </p:spPr>
        <p:txBody>
          <a:bodyPr>
            <a:normAutofit/>
          </a:bodyPr>
          <a:lstStyle/>
          <a:p>
            <a:pPr algn="l">
              <a:lnSpc>
                <a:spcPts val="1470"/>
              </a:lnSpc>
              <a:spcAft>
                <a:spcPts val="600"/>
              </a:spcAft>
            </a:pPr>
            <a:endParaRPr lang="en-US" sz="7400" b="1" i="0" dirty="0">
              <a:solidFill>
                <a:schemeClr val="bg1"/>
              </a:solidFill>
              <a:effectLst/>
              <a:latin typeface="Arial Black" panose="020B0A04020102020204" pitchFamily="34" charset="0"/>
            </a:endParaRPr>
          </a:p>
          <a:p>
            <a:pPr>
              <a:buNone/>
            </a:pPr>
            <a:br>
              <a:rPr lang="en-US" sz="2000" dirty="0"/>
            </a:br>
            <a:br>
              <a:rPr lang="en-US" sz="2800" dirty="0"/>
            </a:br>
            <a:endParaRPr lang="en-US" sz="3600" b="1" i="1" dirty="0">
              <a:solidFill>
                <a:schemeClr val="bg1"/>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sp>
        <p:nvSpPr>
          <p:cNvPr id="4" name="TextBox 3">
            <a:extLst>
              <a:ext uri="{FF2B5EF4-FFF2-40B4-BE49-F238E27FC236}">
                <a16:creationId xmlns:a16="http://schemas.microsoft.com/office/drawing/2014/main" id="{08E3546A-A829-86CF-BDCE-0001E5A7A595}"/>
              </a:ext>
            </a:extLst>
          </p:cNvPr>
          <p:cNvSpPr txBox="1"/>
          <p:nvPr/>
        </p:nvSpPr>
        <p:spPr>
          <a:xfrm>
            <a:off x="361950" y="5299303"/>
            <a:ext cx="11198678" cy="1177245"/>
          </a:xfrm>
          <a:prstGeom prst="rect">
            <a:avLst/>
          </a:prstGeom>
          <a:noFill/>
        </p:spPr>
        <p:txBody>
          <a:bodyPr wrap="square" rtlCol="0">
            <a:spAutoFit/>
          </a:bodyPr>
          <a:lstStyle/>
          <a:p>
            <a:pPr algn="ctr">
              <a:lnSpc>
                <a:spcPts val="1470"/>
              </a:lnSpc>
              <a:spcAft>
                <a:spcPts val="600"/>
              </a:spcAft>
            </a:pPr>
            <a:r>
              <a:rPr lang="en-US" sz="2800" b="1" i="0" dirty="0">
                <a:solidFill>
                  <a:schemeClr val="bg1"/>
                </a:solidFill>
                <a:effectLst/>
                <a:latin typeface="Arial Black" panose="020B0A04020102020204" pitchFamily="34" charset="0"/>
              </a:rPr>
              <a:t>HEALTHTECH</a:t>
            </a:r>
            <a:r>
              <a:rPr lang="en-US" sz="2800" b="0" i="0" dirty="0">
                <a:solidFill>
                  <a:schemeClr val="bg1"/>
                </a:solidFill>
                <a:effectLst/>
                <a:latin typeface="Arial Black" panose="020B0A04020102020204" pitchFamily="34" charset="0"/>
              </a:rPr>
              <a:t> – ADVANCING ACCESSIBLE AND</a:t>
            </a:r>
          </a:p>
          <a:p>
            <a:pPr algn="ctr">
              <a:lnSpc>
                <a:spcPts val="1470"/>
              </a:lnSpc>
              <a:spcAft>
                <a:spcPts val="600"/>
              </a:spcAft>
            </a:pPr>
            <a:endParaRPr lang="en-US" sz="2800" dirty="0">
              <a:solidFill>
                <a:schemeClr val="bg1"/>
              </a:solidFill>
              <a:latin typeface="Arial Black" panose="020B0A04020102020204" pitchFamily="34" charset="0"/>
            </a:endParaRPr>
          </a:p>
          <a:p>
            <a:pPr algn="ctr">
              <a:lnSpc>
                <a:spcPts val="1470"/>
              </a:lnSpc>
              <a:spcAft>
                <a:spcPts val="600"/>
              </a:spcAft>
            </a:pPr>
            <a:r>
              <a:rPr lang="en-US" sz="2800" b="0" i="0" dirty="0">
                <a:solidFill>
                  <a:schemeClr val="bg1"/>
                </a:solidFill>
                <a:effectLst/>
                <a:latin typeface="Arial Black" panose="020B0A04020102020204" pitchFamily="34" charset="0"/>
              </a:rPr>
              <a:t> AFFORDABLE HEALTHCARE THROUGH TECHNOLOGY</a:t>
            </a:r>
          </a:p>
          <a:p>
            <a:pPr algn="ctr"/>
            <a:endParaRPr lang="en-IN" dirty="0"/>
          </a:p>
        </p:txBody>
      </p:sp>
    </p:spTree>
    <p:extLst>
      <p:ext uri="{BB962C8B-B14F-4D97-AF65-F5344CB8AC3E}">
        <p14:creationId xmlns:p14="http://schemas.microsoft.com/office/powerpoint/2010/main" val="71549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health medical science consist doctor Vector Image">
            <a:extLst>
              <a:ext uri="{FF2B5EF4-FFF2-40B4-BE49-F238E27FC236}">
                <a16:creationId xmlns:a16="http://schemas.microsoft.com/office/drawing/2014/main" id="{2A73030E-9D4C-FE86-322D-B9BE0DA47CEA}"/>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5689" b="10904"/>
          <a:stretch/>
        </p:blipFill>
        <p:spPr bwMode="auto">
          <a:xfrm>
            <a:off x="0" y="0"/>
            <a:ext cx="12192000" cy="7334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9546B6-94B4-7939-FF2B-55DB969CB195}"/>
              </a:ext>
            </a:extLst>
          </p:cNvPr>
          <p:cNvSpPr>
            <a:spLocks noGrp="1"/>
          </p:cNvSpPr>
          <p:nvPr>
            <p:ph type="title"/>
          </p:nvPr>
        </p:nvSpPr>
        <p:spPr>
          <a:xfrm>
            <a:off x="6491287" y="156368"/>
            <a:ext cx="5762624" cy="1481931"/>
          </a:xfrm>
        </p:spPr>
        <p:txBody>
          <a:bodyPr>
            <a:normAutofit/>
          </a:bodyPr>
          <a:lstStyle/>
          <a:p>
            <a:pPr algn="ctr"/>
            <a:r>
              <a:rPr lang="en-US" sz="4000" u="sng" dirty="0">
                <a:solidFill>
                  <a:schemeClr val="bg1"/>
                </a:solidFill>
                <a:latin typeface="Cooper Black" panose="0208090404030B020404" pitchFamily="18" charset="0"/>
              </a:rPr>
              <a:t>TEAM DEVDUDES</a:t>
            </a:r>
            <a:endParaRPr lang="en-IN" sz="4000" u="sng" dirty="0">
              <a:solidFill>
                <a:schemeClr val="bg1"/>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id="{DC7FABCB-9C1A-DFAE-B293-F325A3D2D3EF}"/>
              </a:ext>
            </a:extLst>
          </p:cNvPr>
          <p:cNvSpPr>
            <a:spLocks noGrp="1"/>
          </p:cNvSpPr>
          <p:nvPr>
            <p:ph idx="1"/>
          </p:nvPr>
        </p:nvSpPr>
        <p:spPr>
          <a:xfrm>
            <a:off x="6491287" y="1638299"/>
            <a:ext cx="5457825" cy="4619625"/>
          </a:xfrm>
        </p:spPr>
        <p:txBody>
          <a:bodyPr>
            <a:normAutofit lnSpcReduction="10000"/>
          </a:bodyPr>
          <a:lstStyle/>
          <a:p>
            <a:pPr marL="0" indent="0" algn="ctr">
              <a:buNone/>
            </a:pPr>
            <a:r>
              <a:rPr lang="en-US" sz="3200" dirty="0">
                <a:solidFill>
                  <a:srgbClr val="FFC000"/>
                </a:solidFill>
                <a:latin typeface="Franklin Gothic Medium" panose="020B0603020102020204" pitchFamily="34" charset="0"/>
              </a:rPr>
              <a:t>KRITI RASTOGI</a:t>
            </a:r>
          </a:p>
          <a:p>
            <a:pPr marL="0" indent="0" algn="ctr">
              <a:buNone/>
            </a:pPr>
            <a:r>
              <a:rPr lang="en-US" sz="3200" dirty="0">
                <a:solidFill>
                  <a:srgbClr val="FFC000"/>
                </a:solidFill>
                <a:latin typeface="Franklin Gothic Medium" panose="020B0603020102020204" pitchFamily="34" charset="0"/>
              </a:rPr>
              <a:t>NISHTHA MALHOTRA</a:t>
            </a:r>
          </a:p>
          <a:p>
            <a:pPr marL="0" indent="0" algn="ctr">
              <a:buNone/>
            </a:pPr>
            <a:r>
              <a:rPr lang="en-US" sz="3200" dirty="0">
                <a:solidFill>
                  <a:srgbClr val="FFC000"/>
                </a:solidFill>
                <a:latin typeface="Franklin Gothic Medium" panose="020B0603020102020204" pitchFamily="34" charset="0"/>
              </a:rPr>
              <a:t>TANYA GUPTA</a:t>
            </a:r>
          </a:p>
          <a:p>
            <a:pPr marL="0" indent="0" algn="ctr">
              <a:buNone/>
            </a:pPr>
            <a:r>
              <a:rPr lang="en-US" sz="3200" dirty="0">
                <a:solidFill>
                  <a:srgbClr val="FFC000"/>
                </a:solidFill>
                <a:latin typeface="Franklin Gothic Medium" panose="020B0603020102020204" pitchFamily="34" charset="0"/>
              </a:rPr>
              <a:t>AMAN GUPTA</a:t>
            </a:r>
          </a:p>
          <a:p>
            <a:pPr marL="0" indent="0" algn="ctr">
              <a:buNone/>
            </a:pPr>
            <a:endParaRPr lang="en-US" sz="3200" dirty="0">
              <a:solidFill>
                <a:srgbClr val="FFC000"/>
              </a:solidFill>
              <a:latin typeface="Franklin Gothic Medium" panose="020B0603020102020204" pitchFamily="34" charset="0"/>
            </a:endParaRPr>
          </a:p>
          <a:p>
            <a:pPr marL="0" indent="0" algn="ctr">
              <a:buNone/>
            </a:pPr>
            <a:endParaRPr lang="en-US" sz="3200" dirty="0">
              <a:solidFill>
                <a:srgbClr val="FFC000"/>
              </a:solidFill>
              <a:latin typeface="Franklin Gothic Medium" panose="020B0603020102020204" pitchFamily="34" charset="0"/>
            </a:endParaRPr>
          </a:p>
          <a:p>
            <a:pPr marL="0" indent="0" algn="ctr">
              <a:buNone/>
            </a:pPr>
            <a:r>
              <a:rPr lang="en-US" sz="3200" dirty="0">
                <a:solidFill>
                  <a:srgbClr val="FFC000"/>
                </a:solidFill>
                <a:latin typeface="Franklin Gothic Medium" panose="020B0603020102020204" pitchFamily="34" charset="0"/>
              </a:rPr>
              <a:t>UNIVERSITY SCHOOL OF AUTOMATION AND ROBOTICS, GGSIPU EDC</a:t>
            </a:r>
            <a:endParaRPr lang="en-IN" sz="3200" dirty="0">
              <a:solidFill>
                <a:srgbClr val="FFC000"/>
              </a:solidFill>
              <a:latin typeface="Franklin Gothic Medium" panose="020B0603020102020204" pitchFamily="34" charset="0"/>
            </a:endParaRPr>
          </a:p>
        </p:txBody>
      </p:sp>
    </p:spTree>
    <p:extLst>
      <p:ext uri="{BB962C8B-B14F-4D97-AF65-F5344CB8AC3E}">
        <p14:creationId xmlns:p14="http://schemas.microsoft.com/office/powerpoint/2010/main" val="278285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A52F-06EE-DA1C-87BD-06E6E6D4585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BE8A1C-13E4-032B-C826-F7762FD4EFA5}"/>
              </a:ext>
            </a:extLst>
          </p:cNvPr>
          <p:cNvSpPr>
            <a:spLocks noGrp="1"/>
          </p:cNvSpPr>
          <p:nvPr>
            <p:ph idx="1"/>
          </p:nvPr>
        </p:nvSpPr>
        <p:spPr/>
        <p:txBody>
          <a:bodyPr/>
          <a:lstStyle/>
          <a:p>
            <a:pPr marL="0" indent="0">
              <a:buNone/>
            </a:pPr>
            <a:endParaRPr lang="en-US" dirty="0"/>
          </a:p>
        </p:txBody>
      </p:sp>
      <p:pic>
        <p:nvPicPr>
          <p:cNvPr id="3074" name="Picture 2" descr="Download Free + Medical-Prescriptions-PPT-Design + Daily Updates +">
            <a:extLst>
              <a:ext uri="{FF2B5EF4-FFF2-40B4-BE49-F238E27FC236}">
                <a16:creationId xmlns:a16="http://schemas.microsoft.com/office/drawing/2014/main" id="{B430C695-3C3D-EECB-1C77-D3942DF85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02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health medical science consist doctor Vector Image">
            <a:extLst>
              <a:ext uri="{FF2B5EF4-FFF2-40B4-BE49-F238E27FC236}">
                <a16:creationId xmlns:a16="http://schemas.microsoft.com/office/drawing/2014/main" id="{F1B51579-0A30-CF16-08B0-3E963E1015D6}"/>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t="5689" b="10904"/>
          <a:stretch/>
        </p:blipFill>
        <p:spPr bwMode="auto">
          <a:xfrm>
            <a:off x="0" y="0"/>
            <a:ext cx="12192000" cy="7334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36F8C4-C5DA-404C-AF24-AD1EA0B2FCF7}"/>
              </a:ext>
            </a:extLst>
          </p:cNvPr>
          <p:cNvSpPr>
            <a:spLocks noGrp="1"/>
          </p:cNvSpPr>
          <p:nvPr>
            <p:ph type="title"/>
          </p:nvPr>
        </p:nvSpPr>
        <p:spPr/>
        <p:txBody>
          <a:bodyPr>
            <a:normAutofit/>
          </a:bodyPr>
          <a:lstStyle/>
          <a:p>
            <a:pPr algn="ctr"/>
            <a:r>
              <a:rPr lang="en-US" sz="6600" i="1" u="sng" dirty="0">
                <a:ln>
                  <a:solidFill>
                    <a:srgbClr val="FF0066"/>
                  </a:solidFill>
                </a:ln>
                <a:solidFill>
                  <a:schemeClr val="bg1"/>
                </a:solidFill>
                <a:latin typeface="Cooper Black" panose="0208090404030B020404" pitchFamily="18" charset="0"/>
              </a:rPr>
              <a:t>CONTENTS</a:t>
            </a:r>
            <a:endParaRPr lang="en-US" sz="6000" i="1" u="sng" dirty="0">
              <a:ln>
                <a:solidFill>
                  <a:srgbClr val="FF0066"/>
                </a:solidFill>
              </a:ln>
              <a:solidFill>
                <a:schemeClr val="bg1"/>
              </a:solidFill>
              <a:latin typeface="Cooper Black" panose="0208090404030B020404" pitchFamily="18" charset="0"/>
            </a:endParaRPr>
          </a:p>
        </p:txBody>
      </p:sp>
      <p:sp>
        <p:nvSpPr>
          <p:cNvPr id="3" name="Content Placeholder 2">
            <a:extLst>
              <a:ext uri="{FF2B5EF4-FFF2-40B4-BE49-F238E27FC236}">
                <a16:creationId xmlns:a16="http://schemas.microsoft.com/office/drawing/2014/main" id="{41BE5A57-4D80-439A-99EE-5C1532C1CE92}"/>
              </a:ext>
            </a:extLst>
          </p:cNvPr>
          <p:cNvSpPr>
            <a:spLocks noGrp="1"/>
          </p:cNvSpPr>
          <p:nvPr>
            <p:ph idx="1"/>
          </p:nvPr>
        </p:nvSpPr>
        <p:spPr>
          <a:xfrm>
            <a:off x="381000" y="2336800"/>
            <a:ext cx="10972800" cy="4351338"/>
          </a:xfrm>
        </p:spPr>
        <p:txBody>
          <a:bodyPr/>
          <a:lstStyle/>
          <a:p>
            <a:pPr algn="ctr"/>
            <a:r>
              <a:rPr lang="en-US" sz="3200" b="1" i="1" dirty="0">
                <a:ln>
                  <a:solidFill>
                    <a:schemeClr val="tx1"/>
                  </a:solidFill>
                </a:ln>
                <a:solidFill>
                  <a:srgbClr val="FFFF00"/>
                </a:solidFill>
                <a:latin typeface="Arial Black" panose="020B0A04020102020204" pitchFamily="34" charset="0"/>
              </a:rPr>
              <a:t>THE AI PROJECT CYCLE USAGE: SCOPING THE ISSUE</a:t>
            </a:r>
          </a:p>
          <a:p>
            <a:pPr algn="ctr"/>
            <a:r>
              <a:rPr lang="en-US" sz="3200" b="1" i="1" dirty="0">
                <a:ln>
                  <a:solidFill>
                    <a:schemeClr val="tx1"/>
                  </a:solidFill>
                </a:ln>
                <a:solidFill>
                  <a:srgbClr val="FFFF00"/>
                </a:solidFill>
                <a:latin typeface="Arial Black" panose="020B0A04020102020204" pitchFamily="34" charset="0"/>
              </a:rPr>
              <a:t>INTRODUCING “HRIDAYUKTI” </a:t>
            </a:r>
          </a:p>
          <a:p>
            <a:pPr algn="ctr"/>
            <a:r>
              <a:rPr lang="en-US" sz="3200" b="1" i="1" dirty="0">
                <a:ln>
                  <a:solidFill>
                    <a:schemeClr val="tx1"/>
                  </a:solidFill>
                </a:ln>
                <a:solidFill>
                  <a:srgbClr val="FFFF00"/>
                </a:solidFill>
                <a:latin typeface="Arial Black" panose="020B0A04020102020204" pitchFamily="34" charset="0"/>
              </a:rPr>
              <a:t>INNOVATIONS</a:t>
            </a:r>
          </a:p>
          <a:p>
            <a:pPr algn="ctr"/>
            <a:r>
              <a:rPr lang="en-US" sz="3200" b="1" i="1" dirty="0">
                <a:ln>
                  <a:solidFill>
                    <a:schemeClr val="tx1"/>
                  </a:solidFill>
                </a:ln>
                <a:solidFill>
                  <a:srgbClr val="FFFF00"/>
                </a:solidFill>
                <a:latin typeface="Arial Black" panose="020B0A04020102020204" pitchFamily="34" charset="0"/>
              </a:rPr>
              <a:t>FEASIBILITY </a:t>
            </a:r>
          </a:p>
          <a:p>
            <a:pPr algn="ctr"/>
            <a:r>
              <a:rPr lang="en-US" sz="3200" b="1" i="1" dirty="0">
                <a:ln>
                  <a:solidFill>
                    <a:schemeClr val="tx1"/>
                  </a:solidFill>
                </a:ln>
                <a:solidFill>
                  <a:srgbClr val="FFFF00"/>
                </a:solidFill>
                <a:latin typeface="Arial Black" panose="020B0A04020102020204" pitchFamily="34" charset="0"/>
              </a:rPr>
              <a:t>SCALABILITY</a:t>
            </a:r>
          </a:p>
          <a:p>
            <a:pPr algn="ctr"/>
            <a:r>
              <a:rPr lang="en-US" sz="3200" b="1" i="1" dirty="0">
                <a:ln>
                  <a:solidFill>
                    <a:schemeClr val="tx1"/>
                  </a:solidFill>
                </a:ln>
                <a:solidFill>
                  <a:srgbClr val="FFFF00"/>
                </a:solidFill>
                <a:latin typeface="Arial Black" panose="020B0A04020102020204" pitchFamily="34" charset="0"/>
              </a:rPr>
              <a:t>MARKET POTENTIAL</a:t>
            </a:r>
          </a:p>
          <a:p>
            <a:pPr marL="0" indent="0">
              <a:buNone/>
            </a:pPr>
            <a:endParaRPr lang="en-US" sz="2800" b="1" i="1" u="sng" dirty="0">
              <a:ln>
                <a:solidFill>
                  <a:srgbClr val="FF0066"/>
                </a:solidFill>
              </a:ln>
              <a:solidFill>
                <a:srgbClr val="FFFF00"/>
              </a:solidFill>
              <a:effectLst>
                <a:outerShdw blurRad="38100" dist="38100" dir="2700000" algn="tl">
                  <a:srgbClr val="000000">
                    <a:alpha val="43137"/>
                  </a:srgbClr>
                </a:outerShdw>
              </a:effectLst>
              <a:latin typeface="Cooper Black" panose="0208090404030B020404" pitchFamily="18" charset="0"/>
            </a:endParaRPr>
          </a:p>
          <a:p>
            <a:endParaRPr lang="en-US" dirty="0"/>
          </a:p>
        </p:txBody>
      </p:sp>
    </p:spTree>
    <p:extLst>
      <p:ext uri="{BB962C8B-B14F-4D97-AF65-F5344CB8AC3E}">
        <p14:creationId xmlns:p14="http://schemas.microsoft.com/office/powerpoint/2010/main" val="397734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health medical science consist doctor Vector Image">
            <a:extLst>
              <a:ext uri="{FF2B5EF4-FFF2-40B4-BE49-F238E27FC236}">
                <a16:creationId xmlns:a16="http://schemas.microsoft.com/office/drawing/2014/main" id="{5CF424DB-4F79-57FD-3396-BE4E155E8C71}"/>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t="5689" b="10037"/>
          <a:stretch/>
        </p:blipFill>
        <p:spPr bwMode="auto">
          <a:xfrm>
            <a:off x="1" y="0"/>
            <a:ext cx="12192000" cy="7410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31FDAA-AFCC-11EA-DAD9-3E3919292767}"/>
              </a:ext>
            </a:extLst>
          </p:cNvPr>
          <p:cNvSpPr>
            <a:spLocks noGrp="1"/>
          </p:cNvSpPr>
          <p:nvPr>
            <p:ph type="title"/>
          </p:nvPr>
        </p:nvSpPr>
        <p:spPr>
          <a:xfrm>
            <a:off x="685800" y="0"/>
            <a:ext cx="10515600" cy="1325563"/>
          </a:xfrm>
        </p:spPr>
        <p:txBody>
          <a:bodyPr>
            <a:normAutofit/>
          </a:bodyPr>
          <a:lstStyle/>
          <a:p>
            <a:pPr algn="ctr"/>
            <a:r>
              <a:rPr lang="en-US" sz="4000" b="1" i="1" u="sng" dirty="0">
                <a:ln>
                  <a:solidFill>
                    <a:schemeClr val="tx1"/>
                  </a:solidFill>
                </a:ln>
                <a:solidFill>
                  <a:schemeClr val="bg1"/>
                </a:solidFill>
                <a:effectLst>
                  <a:outerShdw blurRad="38100" dist="38100" dir="2700000" algn="tl">
                    <a:srgbClr val="000000">
                      <a:alpha val="43137"/>
                    </a:srgbClr>
                  </a:outerShdw>
                </a:effectLst>
                <a:latin typeface="Cooper Black" panose="0208090404030B020404" pitchFamily="18" charset="0"/>
              </a:rPr>
              <a:t>THE AI PROJECT CYCLE USAGE: SCOPING THE ISSUE</a:t>
            </a:r>
          </a:p>
        </p:txBody>
      </p:sp>
      <p:sp>
        <p:nvSpPr>
          <p:cNvPr id="3" name="Content Placeholder 2">
            <a:extLst>
              <a:ext uri="{FF2B5EF4-FFF2-40B4-BE49-F238E27FC236}">
                <a16:creationId xmlns:a16="http://schemas.microsoft.com/office/drawing/2014/main" id="{9CE7DA5F-5B49-F902-041D-CAF5C6D7929B}"/>
              </a:ext>
            </a:extLst>
          </p:cNvPr>
          <p:cNvSpPr>
            <a:spLocks noGrp="1"/>
          </p:cNvSpPr>
          <p:nvPr>
            <p:ph idx="1"/>
          </p:nvPr>
        </p:nvSpPr>
        <p:spPr>
          <a:xfrm>
            <a:off x="-1" y="1202530"/>
            <a:ext cx="12192000" cy="4086227"/>
          </a:xfrm>
        </p:spPr>
        <p:txBody>
          <a:bodyPr>
            <a:normAutofit/>
          </a:bodyPr>
          <a:lstStyle/>
          <a:p>
            <a:r>
              <a:rPr lang="en-US" sz="2400" b="1" u="sng" dirty="0">
                <a:solidFill>
                  <a:srgbClr val="FFFF00"/>
                </a:solidFill>
                <a:effectLst>
                  <a:outerShdw blurRad="38100" dist="38100" dir="2700000" algn="tl">
                    <a:srgbClr val="000000">
                      <a:alpha val="43137"/>
                    </a:srgbClr>
                  </a:outerShdw>
                </a:effectLst>
              </a:rPr>
              <a:t>THE SUFFERERS?:  T</a:t>
            </a:r>
            <a:r>
              <a:rPr lang="en-US" sz="2400" b="1" dirty="0">
                <a:solidFill>
                  <a:srgbClr val="FFFF00"/>
                </a:solidFill>
                <a:effectLst>
                  <a:outerShdw blurRad="38100" dist="38100" dir="2700000" algn="tl">
                    <a:srgbClr val="000000">
                      <a:alpha val="43137"/>
                    </a:srgbClr>
                  </a:outerShdw>
                </a:effectLst>
              </a:rPr>
              <a:t>he sufferer is majorly the rural population of the nation, who hardly can get access to good healthcare facilities.</a:t>
            </a:r>
          </a:p>
          <a:p>
            <a:r>
              <a:rPr lang="en-US" sz="2400" b="1" u="sng" dirty="0">
                <a:solidFill>
                  <a:srgbClr val="FFFF00"/>
                </a:solidFill>
                <a:effectLst>
                  <a:outerShdw blurRad="38100" dist="38100" dir="2700000" algn="tl">
                    <a:srgbClr val="000000">
                      <a:alpha val="43137"/>
                    </a:srgbClr>
                  </a:outerShdw>
                </a:effectLst>
              </a:rPr>
              <a:t>THE ISSUES?: </a:t>
            </a:r>
            <a:r>
              <a:rPr lang="en-US" sz="2400" b="1" dirty="0">
                <a:solidFill>
                  <a:srgbClr val="FFFF00"/>
                </a:solidFill>
                <a:effectLst>
                  <a:outerShdw blurRad="38100" dist="38100" dir="2700000" algn="tl">
                    <a:srgbClr val="000000">
                      <a:alpha val="43137"/>
                    </a:srgbClr>
                  </a:outerShdw>
                </a:effectLst>
              </a:rPr>
              <a:t>The issue is about the poor doctor-patient ratio in India , being 1:834, which is not as it should be. Taking the previous pandemic in mind, the condition this ratio caused was worse and hence much improvement needs to be there in this field.</a:t>
            </a:r>
          </a:p>
          <a:p>
            <a:r>
              <a:rPr lang="en-US" sz="2400" b="1" u="sng" dirty="0">
                <a:solidFill>
                  <a:srgbClr val="FFFF00"/>
                </a:solidFill>
                <a:effectLst>
                  <a:outerShdw blurRad="38100" dist="38100" dir="2700000" algn="tl">
                    <a:srgbClr val="000000">
                      <a:alpha val="43137"/>
                    </a:srgbClr>
                  </a:outerShdw>
                </a:effectLst>
              </a:rPr>
              <a:t>THE PROBLEM FACED?: T</a:t>
            </a:r>
            <a:r>
              <a:rPr lang="en-US" sz="2400" b="1" dirty="0">
                <a:solidFill>
                  <a:srgbClr val="FFFF00"/>
                </a:solidFill>
                <a:effectLst>
                  <a:outerShdw blurRad="38100" dist="38100" dir="2700000" algn="tl">
                    <a:srgbClr val="000000">
                      <a:alpha val="43137"/>
                    </a:srgbClr>
                  </a:outerShdw>
                </a:effectLst>
              </a:rPr>
              <a:t>he problem is faced throughout the country, majorly the rural areas having very less hospital facilities and getting a good doctor is just next to impossible.</a:t>
            </a:r>
          </a:p>
          <a:p>
            <a:r>
              <a:rPr lang="en-US" sz="2400" b="1" dirty="0">
                <a:solidFill>
                  <a:srgbClr val="FFFF00"/>
                </a:solidFill>
                <a:effectLst>
                  <a:outerShdw blurRad="38100" dist="38100" dir="2700000" algn="tl">
                    <a:srgbClr val="000000">
                      <a:alpha val="43137"/>
                    </a:srgbClr>
                  </a:outerShdw>
                </a:effectLst>
              </a:rPr>
              <a:t> </a:t>
            </a:r>
            <a:r>
              <a:rPr lang="en-US" sz="2400" b="1" u="sng" dirty="0">
                <a:solidFill>
                  <a:srgbClr val="FFFF00"/>
                </a:solidFill>
                <a:effectLst>
                  <a:outerShdw blurRad="38100" dist="38100" dir="2700000" algn="tl">
                    <a:srgbClr val="000000">
                      <a:alpha val="43137"/>
                    </a:srgbClr>
                  </a:outerShdw>
                </a:effectLst>
              </a:rPr>
              <a:t>IS AN EFFECTIVE SOLUTION NEEDED? :</a:t>
            </a:r>
            <a:r>
              <a:rPr lang="en-US" sz="2400" b="1" dirty="0">
                <a:solidFill>
                  <a:srgbClr val="FFFF00"/>
                </a:solidFill>
                <a:effectLst>
                  <a:outerShdw blurRad="38100" dist="38100" dir="2700000" algn="tl">
                    <a:srgbClr val="000000">
                      <a:alpha val="43137"/>
                    </a:srgbClr>
                  </a:outerShdw>
                </a:effectLst>
              </a:rPr>
              <a:t>The situation demands an effective solution so as to prevent frequent doctor visits to distinct places and at the same time provide top level healthcare facilities to the rural population based on the data collected by the AI model.</a:t>
            </a:r>
          </a:p>
          <a:p>
            <a:pPr marL="0" indent="0">
              <a:buNone/>
            </a:pPr>
            <a:endParaRPr lang="en-US" dirty="0">
              <a:solidFill>
                <a:schemeClr val="bg1"/>
              </a:solidFill>
            </a:endParaRPr>
          </a:p>
          <a:p>
            <a:endParaRPr lang="en-US" dirty="0"/>
          </a:p>
        </p:txBody>
      </p:sp>
      <p:pic>
        <p:nvPicPr>
          <p:cNvPr id="7172" name="Picture 4" descr="Mains Article] Rural Healthcare in India">
            <a:extLst>
              <a:ext uri="{FF2B5EF4-FFF2-40B4-BE49-F238E27FC236}">
                <a16:creationId xmlns:a16="http://schemas.microsoft.com/office/drawing/2014/main" id="{B5F9ABB6-42D3-39BD-04CD-8DD5241A9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972050"/>
            <a:ext cx="3619500" cy="2108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6" name="Picture 8" descr="Is India's rural health infrastructure enough to tackle coronavirus? | Mint">
            <a:extLst>
              <a:ext uri="{FF2B5EF4-FFF2-40B4-BE49-F238E27FC236}">
                <a16:creationId xmlns:a16="http://schemas.microsoft.com/office/drawing/2014/main" id="{0973D18C-72DE-3915-01CC-8199A4A56B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1500" y="5162550"/>
            <a:ext cx="3619500" cy="20329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8" name="Picture 10" descr="Healthcare Absenteeism and Medical Shortages in Rural India – Community Led  Total Sanitation Foundation">
            <a:extLst>
              <a:ext uri="{FF2B5EF4-FFF2-40B4-BE49-F238E27FC236}">
                <a16:creationId xmlns:a16="http://schemas.microsoft.com/office/drawing/2014/main" id="{01668A44-670C-B5BA-16EF-D49E4B6B31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499" y="4972050"/>
            <a:ext cx="3429000" cy="210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7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health medical science consist doctor Vector Image">
            <a:extLst>
              <a:ext uri="{FF2B5EF4-FFF2-40B4-BE49-F238E27FC236}">
                <a16:creationId xmlns:a16="http://schemas.microsoft.com/office/drawing/2014/main" id="{8DE8859B-CCB0-AC6F-5B80-B4BA09779D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471" b="10255"/>
          <a:stretch/>
        </p:blipFill>
        <p:spPr bwMode="auto">
          <a:xfrm>
            <a:off x="0" y="0"/>
            <a:ext cx="12192000" cy="74104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9A61FB-49A6-1DD4-757B-10BC62A45EF6}"/>
              </a:ext>
            </a:extLst>
          </p:cNvPr>
          <p:cNvSpPr>
            <a:spLocks noGrp="1"/>
          </p:cNvSpPr>
          <p:nvPr>
            <p:ph type="title"/>
          </p:nvPr>
        </p:nvSpPr>
        <p:spPr>
          <a:xfrm>
            <a:off x="333375" y="53578"/>
            <a:ext cx="11525250" cy="1325563"/>
          </a:xfrm>
        </p:spPr>
        <p:txBody>
          <a:bodyPr/>
          <a:lstStyle/>
          <a:p>
            <a:pPr algn="ctr"/>
            <a:r>
              <a:rPr lang="en-US" dirty="0">
                <a:ln>
                  <a:solidFill>
                    <a:schemeClr val="tx1"/>
                  </a:solidFill>
                </a:ln>
                <a:solidFill>
                  <a:srgbClr val="FFFF00"/>
                </a:solidFill>
                <a:latin typeface="Cooper Black" panose="0208090404030B020404" pitchFamily="18" charset="0"/>
              </a:rPr>
              <a:t>HENCE, INTRODUCING </a:t>
            </a:r>
            <a:r>
              <a:rPr lang="en-US" i="1" u="sng" dirty="0">
                <a:ln>
                  <a:solidFill>
                    <a:schemeClr val="tx1"/>
                  </a:solidFill>
                </a:ln>
                <a:solidFill>
                  <a:srgbClr val="FFFF00"/>
                </a:solidFill>
                <a:effectLst>
                  <a:outerShdw blurRad="38100" dist="38100" dir="2700000" algn="tl">
                    <a:srgbClr val="000000">
                      <a:alpha val="43137"/>
                    </a:srgbClr>
                  </a:outerShdw>
                </a:effectLst>
                <a:latin typeface="Cooper Black" panose="0208090404030B020404" pitchFamily="18" charset="0"/>
              </a:rPr>
              <a:t>“HRIDAYUKTI” </a:t>
            </a:r>
            <a:r>
              <a:rPr lang="en-US" dirty="0">
                <a:ln>
                  <a:solidFill>
                    <a:schemeClr val="tx1"/>
                  </a:solidFill>
                </a:ln>
                <a:solidFill>
                  <a:srgbClr val="FFFF00"/>
                </a:solidFill>
                <a:latin typeface="Cooper Black" panose="0208090404030B020404" pitchFamily="18" charset="0"/>
              </a:rPr>
              <a:t>!!</a:t>
            </a:r>
          </a:p>
        </p:txBody>
      </p:sp>
      <p:sp>
        <p:nvSpPr>
          <p:cNvPr id="3" name="Content Placeholder 2">
            <a:extLst>
              <a:ext uri="{FF2B5EF4-FFF2-40B4-BE49-F238E27FC236}">
                <a16:creationId xmlns:a16="http://schemas.microsoft.com/office/drawing/2014/main" id="{CB1166AD-158A-067C-59A7-CC1DDEEDA124}"/>
              </a:ext>
            </a:extLst>
          </p:cNvPr>
          <p:cNvSpPr>
            <a:spLocks noGrp="1"/>
          </p:cNvSpPr>
          <p:nvPr>
            <p:ph idx="1"/>
          </p:nvPr>
        </p:nvSpPr>
        <p:spPr>
          <a:xfrm>
            <a:off x="5329237" y="1726010"/>
            <a:ext cx="6667500" cy="5672931"/>
          </a:xfrm>
        </p:spPr>
        <p:txBody>
          <a:bodyPr>
            <a:normAutofit/>
          </a:bodyPr>
          <a:lstStyle/>
          <a:p>
            <a:r>
              <a:rPr lang="en-US" sz="2600" b="1" i="1" dirty="0">
                <a:solidFill>
                  <a:schemeClr val="bg1"/>
                </a:solidFill>
                <a:effectLst>
                  <a:outerShdw blurRad="38100" dist="38100" dir="2700000" algn="tl">
                    <a:srgbClr val="000000">
                      <a:alpha val="43137"/>
                    </a:srgbClr>
                  </a:outerShdw>
                </a:effectLst>
              </a:rPr>
              <a:t>HRIDAYUKTI is a modern variation of the traditional acoustic stethoscope that doctors and healthcare professionals use to listen to analyze the vitals .  It will incorporate technology to enhance and transmit the auscultated sounds of heart , providing several advantages over their acoustic counterparts. </a:t>
            </a:r>
          </a:p>
          <a:p>
            <a:pPr algn="l"/>
            <a:r>
              <a:rPr lang="en-US" sz="2600" b="1" i="1" dirty="0">
                <a:solidFill>
                  <a:schemeClr val="bg1"/>
                </a:solidFill>
                <a:effectLst>
                  <a:outerShdw blurRad="38100" dist="38100" dir="2700000" algn="tl">
                    <a:srgbClr val="000000">
                      <a:alpha val="43137"/>
                    </a:srgbClr>
                  </a:outerShdw>
                </a:effectLst>
              </a:rPr>
              <a:t>Some key uses and benefits of HRIDAYUKTI Include Amplification of Sounds, Recording and Playback, Filtering and Noise Reduction, Telemedicine and Remote Monitoring, Comfort and Ergonomics, Visual Display and a lot more!!</a:t>
            </a:r>
            <a:br>
              <a:rPr lang="en-US" b="0" i="0" dirty="0">
                <a:solidFill>
                  <a:srgbClr val="374151"/>
                </a:solidFill>
                <a:effectLst/>
                <a:latin typeface="Söhne"/>
              </a:rPr>
            </a:br>
            <a:endParaRPr lang="en-US" dirty="0"/>
          </a:p>
        </p:txBody>
      </p:sp>
      <p:pic>
        <p:nvPicPr>
          <p:cNvPr id="5122" name="Picture 2" descr="Technology doles out hope for healthcare services in rural areas -  BusinessToday - Issue Date: Jan 17, 2016">
            <a:extLst>
              <a:ext uri="{FF2B5EF4-FFF2-40B4-BE49-F238E27FC236}">
                <a16:creationId xmlns:a16="http://schemas.microsoft.com/office/drawing/2014/main" id="{E39C29DA-E55E-D266-E79B-B0055494D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2550913"/>
            <a:ext cx="4400550" cy="3000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289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bstract health medical science consist doctor Vector Image">
            <a:extLst>
              <a:ext uri="{FF2B5EF4-FFF2-40B4-BE49-F238E27FC236}">
                <a16:creationId xmlns:a16="http://schemas.microsoft.com/office/drawing/2014/main" id="{C0AD373E-A4BA-FCA7-0C31-9FD4B715A070}"/>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t="7205" b="10688"/>
          <a:stretch/>
        </p:blipFill>
        <p:spPr bwMode="auto">
          <a:xfrm>
            <a:off x="0" y="0"/>
            <a:ext cx="12192000" cy="72200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5C2A72-E73F-CB33-EB69-226EE56F118C}"/>
              </a:ext>
            </a:extLst>
          </p:cNvPr>
          <p:cNvSpPr>
            <a:spLocks noGrp="1"/>
          </p:cNvSpPr>
          <p:nvPr>
            <p:ph type="title"/>
          </p:nvPr>
        </p:nvSpPr>
        <p:spPr>
          <a:xfrm>
            <a:off x="838200" y="-133427"/>
            <a:ext cx="10515600" cy="1325563"/>
          </a:xfrm>
        </p:spPr>
        <p:txBody>
          <a:bodyPr>
            <a:normAutofit/>
          </a:bodyPr>
          <a:lstStyle/>
          <a:p>
            <a:pPr algn="ctr"/>
            <a:r>
              <a:rPr lang="en-US" sz="5400" b="1" i="1" u="sng" dirty="0">
                <a:ln>
                  <a:solidFill>
                    <a:schemeClr val="tx1"/>
                  </a:solidFill>
                </a:ln>
                <a:solidFill>
                  <a:srgbClr val="FF0066"/>
                </a:solidFill>
                <a:effectLst>
                  <a:outerShdw blurRad="38100" dist="38100" dir="2700000" algn="tl">
                    <a:srgbClr val="000000">
                      <a:alpha val="43137"/>
                    </a:srgbClr>
                  </a:outerShdw>
                </a:effectLst>
                <a:latin typeface="Cooper Black" panose="0208090404030B020404" pitchFamily="18" charset="0"/>
              </a:rPr>
              <a:t>INNOVATIONS</a:t>
            </a:r>
          </a:p>
        </p:txBody>
      </p:sp>
      <p:sp>
        <p:nvSpPr>
          <p:cNvPr id="3" name="Content Placeholder 2">
            <a:extLst>
              <a:ext uri="{FF2B5EF4-FFF2-40B4-BE49-F238E27FC236}">
                <a16:creationId xmlns:a16="http://schemas.microsoft.com/office/drawing/2014/main" id="{9B9270AE-29C5-D001-2EEC-4B3C3EE12637}"/>
              </a:ext>
            </a:extLst>
          </p:cNvPr>
          <p:cNvSpPr>
            <a:spLocks noGrp="1"/>
          </p:cNvSpPr>
          <p:nvPr>
            <p:ph idx="1"/>
          </p:nvPr>
        </p:nvSpPr>
        <p:spPr>
          <a:xfrm>
            <a:off x="238125" y="1584722"/>
            <a:ext cx="11715750" cy="5242719"/>
          </a:xfrm>
        </p:spPr>
        <p:txBody>
          <a:bodyPr>
            <a:normAutofit fontScale="85000" lnSpcReduction="20000"/>
          </a:bodyPr>
          <a:lstStyle/>
          <a:p>
            <a:r>
              <a:rPr lang="en-US" b="1" i="1" u="sng" dirty="0">
                <a:solidFill>
                  <a:srgbClr val="FFFF00"/>
                </a:solidFill>
                <a:effectLst>
                  <a:outerShdw blurRad="38100" dist="38100" dir="2700000" algn="tl">
                    <a:srgbClr val="000000">
                      <a:alpha val="43137"/>
                    </a:srgbClr>
                  </a:outerShdw>
                </a:effectLst>
              </a:rPr>
              <a:t>Bluetooth Connectivity: </a:t>
            </a:r>
            <a:r>
              <a:rPr lang="en-US" b="1" i="1" dirty="0">
                <a:solidFill>
                  <a:srgbClr val="FFFF00"/>
                </a:solidFill>
                <a:effectLst>
                  <a:outerShdw blurRad="38100" dist="38100" dir="2700000" algn="tl">
                    <a:srgbClr val="000000">
                      <a:alpha val="43137"/>
                    </a:srgbClr>
                  </a:outerShdw>
                </a:effectLst>
              </a:rPr>
              <a:t>Electronic stethoscopes with Bluetooth connectivity will enable wireless transmission of auscultation data to smartphones, tablets, or other devices. </a:t>
            </a:r>
          </a:p>
          <a:p>
            <a:r>
              <a:rPr lang="en-US" b="1" i="1" u="sng" dirty="0">
                <a:solidFill>
                  <a:srgbClr val="FFFF00"/>
                </a:solidFill>
                <a:effectLst>
                  <a:outerShdw blurRad="38100" dist="38100" dir="2700000" algn="tl">
                    <a:srgbClr val="000000">
                      <a:alpha val="43137"/>
                    </a:srgbClr>
                  </a:outerShdw>
                </a:effectLst>
              </a:rPr>
              <a:t>Visual Display: </a:t>
            </a:r>
            <a:r>
              <a:rPr lang="en-US" b="1" i="1" dirty="0">
                <a:solidFill>
                  <a:srgbClr val="FFFF00"/>
                </a:solidFill>
                <a:effectLst>
                  <a:outerShdw blurRad="38100" dist="38100" dir="2700000" algn="tl">
                    <a:srgbClr val="000000">
                      <a:alpha val="43137"/>
                    </a:srgbClr>
                  </a:outerShdw>
                </a:effectLst>
              </a:rPr>
              <a:t>our device will be equipped with visual displays that provide waveforms or spectrograms of the auscultated sounds, offering a visual representation </a:t>
            </a:r>
          </a:p>
          <a:p>
            <a:r>
              <a:rPr lang="en-US" b="1" i="1" u="sng" dirty="0">
                <a:solidFill>
                  <a:srgbClr val="FFFF00"/>
                </a:solidFill>
                <a:effectLst>
                  <a:outerShdw blurRad="38100" dist="38100" dir="2700000" algn="tl">
                    <a:srgbClr val="000000">
                      <a:alpha val="43137"/>
                    </a:srgbClr>
                  </a:outerShdw>
                </a:effectLst>
              </a:rPr>
              <a:t>Artificial Intelligence (AI) Integration and decision support- </a:t>
            </a:r>
            <a:r>
              <a:rPr lang="en-US" b="1" i="1" dirty="0">
                <a:solidFill>
                  <a:srgbClr val="FFFF00"/>
                </a:solidFill>
                <a:effectLst>
                  <a:outerShdw blurRad="38100" dist="38100" dir="2700000" algn="tl">
                    <a:srgbClr val="000000">
                      <a:alpha val="43137"/>
                    </a:srgbClr>
                  </a:outerShdw>
                </a:effectLst>
              </a:rPr>
              <a:t>AI algorithms to analyze auscultation data in real-time and provide healthcare professionals with additional insights or recommendations, contributing to more accurate and efficient decision-making.</a:t>
            </a:r>
          </a:p>
          <a:p>
            <a:r>
              <a:rPr lang="en-US" b="1" i="1" u="sng" dirty="0">
                <a:solidFill>
                  <a:srgbClr val="FFFF00"/>
                </a:solidFill>
                <a:effectLst>
                  <a:outerShdw blurRad="38100" dist="38100" dir="2700000" algn="tl">
                    <a:srgbClr val="000000">
                      <a:alpha val="43137"/>
                    </a:srgbClr>
                  </a:outerShdw>
                </a:effectLst>
              </a:rPr>
              <a:t>Smartphone Apps:  </a:t>
            </a:r>
            <a:r>
              <a:rPr lang="en-US" b="1" i="1" dirty="0">
                <a:solidFill>
                  <a:srgbClr val="FFFF00"/>
                </a:solidFill>
                <a:effectLst>
                  <a:outerShdw blurRad="38100" dist="38100" dir="2700000" algn="tl">
                    <a:srgbClr val="000000">
                      <a:alpha val="43137"/>
                    </a:srgbClr>
                  </a:outerShdw>
                </a:effectLst>
              </a:rPr>
              <a:t>Companion smartphone apps allow for data storage, analysis, and sharing. Some apps may provide additional features such as trend tracking, patient profiles, and integration with electronic health records.</a:t>
            </a:r>
          </a:p>
          <a:p>
            <a:r>
              <a:rPr lang="en-US" b="1" i="1" u="sng" dirty="0">
                <a:solidFill>
                  <a:srgbClr val="FFFF00"/>
                </a:solidFill>
                <a:effectLst>
                  <a:outerShdw blurRad="38100" dist="38100" dir="2700000" algn="tl">
                    <a:srgbClr val="000000">
                      <a:alpha val="43137"/>
                    </a:srgbClr>
                  </a:outerShdw>
                </a:effectLst>
              </a:rPr>
              <a:t>Wireless Charging: </a:t>
            </a:r>
            <a:r>
              <a:rPr lang="en-US" b="1" i="1" dirty="0">
                <a:solidFill>
                  <a:srgbClr val="FFFF00"/>
                </a:solidFill>
                <a:effectLst>
                  <a:outerShdw blurRad="38100" dist="38100" dir="2700000" algn="tl">
                    <a:srgbClr val="000000">
                      <a:alpha val="43137"/>
                    </a:srgbClr>
                  </a:outerShdw>
                </a:effectLst>
              </a:rPr>
              <a:t>Integration of wireless charging technology eliminates the need for traditional batteries, providing convenience and ensuring that the stethoscope is always ready for use.</a:t>
            </a:r>
          </a:p>
          <a:p>
            <a:r>
              <a:rPr lang="en-US" b="1" i="1" u="sng" dirty="0">
                <a:solidFill>
                  <a:srgbClr val="FFFF00"/>
                </a:solidFill>
                <a:effectLst>
                  <a:outerShdw blurRad="38100" dist="38100" dir="2700000" algn="tl">
                    <a:srgbClr val="000000">
                      <a:alpha val="43137"/>
                    </a:srgbClr>
                  </a:outerShdw>
                </a:effectLst>
              </a:rPr>
              <a:t>Ergonomic Design: </a:t>
            </a:r>
            <a:r>
              <a:rPr lang="en-US" b="1" i="1" dirty="0">
                <a:solidFill>
                  <a:srgbClr val="FFFF00"/>
                </a:solidFill>
                <a:effectLst>
                  <a:outerShdw blurRad="38100" dist="38100" dir="2700000" algn="tl">
                    <a:srgbClr val="000000">
                      <a:alpha val="43137"/>
                    </a:srgbClr>
                  </a:outerShdw>
                </a:effectLst>
              </a:rPr>
              <a:t>Innovations in design focus on comfort and usability, with features such as lightweight materials, adjustable earpieces, and ergonomic chest pieces to enhance the overall user experience.</a:t>
            </a:r>
          </a:p>
        </p:txBody>
      </p:sp>
    </p:spTree>
    <p:extLst>
      <p:ext uri="{BB962C8B-B14F-4D97-AF65-F5344CB8AC3E}">
        <p14:creationId xmlns:p14="http://schemas.microsoft.com/office/powerpoint/2010/main" val="307103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0663-62D5-5447-910E-E236D081E4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16CBD4-CA69-924A-FDBC-FA902833E72D}"/>
              </a:ext>
            </a:extLst>
          </p:cNvPr>
          <p:cNvSpPr>
            <a:spLocks noGrp="1"/>
          </p:cNvSpPr>
          <p:nvPr>
            <p:ph idx="1"/>
          </p:nvPr>
        </p:nvSpPr>
        <p:spPr/>
        <p:txBody>
          <a:bodyPr/>
          <a:lstStyle/>
          <a:p>
            <a:endParaRPr lang="en-US"/>
          </a:p>
        </p:txBody>
      </p:sp>
      <p:pic>
        <p:nvPicPr>
          <p:cNvPr id="4" name="Picture 2" descr="Abstract health medical science consist doctor Vector Image">
            <a:extLst>
              <a:ext uri="{FF2B5EF4-FFF2-40B4-BE49-F238E27FC236}">
                <a16:creationId xmlns:a16="http://schemas.microsoft.com/office/drawing/2014/main" id="{6A4F2B5F-9F22-ED4D-52C9-7D6B76B7D31E}"/>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t="5689" b="10904"/>
          <a:stretch/>
        </p:blipFill>
        <p:spPr bwMode="auto">
          <a:xfrm>
            <a:off x="0" y="0"/>
            <a:ext cx="12192000" cy="7334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7308BDB-AE9C-4164-8849-6F6B95FFD56C}"/>
              </a:ext>
            </a:extLst>
          </p:cNvPr>
          <p:cNvPicPr>
            <a:picLocks noChangeAspect="1"/>
          </p:cNvPicPr>
          <p:nvPr/>
        </p:nvPicPr>
        <p:blipFill rotWithShape="1">
          <a:blip r:embed="rId3"/>
          <a:srcRect l="17262" t="34490" r="15714" b="33325"/>
          <a:stretch/>
        </p:blipFill>
        <p:spPr>
          <a:xfrm>
            <a:off x="362856" y="365125"/>
            <a:ext cx="10990944" cy="2206171"/>
          </a:xfrm>
          <a:prstGeom prst="rect">
            <a:avLst/>
          </a:prstGeom>
          <a:ln>
            <a:solidFill>
              <a:schemeClr val="accent1"/>
            </a:solidFill>
          </a:ln>
        </p:spPr>
      </p:pic>
      <p:pic>
        <p:nvPicPr>
          <p:cNvPr id="7" name="Picture 6">
            <a:extLst>
              <a:ext uri="{FF2B5EF4-FFF2-40B4-BE49-F238E27FC236}">
                <a16:creationId xmlns:a16="http://schemas.microsoft.com/office/drawing/2014/main" id="{C65244C1-1684-5A3A-404D-3BFF2951A7FD}"/>
              </a:ext>
            </a:extLst>
          </p:cNvPr>
          <p:cNvPicPr>
            <a:picLocks noChangeAspect="1"/>
          </p:cNvPicPr>
          <p:nvPr/>
        </p:nvPicPr>
        <p:blipFill rotWithShape="1">
          <a:blip r:embed="rId3"/>
          <a:srcRect l="32976" t="67815" r="26667" b="28031"/>
          <a:stretch/>
        </p:blipFill>
        <p:spPr>
          <a:xfrm>
            <a:off x="3398156" y="2555766"/>
            <a:ext cx="4920344" cy="284702"/>
          </a:xfrm>
          <a:prstGeom prst="rect">
            <a:avLst/>
          </a:prstGeom>
        </p:spPr>
      </p:pic>
      <p:pic>
        <p:nvPicPr>
          <p:cNvPr id="13" name="Picture 12">
            <a:extLst>
              <a:ext uri="{FF2B5EF4-FFF2-40B4-BE49-F238E27FC236}">
                <a16:creationId xmlns:a16="http://schemas.microsoft.com/office/drawing/2014/main" id="{49FE0148-121A-8874-879C-BC91E4A991B9}"/>
              </a:ext>
            </a:extLst>
          </p:cNvPr>
          <p:cNvPicPr>
            <a:picLocks noChangeAspect="1"/>
          </p:cNvPicPr>
          <p:nvPr/>
        </p:nvPicPr>
        <p:blipFill rotWithShape="1">
          <a:blip r:embed="rId4"/>
          <a:srcRect l="34048" t="31737" r="36786" b="27451"/>
          <a:stretch/>
        </p:blipFill>
        <p:spPr>
          <a:xfrm>
            <a:off x="362855" y="3024960"/>
            <a:ext cx="5161644" cy="3160119"/>
          </a:xfrm>
          <a:prstGeom prst="rect">
            <a:avLst/>
          </a:prstGeom>
        </p:spPr>
      </p:pic>
      <p:pic>
        <p:nvPicPr>
          <p:cNvPr id="15" name="Picture 14">
            <a:extLst>
              <a:ext uri="{FF2B5EF4-FFF2-40B4-BE49-F238E27FC236}">
                <a16:creationId xmlns:a16="http://schemas.microsoft.com/office/drawing/2014/main" id="{CC7249B2-F022-A290-6D4B-1FF4545C21BE}"/>
              </a:ext>
            </a:extLst>
          </p:cNvPr>
          <p:cNvPicPr>
            <a:picLocks noChangeAspect="1"/>
          </p:cNvPicPr>
          <p:nvPr/>
        </p:nvPicPr>
        <p:blipFill rotWithShape="1">
          <a:blip r:embed="rId4"/>
          <a:srcRect l="30238" t="74709" r="41905" b="21138"/>
          <a:stretch/>
        </p:blipFill>
        <p:spPr>
          <a:xfrm>
            <a:off x="1028700" y="6311900"/>
            <a:ext cx="3396342" cy="284702"/>
          </a:xfrm>
          <a:prstGeom prst="rect">
            <a:avLst/>
          </a:prstGeom>
        </p:spPr>
      </p:pic>
      <p:pic>
        <p:nvPicPr>
          <p:cNvPr id="17" name="Picture 16">
            <a:extLst>
              <a:ext uri="{FF2B5EF4-FFF2-40B4-BE49-F238E27FC236}">
                <a16:creationId xmlns:a16="http://schemas.microsoft.com/office/drawing/2014/main" id="{7B029C2D-5619-9E31-88A3-48F110375BD8}"/>
              </a:ext>
            </a:extLst>
          </p:cNvPr>
          <p:cNvPicPr>
            <a:picLocks noChangeAspect="1"/>
          </p:cNvPicPr>
          <p:nvPr/>
        </p:nvPicPr>
        <p:blipFill rotWithShape="1">
          <a:blip r:embed="rId5"/>
          <a:srcRect l="53035" t="33221" r="23215" b="35547"/>
          <a:stretch/>
        </p:blipFill>
        <p:spPr>
          <a:xfrm>
            <a:off x="6667500" y="2972691"/>
            <a:ext cx="5161644" cy="3160118"/>
          </a:xfrm>
          <a:prstGeom prst="rect">
            <a:avLst/>
          </a:prstGeom>
        </p:spPr>
      </p:pic>
      <p:pic>
        <p:nvPicPr>
          <p:cNvPr id="19" name="Picture 18">
            <a:extLst>
              <a:ext uri="{FF2B5EF4-FFF2-40B4-BE49-F238E27FC236}">
                <a16:creationId xmlns:a16="http://schemas.microsoft.com/office/drawing/2014/main" id="{00EEDC8D-8508-7E7A-F99A-202DF98136BA}"/>
              </a:ext>
            </a:extLst>
          </p:cNvPr>
          <p:cNvPicPr>
            <a:picLocks noChangeAspect="1"/>
          </p:cNvPicPr>
          <p:nvPr/>
        </p:nvPicPr>
        <p:blipFill rotWithShape="1">
          <a:blip r:embed="rId5"/>
          <a:srcRect l="56071" t="64928" r="28691" b="28456"/>
          <a:stretch/>
        </p:blipFill>
        <p:spPr>
          <a:xfrm>
            <a:off x="8586591" y="6200173"/>
            <a:ext cx="2081409" cy="508156"/>
          </a:xfrm>
          <a:prstGeom prst="rect">
            <a:avLst/>
          </a:prstGeom>
        </p:spPr>
      </p:pic>
      <p:pic>
        <p:nvPicPr>
          <p:cNvPr id="8" name="Picture 7">
            <a:extLst>
              <a:ext uri="{FF2B5EF4-FFF2-40B4-BE49-F238E27FC236}">
                <a16:creationId xmlns:a16="http://schemas.microsoft.com/office/drawing/2014/main" id="{D1F9B650-8FFE-BC20-0DAA-EDC3390C08B1}"/>
              </a:ext>
            </a:extLst>
          </p:cNvPr>
          <p:cNvPicPr>
            <a:picLocks noChangeAspect="1"/>
          </p:cNvPicPr>
          <p:nvPr/>
        </p:nvPicPr>
        <p:blipFill rotWithShape="1">
          <a:blip r:embed="rId6"/>
          <a:srcRect l="23437" t="48225" r="26720" b="33601"/>
          <a:stretch/>
        </p:blipFill>
        <p:spPr>
          <a:xfrm>
            <a:off x="4769364" y="6336169"/>
            <a:ext cx="3549135" cy="883029"/>
          </a:xfrm>
          <a:prstGeom prst="rect">
            <a:avLst/>
          </a:prstGeom>
        </p:spPr>
      </p:pic>
    </p:spTree>
    <p:extLst>
      <p:ext uri="{BB962C8B-B14F-4D97-AF65-F5344CB8AC3E}">
        <p14:creationId xmlns:p14="http://schemas.microsoft.com/office/powerpoint/2010/main" val="35515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health medical science consist doctor Vector Image">
            <a:extLst>
              <a:ext uri="{FF2B5EF4-FFF2-40B4-BE49-F238E27FC236}">
                <a16:creationId xmlns:a16="http://schemas.microsoft.com/office/drawing/2014/main" id="{492CD3F2-DD3C-A85D-4356-1CEC64AC505F}"/>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t="5689" b="10904"/>
          <a:stretch/>
        </p:blipFill>
        <p:spPr bwMode="auto">
          <a:xfrm>
            <a:off x="0" y="0"/>
            <a:ext cx="12192000" cy="7334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648FB5-B3C1-C057-8454-679AC10ADA60}"/>
              </a:ext>
            </a:extLst>
          </p:cNvPr>
          <p:cNvSpPr>
            <a:spLocks noGrp="1"/>
          </p:cNvSpPr>
          <p:nvPr>
            <p:ph type="title"/>
          </p:nvPr>
        </p:nvSpPr>
        <p:spPr>
          <a:xfrm>
            <a:off x="654050" y="-266700"/>
            <a:ext cx="10515600" cy="1325563"/>
          </a:xfrm>
        </p:spPr>
        <p:txBody>
          <a:bodyPr/>
          <a:lstStyle/>
          <a:p>
            <a:pPr algn="ctr"/>
            <a:r>
              <a:rPr lang="en-US" b="1" i="1" u="sng" dirty="0">
                <a:ln>
                  <a:solidFill>
                    <a:schemeClr val="tx1"/>
                  </a:solidFill>
                </a:ln>
                <a:solidFill>
                  <a:srgbClr val="FFFF00"/>
                </a:solidFill>
                <a:effectLst>
                  <a:outerShdw blurRad="38100" dist="38100" dir="2700000" algn="tl">
                    <a:srgbClr val="000000">
                      <a:alpha val="43137"/>
                    </a:srgbClr>
                  </a:outerShdw>
                </a:effectLst>
                <a:latin typeface="Cooper Black" panose="0208090404030B020404" pitchFamily="18" charset="0"/>
              </a:rPr>
              <a:t>FEASIBILITY </a:t>
            </a:r>
          </a:p>
        </p:txBody>
      </p:sp>
      <p:sp>
        <p:nvSpPr>
          <p:cNvPr id="3" name="Content Placeholder 2">
            <a:extLst>
              <a:ext uri="{FF2B5EF4-FFF2-40B4-BE49-F238E27FC236}">
                <a16:creationId xmlns:a16="http://schemas.microsoft.com/office/drawing/2014/main" id="{43D6BFFC-2F5A-1A6B-AD58-FE35576365B9}"/>
              </a:ext>
            </a:extLst>
          </p:cNvPr>
          <p:cNvSpPr>
            <a:spLocks noGrp="1"/>
          </p:cNvSpPr>
          <p:nvPr>
            <p:ph idx="1"/>
          </p:nvPr>
        </p:nvSpPr>
        <p:spPr>
          <a:xfrm>
            <a:off x="0" y="824252"/>
            <a:ext cx="8324850" cy="6509998"/>
          </a:xfrm>
        </p:spPr>
        <p:txBody>
          <a:bodyPr>
            <a:normAutofit/>
          </a:bodyPr>
          <a:lstStyle/>
          <a:p>
            <a:r>
              <a:rPr lang="en-US" b="1" i="1" dirty="0">
                <a:solidFill>
                  <a:schemeClr val="bg1"/>
                </a:solidFill>
                <a:effectLst>
                  <a:outerShdw blurRad="38100" dist="38100" dir="2700000" algn="tl">
                    <a:srgbClr val="000000">
                      <a:alpha val="43137"/>
                    </a:srgbClr>
                  </a:outerShdw>
                </a:effectLst>
              </a:rPr>
              <a:t>Electronic stethoscope sensor: The HS signals are directly collected from patients by using an electronic stethoscope. Some commonly used transducers in the stethoscope are microphone, piezoelectric sensors, etc. The sound signals from the heart are converted to analog electrical signals.</a:t>
            </a:r>
          </a:p>
          <a:p>
            <a:r>
              <a:rPr lang="en-US" b="1" i="1" dirty="0">
                <a:solidFill>
                  <a:schemeClr val="bg1"/>
                </a:solidFill>
                <a:effectLst>
                  <a:outerShdw blurRad="38100" dist="38100" dir="2700000" algn="tl">
                    <a:srgbClr val="000000">
                      <a:alpha val="43137"/>
                    </a:srgbClr>
                  </a:outerShdw>
                </a:effectLst>
              </a:rPr>
              <a:t>One of the main advantages of piezoelectric sensors in stethoscopes is their sensitivity. They are capable of detecting even the faintest sounds and vibrations, allowing for more accurate diagnoses.</a:t>
            </a:r>
          </a:p>
          <a:p>
            <a:r>
              <a:rPr lang="en-US" b="1" i="1" dirty="0">
                <a:solidFill>
                  <a:schemeClr val="bg1"/>
                </a:solidFill>
                <a:effectLst>
                  <a:outerShdw blurRad="38100" dist="38100" dir="2700000" algn="tl">
                    <a:srgbClr val="000000">
                      <a:alpha val="43137"/>
                    </a:srgbClr>
                  </a:outerShdw>
                </a:effectLst>
              </a:rPr>
              <a:t>Oher materials used will </a:t>
            </a:r>
            <a:r>
              <a:rPr lang="en-US" b="1" i="1" dirty="0">
                <a:solidFill>
                  <a:srgbClr val="FFFF00"/>
                </a:solidFill>
                <a:effectLst>
                  <a:outerShdw blurRad="38100" dist="38100" dir="2700000" algn="tl">
                    <a:srgbClr val="000000">
                      <a:alpha val="43137"/>
                    </a:srgbClr>
                  </a:outerShdw>
                </a:effectLst>
              </a:rPr>
              <a:t>include  STM32 Nucleo-64 MCU Development Board , ESP32 Development Board with Wi-Fi and Bluetooth ,1602 (16x2) LCD Display with I2C/IIC interface - Blue Backlight, Piezoelectric sensor (TSD 108B) and Piezo Vibration Sensor (EC-5338)</a:t>
            </a:r>
          </a:p>
          <a:p>
            <a:endParaRPr lang="en-US" dirty="0"/>
          </a:p>
        </p:txBody>
      </p:sp>
      <p:pic>
        <p:nvPicPr>
          <p:cNvPr id="6146" name="Picture 2" descr="STM32 Nucleo-64 Development Board - STMicro | Mouser">
            <a:extLst>
              <a:ext uri="{FF2B5EF4-FFF2-40B4-BE49-F238E27FC236}">
                <a16:creationId xmlns:a16="http://schemas.microsoft.com/office/drawing/2014/main" id="{108C4939-B361-F2CD-5164-1CA4261EAA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596" r="20849"/>
          <a:stretch/>
        </p:blipFill>
        <p:spPr bwMode="auto">
          <a:xfrm>
            <a:off x="8414856" y="228600"/>
            <a:ext cx="2630808" cy="21136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48" name="Picture 4" descr="ESP32 Development Board with Wifi &amp; Bluetooth buy online at Low Price in  India - ElectronicsComp.com">
            <a:extLst>
              <a:ext uri="{FF2B5EF4-FFF2-40B4-BE49-F238E27FC236}">
                <a16:creationId xmlns:a16="http://schemas.microsoft.com/office/drawing/2014/main" id="{2AD62303-94B2-0F0B-CCE3-25C2043FA7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312" b="15944"/>
          <a:stretch/>
        </p:blipFill>
        <p:spPr bwMode="auto">
          <a:xfrm>
            <a:off x="8841675" y="2469132"/>
            <a:ext cx="2525860" cy="16100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2" name="Picture 8" descr="1602 16x2 LCD Display with I2C/IIC interface - Blue Backlight - roboway">
            <a:extLst>
              <a:ext uri="{FF2B5EF4-FFF2-40B4-BE49-F238E27FC236}">
                <a16:creationId xmlns:a16="http://schemas.microsoft.com/office/drawing/2014/main" id="{AEBDD80B-B4A8-DE46-73F5-9928BB2136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4340" b="19186"/>
          <a:stretch/>
        </p:blipFill>
        <p:spPr bwMode="auto">
          <a:xfrm>
            <a:off x="8657936" y="6104967"/>
            <a:ext cx="2893337" cy="13255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4" name="Picture 10" descr="Piezo Vibration Sensor at Rs 410 | Banashankari | Bengaluru | ID:  15667787630">
            <a:extLst>
              <a:ext uri="{FF2B5EF4-FFF2-40B4-BE49-F238E27FC236}">
                <a16:creationId xmlns:a16="http://schemas.microsoft.com/office/drawing/2014/main" id="{A4511254-4C1C-B280-C0EA-FC81C84CD6B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6333" b="20333"/>
          <a:stretch/>
        </p:blipFill>
        <p:spPr bwMode="auto">
          <a:xfrm>
            <a:off x="8399629" y="4206060"/>
            <a:ext cx="3409950" cy="181864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69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health medical science consist doctor Vector Image">
            <a:extLst>
              <a:ext uri="{FF2B5EF4-FFF2-40B4-BE49-F238E27FC236}">
                <a16:creationId xmlns:a16="http://schemas.microsoft.com/office/drawing/2014/main" id="{B136F234-0266-1449-8A58-656FA2438AF0}"/>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t="5689" b="10904"/>
          <a:stretch/>
        </p:blipFill>
        <p:spPr bwMode="auto">
          <a:xfrm>
            <a:off x="0" y="0"/>
            <a:ext cx="12192000" cy="7334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CDF4AFD-46DA-2E4D-D91D-C32BBF360884}"/>
              </a:ext>
            </a:extLst>
          </p:cNvPr>
          <p:cNvSpPr>
            <a:spLocks noGrp="1"/>
          </p:cNvSpPr>
          <p:nvPr>
            <p:ph type="title"/>
          </p:nvPr>
        </p:nvSpPr>
        <p:spPr>
          <a:xfrm>
            <a:off x="-1485900" y="649399"/>
            <a:ext cx="10515600" cy="1325563"/>
          </a:xfrm>
        </p:spPr>
        <p:txBody>
          <a:bodyPr>
            <a:normAutofit/>
          </a:bodyPr>
          <a:lstStyle/>
          <a:p>
            <a:pPr algn="ctr"/>
            <a:r>
              <a:rPr lang="en-US" sz="6000" b="1" i="1" u="sng" dirty="0">
                <a:ln>
                  <a:solidFill>
                    <a:srgbClr val="FF0066"/>
                  </a:solidFill>
                </a:ln>
                <a:solidFill>
                  <a:srgbClr val="FFFF00"/>
                </a:solidFill>
                <a:effectLst>
                  <a:outerShdw blurRad="38100" dist="38100" dir="2700000" algn="tl">
                    <a:srgbClr val="000000">
                      <a:alpha val="43137"/>
                    </a:srgbClr>
                  </a:outerShdw>
                </a:effectLst>
                <a:latin typeface="Cooper Black" panose="0208090404030B020404" pitchFamily="18" charset="0"/>
              </a:rPr>
              <a:t>SCALABILITY</a:t>
            </a:r>
            <a:endParaRPr lang="en-US" sz="4800" b="1" i="1" u="sng" dirty="0">
              <a:ln>
                <a:solidFill>
                  <a:srgbClr val="FF0066"/>
                </a:solidFill>
              </a:ln>
              <a:solidFill>
                <a:srgbClr val="FFFF00"/>
              </a:solidFill>
              <a:effectLst>
                <a:outerShdw blurRad="38100" dist="38100" dir="2700000" algn="tl">
                  <a:srgbClr val="000000">
                    <a:alpha val="43137"/>
                  </a:srgbClr>
                </a:outerShdw>
              </a:effectLst>
              <a:latin typeface="Cooper Black" panose="0208090404030B020404" pitchFamily="18" charset="0"/>
            </a:endParaRPr>
          </a:p>
        </p:txBody>
      </p:sp>
      <p:sp>
        <p:nvSpPr>
          <p:cNvPr id="3" name="Content Placeholder 2">
            <a:extLst>
              <a:ext uri="{FF2B5EF4-FFF2-40B4-BE49-F238E27FC236}">
                <a16:creationId xmlns:a16="http://schemas.microsoft.com/office/drawing/2014/main" id="{E1C98F0C-DD8B-27F4-0612-2A650CF8716A}"/>
              </a:ext>
            </a:extLst>
          </p:cNvPr>
          <p:cNvSpPr>
            <a:spLocks noGrp="1"/>
          </p:cNvSpPr>
          <p:nvPr>
            <p:ph idx="1"/>
          </p:nvPr>
        </p:nvSpPr>
        <p:spPr>
          <a:xfrm>
            <a:off x="285750" y="2423542"/>
            <a:ext cx="11620500" cy="4696506"/>
          </a:xfrm>
        </p:spPr>
        <p:txBody>
          <a:bodyPr>
            <a:normAutofit fontScale="92500" lnSpcReduction="20000"/>
          </a:bodyPr>
          <a:lstStyle/>
          <a:p>
            <a:r>
              <a:rPr lang="en-US" b="1" i="1" dirty="0">
                <a:solidFill>
                  <a:srgbClr val="FFFF00"/>
                </a:solidFill>
                <a:effectLst>
                  <a:outerShdw blurRad="38100" dist="38100" dir="2700000" algn="tl">
                    <a:srgbClr val="000000">
                      <a:alpha val="43137"/>
                    </a:srgbClr>
                  </a:outerShdw>
                </a:effectLst>
              </a:rPr>
              <a:t>Usage Across Diverse Patient’s :- It would be designed to perform effectively across diverse patient populations for variations in body types, ages, and different medical conditions.</a:t>
            </a:r>
          </a:p>
          <a:p>
            <a:r>
              <a:rPr lang="en-US" b="1" i="1" dirty="0">
                <a:solidFill>
                  <a:srgbClr val="FFFF00"/>
                </a:solidFill>
                <a:effectLst>
                  <a:outerShdw blurRad="38100" dist="38100" dir="2700000" algn="tl">
                    <a:srgbClr val="000000">
                      <a:alpha val="43137"/>
                    </a:srgbClr>
                  </a:outerShdw>
                </a:effectLst>
              </a:rPr>
              <a:t>Compatibility with Multiple Devices:-It would be compatible with a variety of devices, such as smartphones, tablets, and computers.</a:t>
            </a:r>
          </a:p>
          <a:p>
            <a:r>
              <a:rPr lang="en-US" b="1" i="1" dirty="0">
                <a:solidFill>
                  <a:srgbClr val="FFFF00"/>
                </a:solidFill>
                <a:effectLst>
                  <a:outerShdw blurRad="38100" dist="38100" dir="2700000" algn="tl">
                    <a:srgbClr val="000000">
                      <a:alpha val="43137"/>
                    </a:srgbClr>
                  </a:outerShdw>
                </a:effectLst>
              </a:rPr>
              <a:t>Remote Monitoring and Telemedicine:- it will support remote monitoring capabilities and telemedicine applications, allowing healthcare professionals to conduct auscultations and consultations from a distance.</a:t>
            </a:r>
          </a:p>
          <a:p>
            <a:r>
              <a:rPr lang="en-US" b="1" i="1" dirty="0">
                <a:solidFill>
                  <a:srgbClr val="FFFF00"/>
                </a:solidFill>
                <a:effectLst>
                  <a:outerShdw blurRad="38100" dist="38100" dir="2700000" algn="tl">
                    <a:srgbClr val="000000">
                      <a:alpha val="43137"/>
                    </a:srgbClr>
                  </a:outerShdw>
                </a:effectLst>
              </a:rPr>
              <a:t>Expandable Features and Capabilities:- should be designed with the capability to incorporate additional features and functionalities through software updates or modular attachments.</a:t>
            </a:r>
          </a:p>
          <a:p>
            <a:r>
              <a:rPr lang="en-US" b="1" i="1" dirty="0">
                <a:solidFill>
                  <a:srgbClr val="FFFF00"/>
                </a:solidFill>
                <a:effectLst>
                  <a:outerShdw blurRad="38100" dist="38100" dir="2700000" algn="tl">
                    <a:srgbClr val="000000">
                      <a:alpha val="43137"/>
                    </a:srgbClr>
                  </a:outerShdw>
                </a:effectLst>
              </a:rPr>
              <a:t>Data Storage and Processing:-As the use of digital stethoscopes will generate data, scalability involves the ability to handle increased data storage and processing requirements.</a:t>
            </a:r>
          </a:p>
        </p:txBody>
      </p:sp>
      <p:pic>
        <p:nvPicPr>
          <p:cNvPr id="8194" name="Picture 2" descr="Glocal's digital and acute healthcare delivery model bridges urban-rural  healthcare divide - Articles">
            <a:extLst>
              <a:ext uri="{FF2B5EF4-FFF2-40B4-BE49-F238E27FC236}">
                <a16:creationId xmlns:a16="http://schemas.microsoft.com/office/drawing/2014/main" id="{56C1F136-CB61-CB9F-D1CB-D9BD666EB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1805" y="200819"/>
            <a:ext cx="4693445" cy="22361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2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health medical science consist doctor Vector Image">
            <a:extLst>
              <a:ext uri="{FF2B5EF4-FFF2-40B4-BE49-F238E27FC236}">
                <a16:creationId xmlns:a16="http://schemas.microsoft.com/office/drawing/2014/main" id="{B946C77A-4A17-EA02-A571-00EA2679C8BB}"/>
              </a:ext>
            </a:extLst>
          </p:cNvPr>
          <p:cNvPicPr>
            <a:picLocks noChangeAspect="1" noChangeArrowheads="1"/>
          </p:cNvPicPr>
          <p:nvPr/>
        </p:nvPicPr>
        <p:blipFill rotWithShape="1">
          <a:blip r:embed="rId2">
            <a:alphaModFix amt="85000"/>
            <a:extLst>
              <a:ext uri="{28A0092B-C50C-407E-A947-70E740481C1C}">
                <a14:useLocalDpi xmlns:a14="http://schemas.microsoft.com/office/drawing/2010/main" val="0"/>
              </a:ext>
            </a:extLst>
          </a:blip>
          <a:srcRect t="5689" b="10904"/>
          <a:stretch/>
        </p:blipFill>
        <p:spPr bwMode="auto">
          <a:xfrm>
            <a:off x="0" y="0"/>
            <a:ext cx="12192000" cy="7334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E74BC9-6907-55B3-742C-70E198CE80D3}"/>
              </a:ext>
            </a:extLst>
          </p:cNvPr>
          <p:cNvSpPr>
            <a:spLocks noGrp="1"/>
          </p:cNvSpPr>
          <p:nvPr>
            <p:ph type="title"/>
          </p:nvPr>
        </p:nvSpPr>
        <p:spPr>
          <a:xfrm>
            <a:off x="2476500" y="0"/>
            <a:ext cx="10515600" cy="1325563"/>
          </a:xfrm>
        </p:spPr>
        <p:txBody>
          <a:bodyPr/>
          <a:lstStyle/>
          <a:p>
            <a:r>
              <a:rPr lang="en-US" b="1" i="1" u="sng" dirty="0">
                <a:ln>
                  <a:solidFill>
                    <a:srgbClr val="FF0066"/>
                  </a:solidFill>
                </a:ln>
                <a:solidFill>
                  <a:schemeClr val="bg1"/>
                </a:solidFill>
                <a:effectLst>
                  <a:outerShdw blurRad="38100" dist="38100" dir="2700000" algn="tl">
                    <a:srgbClr val="000000">
                      <a:alpha val="43137"/>
                    </a:srgbClr>
                  </a:outerShdw>
                </a:effectLst>
                <a:latin typeface="Cooper Black" panose="0208090404030B020404" pitchFamily="18" charset="0"/>
              </a:rPr>
              <a:t>MARKET POTENTIAL</a:t>
            </a:r>
          </a:p>
        </p:txBody>
      </p:sp>
      <p:sp>
        <p:nvSpPr>
          <p:cNvPr id="3" name="Content Placeholder 2">
            <a:extLst>
              <a:ext uri="{FF2B5EF4-FFF2-40B4-BE49-F238E27FC236}">
                <a16:creationId xmlns:a16="http://schemas.microsoft.com/office/drawing/2014/main" id="{E5FA8105-71E2-6B5B-8839-18F6CA569911}"/>
              </a:ext>
            </a:extLst>
          </p:cNvPr>
          <p:cNvSpPr>
            <a:spLocks noGrp="1"/>
          </p:cNvSpPr>
          <p:nvPr>
            <p:ph idx="1"/>
          </p:nvPr>
        </p:nvSpPr>
        <p:spPr>
          <a:xfrm>
            <a:off x="4305300" y="1325564"/>
            <a:ext cx="7543800" cy="5741986"/>
          </a:xfrm>
        </p:spPr>
        <p:txBody>
          <a:bodyPr>
            <a:normAutofit fontScale="92500" lnSpcReduction="10000"/>
          </a:bodyPr>
          <a:lstStyle/>
          <a:p>
            <a:pPr marL="0" indent="0">
              <a:buNone/>
            </a:pPr>
            <a:r>
              <a:rPr lang="en-US" sz="2400" b="1" i="1" dirty="0">
                <a:solidFill>
                  <a:srgbClr val="FFFF00"/>
                </a:solidFill>
                <a:effectLst>
                  <a:outerShdw blurRad="38100" dist="38100" dir="2700000" algn="tl">
                    <a:srgbClr val="000000">
                      <a:alpha val="43137"/>
                    </a:srgbClr>
                  </a:outerShdw>
                </a:effectLst>
              </a:rPr>
              <a:t>The model will have a great market potential in the rural areas having the worst doctor – patient ratio. This includes:</a:t>
            </a:r>
          </a:p>
          <a:p>
            <a:r>
              <a:rPr lang="en-US" sz="2400" b="1" i="1" dirty="0">
                <a:solidFill>
                  <a:srgbClr val="FFFF00"/>
                </a:solidFill>
                <a:effectLst>
                  <a:outerShdw blurRad="38100" dist="38100" dir="2700000" algn="tl">
                    <a:srgbClr val="000000">
                      <a:alpha val="43137"/>
                    </a:srgbClr>
                  </a:outerShdw>
                </a:effectLst>
              </a:rPr>
              <a:t>Affordability- the product will be at a minimal cost of Rs. 200 per use, having the initial manufacturing cost of Rs. 7100, hence making it easily usable by the public.</a:t>
            </a:r>
          </a:p>
          <a:p>
            <a:r>
              <a:rPr lang="en-US" sz="2400" b="1" i="1" dirty="0">
                <a:solidFill>
                  <a:srgbClr val="FFFF00"/>
                </a:solidFill>
                <a:effectLst>
                  <a:outerShdw blurRad="38100" dist="38100" dir="2700000" algn="tl">
                    <a:srgbClr val="000000">
                      <a:alpha val="43137"/>
                    </a:srgbClr>
                  </a:outerShdw>
                </a:effectLst>
              </a:rPr>
              <a:t>Training and Education: requires less prior knowledge, just the way to use needs to be known so as to provide right data and readings directly to the doctors.</a:t>
            </a:r>
          </a:p>
          <a:p>
            <a:r>
              <a:rPr lang="en-US" sz="2400" b="1" i="1" dirty="0">
                <a:solidFill>
                  <a:srgbClr val="FFFF00"/>
                </a:solidFill>
                <a:effectLst>
                  <a:outerShdw blurRad="38100" dist="38100" dir="2700000" algn="tl">
                    <a:srgbClr val="000000">
                      <a:alpha val="43137"/>
                    </a:srgbClr>
                  </a:outerShdw>
                </a:effectLst>
              </a:rPr>
              <a:t>Power Supply- since it will have lesser recharge need because of the use of Bluetooth WIFI module , the device will be highly power efficient and hence will have a greater potential in the market. </a:t>
            </a:r>
          </a:p>
          <a:p>
            <a:r>
              <a:rPr lang="en-US" sz="2400" b="1" i="1" dirty="0">
                <a:solidFill>
                  <a:srgbClr val="FFFF00"/>
                </a:solidFill>
                <a:effectLst>
                  <a:outerShdw blurRad="38100" dist="38100" dir="2700000" algn="tl">
                    <a:srgbClr val="000000">
                      <a:alpha val="43137"/>
                    </a:srgbClr>
                  </a:outerShdw>
                </a:effectLst>
              </a:rPr>
              <a:t>Usability- it will require just the putting of the device at the chest area in order to analyses the beats correctly and to make it more human understandable . AI will be used for analyzing the waves and displaying the stats and then can be analyzed by the doctor in  decreasing sequence based on priority.</a:t>
            </a:r>
          </a:p>
        </p:txBody>
      </p:sp>
      <p:pic>
        <p:nvPicPr>
          <p:cNvPr id="10242" name="Picture 2" descr="Urban-rural divide in healthcare infrastructure and planning for  adaptability -Governance Now">
            <a:extLst>
              <a:ext uri="{FF2B5EF4-FFF2-40B4-BE49-F238E27FC236}">
                <a16:creationId xmlns:a16="http://schemas.microsoft.com/office/drawing/2014/main" id="{A7978EE4-DFD0-7A4C-91FF-20D43DB07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1215232"/>
            <a:ext cx="4057650" cy="29813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44" name="Picture 4" descr="Glocal's digital and acute healthcare delivery model bridges urban-rural  healthcare divide - Articles">
            <a:extLst>
              <a:ext uri="{FF2B5EF4-FFF2-40B4-BE49-F238E27FC236}">
                <a16:creationId xmlns:a16="http://schemas.microsoft.com/office/drawing/2014/main" id="{56C8006B-F4F3-9325-DC12-81A7660F6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4196557"/>
            <a:ext cx="3733800" cy="25345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627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937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Yu Gothic UI Semibold</vt:lpstr>
      <vt:lpstr>Arial</vt:lpstr>
      <vt:lpstr>Arial Black</vt:lpstr>
      <vt:lpstr>Calibri</vt:lpstr>
      <vt:lpstr>Calibri Light</vt:lpstr>
      <vt:lpstr>Cooper Black</vt:lpstr>
      <vt:lpstr>Franklin Gothic Medium</vt:lpstr>
      <vt:lpstr>Söhne</vt:lpstr>
      <vt:lpstr>Office Theme</vt:lpstr>
      <vt:lpstr>“HRIDAYUKTI“ THE ELECTRONIC HANDY STETHOSCOPE</vt:lpstr>
      <vt:lpstr>CONTENTS</vt:lpstr>
      <vt:lpstr>THE AI PROJECT CYCLE USAGE: SCOPING THE ISSUE</vt:lpstr>
      <vt:lpstr>HENCE, INTRODUCING “HRIDAYUKTI” !!</vt:lpstr>
      <vt:lpstr>INNOVATIONS</vt:lpstr>
      <vt:lpstr>PowerPoint Presentation</vt:lpstr>
      <vt:lpstr>FEASIBILITY </vt:lpstr>
      <vt:lpstr>SCALABILITY</vt:lpstr>
      <vt:lpstr>MARKET POTENTIAL</vt:lpstr>
      <vt:lpstr>TEAM DEVDUDES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KRITI RASTOGI</cp:lastModifiedBy>
  <cp:revision>4</cp:revision>
  <dcterms:created xsi:type="dcterms:W3CDTF">2024-02-01T09:27:35Z</dcterms:created>
  <dcterms:modified xsi:type="dcterms:W3CDTF">2025-04-11T18:23:32Z</dcterms:modified>
</cp:coreProperties>
</file>