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748D00-3611-4664-801C-724ABF6E2011}">
  <a:tblStyle styleId="{30748D00-3611-4664-801C-724ABF6E201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eae5481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eae5481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eae54814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8eae54814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6d7a55e40_3_3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6d7a55e40_3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6d7a55e40_3_3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6d7a55e40_3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6d7a55e40_3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6d7a55e40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6d7a55e40_3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6d7a55e40_3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8eae54814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8eae54814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d7a55e40_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d7a55e4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d7a55e40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d7a55e4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page">
  <p:cSld name="Title page">
    <p:bg>
      <p:bgPr>
        <a:solidFill>
          <a:srgbClr val="262626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844383" y="-864493"/>
            <a:ext cx="977976" cy="3156721"/>
            <a:chOff x="685136" y="-246616"/>
            <a:chExt cx="733500" cy="2367600"/>
          </a:xfrm>
        </p:grpSpPr>
        <p:sp>
          <p:nvSpPr>
            <p:cNvPr id="132" name="Google Shape;132;p13"/>
            <p:cNvSpPr/>
            <p:nvPr/>
          </p:nvSpPr>
          <p:spPr>
            <a:xfrm>
              <a:off x="685136" y="-246616"/>
              <a:ext cx="733500" cy="23676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133" name="Google Shape;133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7308" y="1380149"/>
              <a:ext cx="489121" cy="620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13"/>
          <p:cNvSpPr txBox="1"/>
          <p:nvPr>
            <p:ph type="title"/>
          </p:nvPr>
        </p:nvSpPr>
        <p:spPr>
          <a:xfrm>
            <a:off x="670538" y="3688697"/>
            <a:ext cx="10312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3"/>
              <a:buFont typeface="Arial"/>
              <a:buNone/>
              <a:defRPr b="1" i="0" sz="5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707592" y="6279762"/>
            <a:ext cx="10312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7"/>
              <a:buNone/>
              <a:defRPr b="1" sz="1467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2" type="body"/>
          </p:nvPr>
        </p:nvSpPr>
        <p:spPr>
          <a:xfrm>
            <a:off x="707592" y="3258479"/>
            <a:ext cx="10312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only: black">
  <p:cSld name="Content only: black">
    <p:bg>
      <p:bgPr>
        <a:solidFill>
          <a:srgbClr val="26262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ctrTitle"/>
          </p:nvPr>
        </p:nvSpPr>
        <p:spPr>
          <a:xfrm>
            <a:off x="697798" y="1012094"/>
            <a:ext cx="10672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697798" y="2173873"/>
            <a:ext cx="10681500" cy="3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2" type="body"/>
          </p:nvPr>
        </p:nvSpPr>
        <p:spPr>
          <a:xfrm>
            <a:off x="6445275" y="379930"/>
            <a:ext cx="4933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7"/>
              <a:buNone/>
              <a:defRPr b="0" i="0" sz="1467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0" y="1277110"/>
            <a:ext cx="110100" cy="516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-41049" y="6215202"/>
            <a:ext cx="12304492" cy="705302"/>
            <a:chOff x="-30788" y="4661517"/>
            <a:chExt cx="9228600" cy="528990"/>
          </a:xfrm>
        </p:grpSpPr>
        <p:sp>
          <p:nvSpPr>
            <p:cNvPr id="143" name="Google Shape;143;p14"/>
            <p:cNvSpPr/>
            <p:nvPr/>
          </p:nvSpPr>
          <p:spPr>
            <a:xfrm>
              <a:off x="-30788" y="4734807"/>
              <a:ext cx="9228600" cy="455700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35303" y="4661517"/>
              <a:ext cx="387300" cy="5289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145" name="Google Shape;145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8" cy="327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4"/>
            <p:cNvSpPr txBox="1"/>
            <p:nvPr/>
          </p:nvSpPr>
          <p:spPr>
            <a:xfrm>
              <a:off x="1030972" y="4835279"/>
              <a:ext cx="3613500" cy="2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eeexplore.ieee.org/abstract/document/7311982" TargetMode="External"/><Relationship Id="rId4" Type="http://schemas.openxmlformats.org/officeDocument/2006/relationships/hyperlink" Target="https://www.researchgate.net/publication/319463829_Kafka_versus_RabbitM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773804" y="3356340"/>
            <a:ext cx="103122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/>
              <a:t>IndyCar - Resolving latency issues of the message flow and implementing the data persistence layer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851157" y="5144429"/>
            <a:ext cx="10312296" cy="131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Authors: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Arpit Bansal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Nishant Jain</a:t>
            </a:r>
            <a:endParaRPr/>
          </a:p>
        </p:txBody>
      </p:sp>
      <p:sp>
        <p:nvSpPr>
          <p:cNvPr id="153" name="Google Shape;153;p15"/>
          <p:cNvSpPr txBox="1"/>
          <p:nvPr>
            <p:ph idx="2" type="body"/>
          </p:nvPr>
        </p:nvSpPr>
        <p:spPr>
          <a:xfrm>
            <a:off x="773853" y="2640044"/>
            <a:ext cx="10312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SP19-BL-ENGR-E599 – High Performance Big Data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ctrTitle"/>
          </p:nvPr>
        </p:nvSpPr>
        <p:spPr>
          <a:xfrm>
            <a:off x="603504" y="292608"/>
            <a:ext cx="106725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ActiveMQ v\s RabbitMQ Results</a:t>
            </a:r>
            <a:br>
              <a:rPr lang="en-US"/>
            </a:br>
            <a:r>
              <a:rPr lang="en-US" sz="1800"/>
              <a:t>- For 33 Cars</a:t>
            </a:r>
            <a:endParaRPr/>
          </a:p>
        </p:txBody>
      </p:sp>
      <p:sp>
        <p:nvSpPr>
          <p:cNvPr id="227" name="Google Shape;227;p24"/>
          <p:cNvSpPr txBox="1"/>
          <p:nvPr>
            <p:ph idx="2" type="body"/>
          </p:nvPr>
        </p:nvSpPr>
        <p:spPr>
          <a:xfrm>
            <a:off x="6445275" y="379930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</a:pPr>
            <a:r>
              <a:rPr lang="en-US" sz="1450"/>
              <a:t>Indy Car Project</a:t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4745736" y="5084064"/>
            <a:ext cx="235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/>
          </a:p>
        </p:txBody>
      </p:sp>
      <p:graphicFrame>
        <p:nvGraphicFramePr>
          <p:cNvPr id="229" name="Google Shape;229;p24"/>
          <p:cNvGraphicFramePr/>
          <p:nvPr/>
        </p:nvGraphicFramePr>
        <p:xfrm>
          <a:off x="1746504" y="432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{30748D00-3611-4664-801C-724ABF6E2011}</a:tableStyleId>
              </a:tblPr>
              <a:tblGrid>
                <a:gridCol w="1148325"/>
                <a:gridCol w="1488575"/>
              </a:tblGrid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Milliseconds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Dev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error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0.00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82.5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Google Shape;230;p24"/>
          <p:cNvGraphicFramePr/>
          <p:nvPr/>
        </p:nvGraphicFramePr>
        <p:xfrm>
          <a:off x="7461504" y="432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{30748D00-3611-4664-801C-724ABF6E2011}</a:tableStyleId>
              </a:tblPr>
              <a:tblGrid>
                <a:gridCol w="1148325"/>
                <a:gridCol w="1488575"/>
              </a:tblGrid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Milliseconds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Dev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error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0.00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71.1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784" y="1389888"/>
            <a:ext cx="4571999" cy="282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00" y="1412799"/>
            <a:ext cx="4571999" cy="282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ctrTitle"/>
          </p:nvPr>
        </p:nvSpPr>
        <p:spPr>
          <a:xfrm>
            <a:off x="603504" y="292608"/>
            <a:ext cx="10672500" cy="9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ActiveMQ v\s RabbitMQ Results</a:t>
            </a:r>
            <a:endParaRPr/>
          </a:p>
        </p:txBody>
      </p:sp>
      <p:sp>
        <p:nvSpPr>
          <p:cNvPr id="238" name="Google Shape;238;p25"/>
          <p:cNvSpPr txBox="1"/>
          <p:nvPr>
            <p:ph idx="2" type="body"/>
          </p:nvPr>
        </p:nvSpPr>
        <p:spPr>
          <a:xfrm>
            <a:off x="6445275" y="379930"/>
            <a:ext cx="4933800" cy="33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Indy Car Project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75" y="1568075"/>
            <a:ext cx="7202249" cy="44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>
            <p:ph idx="1" type="subTitle"/>
          </p:nvPr>
        </p:nvSpPr>
        <p:spPr>
          <a:xfrm>
            <a:off x="8160225" y="1648625"/>
            <a:ext cx="3645600" cy="428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Comparing the mean values of latency for both the brokers, as well as showing the error bars (not visible due to very low value)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ctrTitle"/>
          </p:nvPr>
        </p:nvSpPr>
        <p:spPr>
          <a:xfrm>
            <a:off x="697798" y="331669"/>
            <a:ext cx="10672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A Snapshot of data in MongoDB</a:t>
            </a:r>
            <a:endParaRPr/>
          </a:p>
        </p:txBody>
      </p:sp>
      <p:sp>
        <p:nvSpPr>
          <p:cNvPr id="246" name="Google Shape;246;p26"/>
          <p:cNvSpPr txBox="1"/>
          <p:nvPr>
            <p:ph idx="2" type="body"/>
          </p:nvPr>
        </p:nvSpPr>
        <p:spPr>
          <a:xfrm>
            <a:off x="6445275" y="379930"/>
            <a:ext cx="4933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</a:pPr>
            <a:r>
              <a:rPr lang="en-US" sz="1450"/>
              <a:t>Indy Car Project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00" y="1263775"/>
            <a:ext cx="10681275" cy="418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800" y="2633425"/>
            <a:ext cx="4583274" cy="32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ctrTitle"/>
          </p:nvPr>
        </p:nvSpPr>
        <p:spPr>
          <a:xfrm>
            <a:off x="697760" y="320719"/>
            <a:ext cx="10672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Algorithms and Data Set</a:t>
            </a:r>
            <a:endParaRPr/>
          </a:p>
        </p:txBody>
      </p:sp>
      <p:sp>
        <p:nvSpPr>
          <p:cNvPr id="254" name="Google Shape;254;p27"/>
          <p:cNvSpPr txBox="1"/>
          <p:nvPr>
            <p:ph idx="1" type="subTitle"/>
          </p:nvPr>
        </p:nvSpPr>
        <p:spPr>
          <a:xfrm>
            <a:off x="557910" y="1312025"/>
            <a:ext cx="10681500" cy="4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Used IndyCar log files from 2018 races</a:t>
            </a:r>
            <a:endParaRPr/>
          </a:p>
          <a:p>
            <a:pPr indent="-304789" lvl="0" marL="457189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 txBox="1"/>
          <p:nvPr>
            <p:ph idx="2" type="body"/>
          </p:nvPr>
        </p:nvSpPr>
        <p:spPr>
          <a:xfrm>
            <a:off x="6445275" y="379930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</a:pPr>
            <a:r>
              <a:rPr lang="en-US" sz="1450"/>
              <a:t>Indy Car Project</a:t>
            </a:r>
            <a:endParaRPr/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50" y="1957425"/>
            <a:ext cx="5294851" cy="27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575" y="3686675"/>
            <a:ext cx="5159051" cy="19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400" y="5705175"/>
            <a:ext cx="6019250" cy="5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8575" y="2098720"/>
            <a:ext cx="5159051" cy="158796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8256075" y="1688263"/>
            <a:ext cx="2516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Sample Record definition files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697750" y="4892025"/>
            <a:ext cx="56838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Headers processed: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$C</a:t>
            </a: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Completed lap results | </a:t>
            </a: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$E</a:t>
            </a: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Entry information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$R</a:t>
            </a: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Run information | </a:t>
            </a: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$T</a:t>
            </a: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Track information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$F</a:t>
            </a: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Flag information | </a:t>
            </a: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$P</a:t>
            </a: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Telemetry information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$S</a:t>
            </a: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Completed section results | </a:t>
            </a: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$W</a:t>
            </a: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Weather information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ctrTitle"/>
          </p:nvPr>
        </p:nvSpPr>
        <p:spPr>
          <a:xfrm>
            <a:off x="697798" y="332219"/>
            <a:ext cx="10672500" cy="9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API</a:t>
            </a:r>
            <a:endParaRPr/>
          </a:p>
        </p:txBody>
      </p:sp>
      <p:sp>
        <p:nvSpPr>
          <p:cNvPr id="267" name="Google Shape;267;p28"/>
          <p:cNvSpPr txBox="1"/>
          <p:nvPr>
            <p:ph idx="1" type="subTitle"/>
          </p:nvPr>
        </p:nvSpPr>
        <p:spPr>
          <a:xfrm>
            <a:off x="693300" y="1326450"/>
            <a:ext cx="10681500" cy="45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Drivers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List all the drivers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Search driver by name. (Typing Ca, should return Ed Carpenter, Carl, etc)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Get Set of drivers for race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Get the driver’s profile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Get Lap records and lap section records when driver and race is given.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800"/>
              <a:t>Races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List all races(just the name and id)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Get all race metadata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Get the ranks of the race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Get a snapshot of a race at given time. (Including speed,rpm, throttle etc of each car at the given time.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Get all the flags of a given race.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800"/>
              <a:t>Track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List all the tracks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Get all the information of a track, when track name or id is given.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8" name="Google Shape;268;p28"/>
          <p:cNvSpPr txBox="1"/>
          <p:nvPr>
            <p:ph idx="2" type="body"/>
          </p:nvPr>
        </p:nvSpPr>
        <p:spPr>
          <a:xfrm>
            <a:off x="6445275" y="379930"/>
            <a:ext cx="4933800" cy="33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/>
              <a:t>Indy Car Project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ctrTitle"/>
          </p:nvPr>
        </p:nvSpPr>
        <p:spPr>
          <a:xfrm>
            <a:off x="702298" y="430744"/>
            <a:ext cx="10672500" cy="9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Faced</a:t>
            </a:r>
            <a:endParaRPr/>
          </a:p>
        </p:txBody>
      </p:sp>
      <p:sp>
        <p:nvSpPr>
          <p:cNvPr id="274" name="Google Shape;274;p29"/>
          <p:cNvSpPr txBox="1"/>
          <p:nvPr>
            <p:ph idx="1" type="subTitle"/>
          </p:nvPr>
        </p:nvSpPr>
        <p:spPr>
          <a:xfrm>
            <a:off x="697800" y="1789575"/>
            <a:ext cx="10681500" cy="419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758" lvl="0" marL="457188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2220"/>
              <a:buAutoNum type="arabicPeriod"/>
            </a:pPr>
            <a:r>
              <a:rPr lang="en-US" sz="2220"/>
              <a:t>Understanding current architecture of the IndyCar project and the log record structure.</a:t>
            </a:r>
            <a:endParaRPr sz="2220"/>
          </a:p>
          <a:p>
            <a:pPr indent="-445758" lvl="0" marL="4571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AutoNum type="arabicPeriod"/>
            </a:pPr>
            <a:r>
              <a:rPr lang="en-US" sz="2220"/>
              <a:t>Schema Designing in MongoDB</a:t>
            </a:r>
            <a:endParaRPr sz="2220"/>
          </a:p>
          <a:p>
            <a:pPr indent="-445758" lvl="0" marL="4571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AutoNum type="arabicPeriod"/>
            </a:pPr>
            <a:r>
              <a:rPr lang="en-US" sz="2220"/>
              <a:t>Configuration issues while setting up ActiveMQ, RabbitMQ and MongoDB</a:t>
            </a:r>
            <a:endParaRPr sz="2220"/>
          </a:p>
          <a:p>
            <a:pPr indent="-445758" lvl="0" marL="4571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AutoNum type="arabicPeriod"/>
            </a:pPr>
            <a:r>
              <a:rPr lang="en-US" sz="2220"/>
              <a:t>Conversion from Hexa values present in log records to Decimal</a:t>
            </a:r>
            <a:endParaRPr sz="2220"/>
          </a:p>
          <a:p>
            <a:pPr indent="-445758" lvl="0" marL="4571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AutoNum type="arabicPeriod"/>
            </a:pPr>
            <a:r>
              <a:rPr lang="en-US" sz="2220"/>
              <a:t>Integration of our code into existing IndyCar components.</a:t>
            </a:r>
            <a:endParaRPr sz="2220"/>
          </a:p>
        </p:txBody>
      </p:sp>
      <p:sp>
        <p:nvSpPr>
          <p:cNvPr id="275" name="Google Shape;275;p29"/>
          <p:cNvSpPr txBox="1"/>
          <p:nvPr>
            <p:ph idx="2" type="body"/>
          </p:nvPr>
        </p:nvSpPr>
        <p:spPr>
          <a:xfrm>
            <a:off x="6445275" y="379930"/>
            <a:ext cx="4933800" cy="33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/>
              <a:t>Indy Car Project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2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ctrTitle"/>
          </p:nvPr>
        </p:nvSpPr>
        <p:spPr>
          <a:xfrm>
            <a:off x="702298" y="379919"/>
            <a:ext cx="10672500" cy="9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Learnings</a:t>
            </a:r>
            <a:endParaRPr/>
          </a:p>
        </p:txBody>
      </p:sp>
      <p:sp>
        <p:nvSpPr>
          <p:cNvPr id="281" name="Google Shape;281;p30"/>
          <p:cNvSpPr txBox="1"/>
          <p:nvPr>
            <p:ph idx="1" type="subTitle"/>
          </p:nvPr>
        </p:nvSpPr>
        <p:spPr>
          <a:xfrm>
            <a:off x="694944" y="1792224"/>
            <a:ext cx="10681500" cy="375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Research done on the different message brokers available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Insights into how Pub\Sub architecture works and how message brokers help (when compared to monolithic architecture)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Understanding design decisions made while developing and implementing ActiveMQ/RabbitMQ and MongoDB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Writing Java code for data insertion and retrieval from a NoSQL database</a:t>
            </a:r>
            <a:endParaRPr/>
          </a:p>
        </p:txBody>
      </p:sp>
      <p:sp>
        <p:nvSpPr>
          <p:cNvPr id="282" name="Google Shape;282;p30"/>
          <p:cNvSpPr txBox="1"/>
          <p:nvPr>
            <p:ph idx="2" type="body"/>
          </p:nvPr>
        </p:nvSpPr>
        <p:spPr>
          <a:xfrm>
            <a:off x="6445275" y="379930"/>
            <a:ext cx="4933800" cy="33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/>
              <a:t>Indy Car Project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2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ctrTitle"/>
          </p:nvPr>
        </p:nvSpPr>
        <p:spPr>
          <a:xfrm>
            <a:off x="697798" y="379919"/>
            <a:ext cx="10672500" cy="9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88" name="Google Shape;288;p31"/>
          <p:cNvSpPr txBox="1"/>
          <p:nvPr>
            <p:ph idx="1" type="subTitle"/>
          </p:nvPr>
        </p:nvSpPr>
        <p:spPr>
          <a:xfrm>
            <a:off x="693300" y="1792224"/>
            <a:ext cx="10681500" cy="434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Integrate the new broker with the existing IndyCar architecture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Comparison</a:t>
            </a:r>
            <a:r>
              <a:rPr lang="en-US"/>
              <a:t> with other popular brokers like Kafka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Make required changes to make it work with streaming data (Currently reading from a folder)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Make configuration changes in the server configuration for MongoDB to be able to accomodate more requests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Enhance the functionality of the Data API</a:t>
            </a:r>
            <a:endParaRPr/>
          </a:p>
        </p:txBody>
      </p:sp>
      <p:sp>
        <p:nvSpPr>
          <p:cNvPr id="289" name="Google Shape;289;p31"/>
          <p:cNvSpPr txBox="1"/>
          <p:nvPr>
            <p:ph idx="2" type="body"/>
          </p:nvPr>
        </p:nvSpPr>
        <p:spPr>
          <a:xfrm>
            <a:off x="6445275" y="379930"/>
            <a:ext cx="4933800" cy="33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/>
              <a:t>Indy Car Project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2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ctrTitle"/>
          </p:nvPr>
        </p:nvSpPr>
        <p:spPr>
          <a:xfrm>
            <a:off x="694944" y="384048"/>
            <a:ext cx="10672500" cy="9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95" name="Google Shape;295;p32"/>
          <p:cNvSpPr txBox="1"/>
          <p:nvPr>
            <p:ph idx="2" type="body"/>
          </p:nvPr>
        </p:nvSpPr>
        <p:spPr>
          <a:xfrm>
            <a:off x="6445275" y="379930"/>
            <a:ext cx="4933800" cy="33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IndyCar Project</a:t>
            </a:r>
            <a:endParaRPr/>
          </a:p>
        </p:txBody>
      </p:sp>
      <p:sp>
        <p:nvSpPr>
          <p:cNvPr id="296" name="Google Shape;296;p32"/>
          <p:cNvSpPr txBox="1"/>
          <p:nvPr>
            <p:ph idx="1" type="subTitle"/>
          </p:nvPr>
        </p:nvSpPr>
        <p:spPr>
          <a:xfrm>
            <a:off x="697800" y="1792224"/>
            <a:ext cx="10681500" cy="45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ActiveMQ provides lower latency times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RabbitMQ is more robust with less variation in latency, and lower maximum latency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We propose RabbitMQ because of its robustness, as well as it needs to feed data to MongoDB which is a slow consumer, hence a bit higher latency times won’t effect, instead would be better in this case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And latency of 0.8 ms is still extremely good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ctrTitle"/>
          </p:nvPr>
        </p:nvSpPr>
        <p:spPr>
          <a:xfrm>
            <a:off x="702273" y="379928"/>
            <a:ext cx="10672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697810" y="1549998"/>
            <a:ext cx="10681500" cy="4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6565" lvl="0" marL="456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Goal is to select the optimal broker service for the IndyCar project to facilitate interaction between different modules</a:t>
            </a:r>
            <a:endParaRPr/>
          </a:p>
          <a:p>
            <a:pPr indent="-456565" lvl="0" marL="456565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Options: MQTT using ActiveMQ or RabbitMQ</a:t>
            </a:r>
            <a:endParaRPr/>
          </a:p>
          <a:p>
            <a:pPr indent="-456565" lvl="0" marL="456565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Benchmark the performance and s</a:t>
            </a:r>
            <a:r>
              <a:rPr lang="en-US"/>
              <a:t>elect the optimal one</a:t>
            </a:r>
            <a:endParaRPr/>
          </a:p>
          <a:p>
            <a:pPr indent="-456565" lvl="0" marL="456565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Implement a data persistence layer using MongoDB to query the race data through log files</a:t>
            </a:r>
            <a:endParaRPr/>
          </a:p>
          <a:p>
            <a:pPr indent="-456565" lvl="0" marL="456565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Create a Data API for the project which can be imported at any other layer of Indycar application </a:t>
            </a:r>
            <a:endParaRPr/>
          </a:p>
          <a:p>
            <a:pPr indent="-304165" lvl="0" marL="456565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idx="2" type="body"/>
          </p:nvPr>
        </p:nvSpPr>
        <p:spPr>
          <a:xfrm>
            <a:off x="6445275" y="379930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</a:pPr>
            <a:r>
              <a:rPr lang="en-US" sz="1450"/>
              <a:t>Indy Car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ctrTitle"/>
          </p:nvPr>
        </p:nvSpPr>
        <p:spPr>
          <a:xfrm>
            <a:off x="697798" y="379919"/>
            <a:ext cx="10672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66" name="Google Shape;166;p17"/>
          <p:cNvSpPr txBox="1"/>
          <p:nvPr>
            <p:ph idx="1" type="subTitle"/>
          </p:nvPr>
        </p:nvSpPr>
        <p:spPr>
          <a:xfrm>
            <a:off x="693300" y="1467275"/>
            <a:ext cx="106815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758" lvl="0" marL="457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AutoNum type="arabicPeriod"/>
            </a:pPr>
            <a:r>
              <a:rPr lang="en-US" sz="2220"/>
              <a:t>ActiveMQ</a:t>
            </a:r>
            <a:r>
              <a:rPr lang="en-US" sz="2220"/>
              <a:t> vs RabbitMQ:</a:t>
            </a:r>
            <a:endParaRPr/>
          </a:p>
          <a:p>
            <a:pPr indent="0" lvl="1" marL="6095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- </a:t>
            </a:r>
            <a:r>
              <a:rPr b="1" lang="en-US" sz="1665" u="sng">
                <a:solidFill>
                  <a:srgbClr val="888888"/>
                </a:solidFill>
              </a:rPr>
              <a:t>ActiveMQ is faster on message reception</a:t>
            </a:r>
            <a:r>
              <a:rPr lang="en-US" sz="1665">
                <a:solidFill>
                  <a:srgbClr val="888888"/>
                </a:solidFill>
              </a:rPr>
              <a:t> (the client sends the message to the broker)</a:t>
            </a:r>
            <a:r>
              <a:rPr lang="en-US" sz="1665"/>
              <a:t>,</a:t>
            </a:r>
            <a:endParaRPr sz="1665"/>
          </a:p>
          <a:p>
            <a:pPr indent="0" lvl="1" marL="6095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- </a:t>
            </a:r>
            <a:r>
              <a:rPr b="1" lang="en-US" sz="1665" u="sng">
                <a:solidFill>
                  <a:srgbClr val="888888"/>
                </a:solidFill>
              </a:rPr>
              <a:t>RabbitMQ is faster on producing messages </a:t>
            </a:r>
            <a:r>
              <a:rPr lang="en-US" sz="1665">
                <a:solidFill>
                  <a:srgbClr val="888888"/>
                </a:solidFill>
              </a:rPr>
              <a:t>(the client receiving messages from the broker) </a:t>
            </a:r>
            <a:endParaRPr sz="1665">
              <a:solidFill>
                <a:srgbClr val="888888"/>
              </a:solidFill>
            </a:endParaRPr>
          </a:p>
          <a:p>
            <a:pPr indent="0" lvl="1" marL="6095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665"/>
          </a:p>
          <a:p>
            <a:pPr indent="-445758" lvl="0" marL="457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AutoNum type="arabicPeriod"/>
            </a:pPr>
            <a:r>
              <a:rPr lang="en-US" sz="2220"/>
              <a:t>RabbitMQ vs Kafka:</a:t>
            </a:r>
            <a:endParaRPr sz="2220"/>
          </a:p>
          <a:p>
            <a:pPr indent="0" lvl="1" marL="6095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The difference lies in the design decisions made while developing and implementing these solutions. </a:t>
            </a:r>
            <a:endParaRPr sz="1665"/>
          </a:p>
          <a:p>
            <a:pPr indent="0" lvl="1" marL="6095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- </a:t>
            </a:r>
            <a:r>
              <a:rPr b="1" lang="en-US" sz="1665" u="sng"/>
              <a:t>RabbitMQ is capable of handling messages in memory</a:t>
            </a:r>
            <a:r>
              <a:rPr lang="en-US" sz="1665"/>
              <a:t>, and its queue logic is </a:t>
            </a:r>
            <a:r>
              <a:rPr b="1" lang="en-US" sz="1665" u="sng"/>
              <a:t>optimized for empty or nearly-empty queues</a:t>
            </a:r>
            <a:r>
              <a:rPr lang="en-US" sz="1665"/>
              <a:t>. </a:t>
            </a:r>
            <a:endParaRPr sz="1665"/>
          </a:p>
          <a:p>
            <a:pPr indent="0" lvl="1" marL="6095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-US" sz="1665"/>
              <a:t>- </a:t>
            </a:r>
            <a:r>
              <a:rPr b="1" lang="en-US" sz="1665" u="sng"/>
              <a:t>Kafka is designed aiming at high-throughput and can handle consumers of varying speeds</a:t>
            </a:r>
            <a:r>
              <a:rPr lang="en-US" sz="1665"/>
              <a:t>.</a:t>
            </a:r>
            <a:endParaRPr sz="1665"/>
          </a:p>
          <a:p>
            <a:pPr indent="0" lvl="1" marL="6095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665"/>
          </a:p>
          <a:p>
            <a:pPr indent="-445758" lvl="0" marL="4571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AutoNum type="arabicPeriod"/>
            </a:pPr>
            <a:r>
              <a:rPr lang="en-US" sz="2220"/>
              <a:t>Hosting an instance of MongoDB, Schema Designing in MongoDB</a:t>
            </a:r>
            <a:endParaRPr sz="2220"/>
          </a:p>
          <a:p>
            <a:pPr indent="-445758" lvl="0" marL="4571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AutoNum type="arabicPeriod"/>
            </a:pPr>
            <a:r>
              <a:rPr lang="en-US" sz="2220"/>
              <a:t>Importing data into MongoDB and retrieving results using MongoDB using Java</a:t>
            </a:r>
            <a:endParaRPr sz="2220"/>
          </a:p>
          <a:p>
            <a:pPr indent="-445758" lvl="0" marL="4571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AutoNum type="arabicPeriod"/>
            </a:pPr>
            <a:r>
              <a:rPr lang="en-US" sz="2220"/>
              <a:t>Creating a Data API in Java</a:t>
            </a:r>
            <a:endParaRPr sz="2220"/>
          </a:p>
          <a:p>
            <a:pPr indent="0" lvl="1" marL="608965" rtl="0" algn="ctr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2220"/>
              <a:buNone/>
            </a:pPr>
            <a:r>
              <a:t/>
            </a:r>
            <a:endParaRPr sz="2220"/>
          </a:p>
          <a:p>
            <a:pPr indent="-315595" lvl="0" marL="456565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>
              <a:solidFill>
                <a:srgbClr val="FFFFFF"/>
              </a:solidFill>
            </a:endParaRPr>
          </a:p>
          <a:p>
            <a:pPr indent="-315595" lvl="0" marL="456565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>
              <a:solidFill>
                <a:srgbClr val="FFFFFF"/>
              </a:solidFill>
            </a:endParaRPr>
          </a:p>
          <a:p>
            <a:pPr indent="0" lvl="1" marL="608965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1665"/>
              <a:buNone/>
            </a:pPr>
            <a:r>
              <a:t/>
            </a:r>
            <a:endParaRPr sz="1665"/>
          </a:p>
          <a:p>
            <a:pPr indent="0" lvl="1" marL="608965" rtl="0" algn="ctr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2220"/>
              <a:buNone/>
            </a:pPr>
            <a:r>
              <a:t/>
            </a:r>
            <a:endParaRPr sz="2220"/>
          </a:p>
          <a:p>
            <a:pPr indent="0" lvl="1" marL="608965" rtl="0" algn="ctr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2220"/>
              <a:buNone/>
            </a:pPr>
            <a:r>
              <a:t/>
            </a:r>
            <a:endParaRPr sz="2220"/>
          </a:p>
        </p:txBody>
      </p:sp>
      <p:sp>
        <p:nvSpPr>
          <p:cNvPr id="167" name="Google Shape;167;p17"/>
          <p:cNvSpPr txBox="1"/>
          <p:nvPr>
            <p:ph idx="2" type="body"/>
          </p:nvPr>
        </p:nvSpPr>
        <p:spPr>
          <a:xfrm>
            <a:off x="6445275" y="379930"/>
            <a:ext cx="4933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Indy Car Project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29251" y="6334780"/>
            <a:ext cx="1055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1400"/>
              <a:buFont typeface="Arial"/>
              <a:buAutoNum type="arabicPeriod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https://ieeexplore.ieee.org/abstract/document/7311982</a:t>
            </a:r>
            <a:endParaRPr sz="1400" u="sng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1400"/>
              <a:buFont typeface="Arial"/>
              <a:buAutoNum type="arabicPeriod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https://www.researchgate.net/publication/319463829_Kafka_versus_RabbitMQ</a:t>
            </a:r>
            <a:endParaRPr sz="1400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ctrTitle"/>
          </p:nvPr>
        </p:nvSpPr>
        <p:spPr>
          <a:xfrm>
            <a:off x="697798" y="379919"/>
            <a:ext cx="10672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6445275" y="379930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Indy Car Project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800" y="2211595"/>
            <a:ext cx="5864374" cy="24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2650" y="759800"/>
            <a:ext cx="4591849" cy="547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1896585" y="4686316"/>
            <a:ext cx="34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 1. : MQTT testing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3008413" y="5868005"/>
            <a:ext cx="444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 2. : IndyCar project 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ctrTitle"/>
          </p:nvPr>
        </p:nvSpPr>
        <p:spPr>
          <a:xfrm>
            <a:off x="706735" y="379919"/>
            <a:ext cx="10672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4" name="Google Shape;184;p19"/>
          <p:cNvSpPr txBox="1"/>
          <p:nvPr>
            <p:ph idx="1" type="subTitle"/>
          </p:nvPr>
        </p:nvSpPr>
        <p:spPr>
          <a:xfrm>
            <a:off x="542725" y="1286650"/>
            <a:ext cx="11239200" cy="4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6565" lvl="0" marL="45656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Use Apache Apollo ActiveMQ\RabbitMQ to setup MQTT message broker service on one node</a:t>
            </a:r>
            <a:endParaRPr/>
          </a:p>
          <a:p>
            <a:pPr indent="-456565" lvl="0" marL="45656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Use the other node as a publisher and subscriber to send and receive data and calculate the round-trip time for the message.</a:t>
            </a:r>
            <a:endParaRPr/>
          </a:p>
          <a:p>
            <a:pPr indent="-456565" lvl="0" marL="45656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Use log files from previous IndyCar races to test the system</a:t>
            </a:r>
            <a:endParaRPr/>
          </a:p>
          <a:p>
            <a:pPr indent="-456565" lvl="0" marL="45656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Cases:</a:t>
            </a:r>
            <a:endParaRPr/>
          </a:p>
          <a:p>
            <a:pPr indent="-457199" lvl="1" marL="106616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AutoNum type="arabicPeriod"/>
            </a:pPr>
            <a:r>
              <a:rPr lang="en-US" sz="1800" u="sng"/>
              <a:t>Case 1</a:t>
            </a:r>
            <a:r>
              <a:rPr lang="en-US" sz="1800"/>
              <a:t>: No. of cars = 1, No. of messages = 50,000</a:t>
            </a:r>
            <a:endParaRPr/>
          </a:p>
          <a:p>
            <a:pPr indent="-457199" lvl="1" marL="106616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AutoNum type="arabicPeriod"/>
            </a:pPr>
            <a:r>
              <a:rPr lang="en-US" sz="1800" u="sng"/>
              <a:t>Case 2</a:t>
            </a:r>
            <a:r>
              <a:rPr lang="en-US" sz="1800"/>
              <a:t>: No. of cars = 8, No. of messages = 50,000</a:t>
            </a:r>
            <a:endParaRPr/>
          </a:p>
          <a:p>
            <a:pPr indent="-457199" lvl="1" marL="106616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AutoNum type="arabicPeriod"/>
            </a:pPr>
            <a:r>
              <a:rPr lang="en-US" sz="1800" u="sng"/>
              <a:t>Case 3</a:t>
            </a:r>
            <a:r>
              <a:rPr lang="en-US" sz="1800"/>
              <a:t>: No. of cars = 33, No. of messages = 50,000</a:t>
            </a:r>
            <a:endParaRPr/>
          </a:p>
          <a:p>
            <a:pPr indent="-456565" lvl="0" marL="45656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Run each case 5 times to get </a:t>
            </a:r>
            <a:r>
              <a:rPr lang="en-US" sz="2100"/>
              <a:t>average latency in milliseconds to send and receive each message. Additionally calculate:</a:t>
            </a:r>
            <a:endParaRPr/>
          </a:p>
          <a:p>
            <a:pPr indent="-133350" lvl="1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 sz="2100"/>
              <a:t>Standard Deviation</a:t>
            </a:r>
            <a:endParaRPr/>
          </a:p>
          <a:p>
            <a:pPr indent="-133350" lvl="1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 sz="2100"/>
              <a:t>Standard Error</a:t>
            </a:r>
            <a:endParaRPr/>
          </a:p>
          <a:p>
            <a:pPr indent="-133350" lvl="1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 sz="2100"/>
              <a:t>Min and Max</a:t>
            </a:r>
            <a:endParaRPr sz="2100"/>
          </a:p>
          <a:p>
            <a:pPr indent="-330199" lvl="1" marL="106616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6445275" y="379930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</a:pPr>
            <a:r>
              <a:rPr lang="en-US" sz="1450"/>
              <a:t>Indy Car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ctrTitle"/>
          </p:nvPr>
        </p:nvSpPr>
        <p:spPr>
          <a:xfrm>
            <a:off x="605385" y="293844"/>
            <a:ext cx="10672500" cy="9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ActiveMQ Client</a:t>
            </a:r>
            <a:endParaRPr/>
          </a:p>
        </p:txBody>
      </p:sp>
      <p:sp>
        <p:nvSpPr>
          <p:cNvPr id="191" name="Google Shape;191;p20"/>
          <p:cNvSpPr txBox="1"/>
          <p:nvPr>
            <p:ph idx="2" type="body"/>
          </p:nvPr>
        </p:nvSpPr>
        <p:spPr>
          <a:xfrm>
            <a:off x="6445275" y="379930"/>
            <a:ext cx="4933800" cy="33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US" sz="1450"/>
              <a:t>Indy Car Project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24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76" y="1132175"/>
            <a:ext cx="10070228" cy="509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ctrTitle"/>
          </p:nvPr>
        </p:nvSpPr>
        <p:spPr>
          <a:xfrm>
            <a:off x="603504" y="292608"/>
            <a:ext cx="10672500" cy="9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RabbitMQ Client</a:t>
            </a:r>
            <a:endParaRPr/>
          </a:p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6445275" y="379930"/>
            <a:ext cx="4933800" cy="33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/>
              <a:t>Indy Car Project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76" y="1133856"/>
            <a:ext cx="10089926" cy="51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ctrTitle"/>
          </p:nvPr>
        </p:nvSpPr>
        <p:spPr>
          <a:xfrm>
            <a:off x="603504" y="292608"/>
            <a:ext cx="106725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ActiveMQ v\s RabbitMQ Results</a:t>
            </a:r>
            <a:br>
              <a:rPr lang="en-US"/>
            </a:br>
            <a:r>
              <a:rPr lang="en-US" sz="1800"/>
              <a:t>- For 1 car</a:t>
            </a:r>
            <a:endParaRPr/>
          </a:p>
        </p:txBody>
      </p:sp>
      <p:sp>
        <p:nvSpPr>
          <p:cNvPr id="205" name="Google Shape;205;p22"/>
          <p:cNvSpPr txBox="1"/>
          <p:nvPr>
            <p:ph idx="2" type="body"/>
          </p:nvPr>
        </p:nvSpPr>
        <p:spPr>
          <a:xfrm>
            <a:off x="6445275" y="379930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</a:pPr>
            <a:r>
              <a:rPr lang="en-US" sz="1450"/>
              <a:t>Indy Car Project</a:t>
            </a:r>
            <a:endParaRPr/>
          </a:p>
        </p:txBody>
      </p:sp>
      <p:graphicFrame>
        <p:nvGraphicFramePr>
          <p:cNvPr id="206" name="Google Shape;206;p22"/>
          <p:cNvGraphicFramePr/>
          <p:nvPr/>
        </p:nvGraphicFramePr>
        <p:xfrm>
          <a:off x="1747891" y="4327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{30748D00-3611-4664-801C-724ABF6E2011}</a:tableStyleId>
              </a:tblPr>
              <a:tblGrid>
                <a:gridCol w="1148325"/>
                <a:gridCol w="1488575"/>
              </a:tblGrid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Milliseconds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0.5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Dev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error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0.00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116.41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22"/>
          <p:cNvSpPr txBox="1"/>
          <p:nvPr/>
        </p:nvSpPr>
        <p:spPr>
          <a:xfrm>
            <a:off x="4745129" y="5081088"/>
            <a:ext cx="235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/>
          </a:p>
        </p:txBody>
      </p:sp>
      <p:graphicFrame>
        <p:nvGraphicFramePr>
          <p:cNvPr id="208" name="Google Shape;208;p22"/>
          <p:cNvGraphicFramePr/>
          <p:nvPr/>
        </p:nvGraphicFramePr>
        <p:xfrm>
          <a:off x="7465241" y="4327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{30748D00-3611-4664-801C-724ABF6E2011}</a:tableStyleId>
              </a:tblPr>
              <a:tblGrid>
                <a:gridCol w="1148325"/>
                <a:gridCol w="1488575"/>
              </a:tblGrid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Milliseconds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Dev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error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0.00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6.27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00" y="1388508"/>
            <a:ext cx="4568093" cy="282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675" y="1388500"/>
            <a:ext cx="4568100" cy="282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ctrTitle"/>
          </p:nvPr>
        </p:nvSpPr>
        <p:spPr>
          <a:xfrm>
            <a:off x="603504" y="292608"/>
            <a:ext cx="106725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ActiveMQ v\s RabbitMQ Results</a:t>
            </a:r>
            <a:br>
              <a:rPr lang="en-US"/>
            </a:br>
            <a:r>
              <a:rPr lang="en-US" sz="1800"/>
              <a:t>- For 8 Cars</a:t>
            </a:r>
            <a:endParaRPr/>
          </a:p>
        </p:txBody>
      </p:sp>
      <p:sp>
        <p:nvSpPr>
          <p:cNvPr id="216" name="Google Shape;216;p23"/>
          <p:cNvSpPr txBox="1"/>
          <p:nvPr>
            <p:ph idx="2" type="body"/>
          </p:nvPr>
        </p:nvSpPr>
        <p:spPr>
          <a:xfrm>
            <a:off x="6445275" y="379930"/>
            <a:ext cx="4933949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</a:pPr>
            <a:r>
              <a:rPr lang="en-US" sz="1450"/>
              <a:t>Indy Car Project</a:t>
            </a:r>
            <a:endParaRPr/>
          </a:p>
        </p:txBody>
      </p:sp>
      <p:graphicFrame>
        <p:nvGraphicFramePr>
          <p:cNvPr id="217" name="Google Shape;217;p23"/>
          <p:cNvGraphicFramePr/>
          <p:nvPr/>
        </p:nvGraphicFramePr>
        <p:xfrm>
          <a:off x="1746504" y="432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{30748D00-3611-4664-801C-724ABF6E2011}</a:tableStyleId>
              </a:tblPr>
              <a:tblGrid>
                <a:gridCol w="1148325"/>
                <a:gridCol w="1488575"/>
              </a:tblGrid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Milliseconds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Dev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error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0.00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87.98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23"/>
          <p:cNvSpPr txBox="1"/>
          <p:nvPr/>
        </p:nvSpPr>
        <p:spPr>
          <a:xfrm>
            <a:off x="4745736" y="5084064"/>
            <a:ext cx="235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/>
          </a:p>
        </p:txBody>
      </p:sp>
      <p:graphicFrame>
        <p:nvGraphicFramePr>
          <p:cNvPr id="219" name="Google Shape;219;p23"/>
          <p:cNvGraphicFramePr/>
          <p:nvPr/>
        </p:nvGraphicFramePr>
        <p:xfrm>
          <a:off x="7461504" y="432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{30748D00-3611-4664-801C-724ABF6E2011}</a:tableStyleId>
              </a:tblPr>
              <a:tblGrid>
                <a:gridCol w="1148325"/>
                <a:gridCol w="1488575"/>
              </a:tblGrid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Milliseconds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Dev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error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0.00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100.48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7100" marB="0" marR="7100" marL="71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04" y="1389888"/>
            <a:ext cx="4571999" cy="282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774" y="1389899"/>
            <a:ext cx="4571999" cy="282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