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6" r:id="rId8"/>
    <p:sldId id="269" r:id="rId9"/>
    <p:sldId id="267" r:id="rId10"/>
    <p:sldId id="262" r:id="rId11"/>
    <p:sldId id="263"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103" autoAdjust="0"/>
    <p:restoredTop sz="94660"/>
  </p:normalViewPr>
  <p:slideViewPr>
    <p:cSldViewPr>
      <p:cViewPr varScale="1">
        <p:scale>
          <a:sx n="68" d="100"/>
          <a:sy n="68" d="100"/>
        </p:scale>
        <p:origin x="-142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E74C59E-084A-4BB1-BE09-8EA424439305}" type="datetimeFigureOut">
              <a:rPr lang="en-US" smtClean="0"/>
              <a:pPr/>
              <a:t>8/7/2021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49A6C1E-6A2C-4B81-8211-99C870E5A93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74C59E-084A-4BB1-BE09-8EA424439305}" type="datetimeFigureOut">
              <a:rPr lang="en-US" smtClean="0"/>
              <a:pPr/>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A6C1E-6A2C-4B81-8211-99C870E5A9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74C59E-084A-4BB1-BE09-8EA424439305}" type="datetimeFigureOut">
              <a:rPr lang="en-US" smtClean="0"/>
              <a:pPr/>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A6C1E-6A2C-4B81-8211-99C870E5A9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74C59E-084A-4BB1-BE09-8EA424439305}" type="datetimeFigureOut">
              <a:rPr lang="en-US" smtClean="0"/>
              <a:pPr/>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A6C1E-6A2C-4B81-8211-99C870E5A93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E74C59E-084A-4BB1-BE09-8EA424439305}" type="datetimeFigureOut">
              <a:rPr lang="en-US" smtClean="0"/>
              <a:pPr/>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A6C1E-6A2C-4B81-8211-99C870E5A93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74C59E-084A-4BB1-BE09-8EA424439305}" type="datetimeFigureOut">
              <a:rPr lang="en-US" smtClean="0"/>
              <a:pPr/>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A6C1E-6A2C-4B81-8211-99C870E5A9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E74C59E-084A-4BB1-BE09-8EA424439305}" type="datetimeFigureOut">
              <a:rPr lang="en-US" smtClean="0"/>
              <a:pPr/>
              <a:t>8/7/2021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9A6C1E-6A2C-4B81-8211-99C870E5A93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E74C59E-084A-4BB1-BE09-8EA424439305}" type="datetimeFigureOut">
              <a:rPr lang="en-US" smtClean="0"/>
              <a:pPr/>
              <a:t>8/7/2021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9A6C1E-6A2C-4B81-8211-99C870E5A9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4C59E-084A-4BB1-BE09-8EA424439305}" type="datetimeFigureOut">
              <a:rPr lang="en-US" smtClean="0"/>
              <a:pPr/>
              <a:t>8/7/2021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9A6C1E-6A2C-4B81-8211-99C870E5A9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74C59E-084A-4BB1-BE09-8EA424439305}" type="datetimeFigureOut">
              <a:rPr lang="en-US" smtClean="0"/>
              <a:pPr/>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A6C1E-6A2C-4B81-8211-99C870E5A93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E74C59E-084A-4BB1-BE09-8EA424439305}" type="datetimeFigureOut">
              <a:rPr lang="en-US" smtClean="0"/>
              <a:pPr/>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49A6C1E-6A2C-4B81-8211-99C870E5A93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E74C59E-084A-4BB1-BE09-8EA424439305}" type="datetimeFigureOut">
              <a:rPr lang="en-US" smtClean="0"/>
              <a:pPr/>
              <a:t>8/7/2021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49A6C1E-6A2C-4B81-8211-99C870E5A93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4000" dirty="0" smtClean="0">
                <a:effectLst/>
                <a:latin typeface="Calibri" panose="020F0502020204030204" pitchFamily="34" charset="0"/>
                <a:ea typeface="Calibri" panose="020F0502020204030204" pitchFamily="34" charset="0"/>
                <a:cs typeface="Times New Roman" panose="02020603050405020304" pitchFamily="18" charset="0"/>
              </a:rPr>
              <a:t>Online Airline </a:t>
            </a:r>
            <a:r>
              <a:rPr lang="en-US" sz="4000" dirty="0" smtClean="0">
                <a:latin typeface="Calibri" panose="020F0502020204030204" pitchFamily="34" charset="0"/>
                <a:ea typeface="Calibri" panose="020F0502020204030204" pitchFamily="34" charset="0"/>
                <a:cs typeface="Times New Roman" panose="02020603050405020304" pitchFamily="18" charset="0"/>
              </a:rPr>
              <a:t>R</a:t>
            </a:r>
            <a:r>
              <a:rPr lang="en-US" sz="4000" dirty="0" smtClean="0">
                <a:effectLst/>
                <a:latin typeface="Calibri" panose="020F0502020204030204" pitchFamily="34" charset="0"/>
                <a:ea typeface="Calibri" panose="020F0502020204030204" pitchFamily="34" charset="0"/>
                <a:cs typeface="Times New Roman" panose="02020603050405020304" pitchFamily="18" charset="0"/>
              </a:rPr>
              <a:t>eservation System </a:t>
            </a:r>
            <a:endParaRPr lang="en-US" sz="4000" dirty="0"/>
          </a:p>
        </p:txBody>
      </p:sp>
      <p:sp>
        <p:nvSpPr>
          <p:cNvPr id="3" name="Subtitle 2"/>
          <p:cNvSpPr>
            <a:spLocks noGrp="1"/>
          </p:cNvSpPr>
          <p:nvPr>
            <p:ph type="subTitle" idx="1"/>
          </p:nvPr>
        </p:nvSpPr>
        <p:spPr/>
        <p:txBody>
          <a:bodyPr>
            <a:normAutofit fontScale="92500" lnSpcReduction="20000"/>
          </a:bodyPr>
          <a:lstStyle/>
          <a:p>
            <a:pPr algn="l"/>
            <a:r>
              <a:rPr lang="en-US" sz="2800" dirty="0" err="1" smtClean="0">
                <a:latin typeface="Calibri" panose="020F0502020204030204" pitchFamily="34" charset="0"/>
                <a:cs typeface="Calibri" panose="020F0502020204030204" pitchFamily="34" charset="0"/>
              </a:rPr>
              <a:t>Nishu</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Akter</a:t>
            </a:r>
            <a:r>
              <a:rPr lang="en-US" sz="2800" dirty="0" smtClean="0">
                <a:latin typeface="Calibri" panose="020F0502020204030204" pitchFamily="34" charset="0"/>
                <a:cs typeface="Calibri" panose="020F0502020204030204" pitchFamily="34" charset="0"/>
              </a:rPr>
              <a:t> </a:t>
            </a:r>
          </a:p>
          <a:p>
            <a:pPr algn="l"/>
            <a:r>
              <a:rPr lang="en-US" sz="2800" dirty="0" smtClean="0">
                <a:latin typeface="Calibri" panose="020F0502020204030204" pitchFamily="34" charset="0"/>
                <a:cs typeface="Calibri" panose="020F0502020204030204" pitchFamily="34" charset="0"/>
              </a:rPr>
              <a:t>ID:UG02-48-18-017</a:t>
            </a:r>
          </a:p>
          <a:p>
            <a:pPr algn="l"/>
            <a:r>
              <a:rPr lang="en-US" sz="2800" dirty="0" smtClean="0">
                <a:latin typeface="Calibri" panose="020F0502020204030204" pitchFamily="34" charset="0"/>
                <a:cs typeface="Calibri" panose="020F0502020204030204" pitchFamily="34" charset="0"/>
              </a:rPr>
              <a:t>State University Of Bangladesh</a:t>
            </a:r>
          </a:p>
          <a:p>
            <a:pPr algn="l"/>
            <a:r>
              <a:rPr lang="en-US" sz="2800" dirty="0" smtClean="0">
                <a:latin typeface="Calibri" panose="020F0502020204030204" pitchFamily="34" charset="0"/>
                <a:cs typeface="Calibri" panose="020F0502020204030204" pitchFamily="34" charset="0"/>
              </a:rPr>
              <a:t>Department Of Computer Science And Engineering</a:t>
            </a:r>
          </a:p>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Work</a:t>
            </a:r>
            <a:endParaRPr lang="en-US" dirty="0"/>
          </a:p>
        </p:txBody>
      </p:sp>
      <p:sp>
        <p:nvSpPr>
          <p:cNvPr id="3" name="Content Placeholder 2"/>
          <p:cNvSpPr>
            <a:spLocks noGrp="1"/>
          </p:cNvSpPr>
          <p:nvPr>
            <p:ph idx="1"/>
          </p:nvPr>
        </p:nvSpPr>
        <p:spPr>
          <a:xfrm>
            <a:off x="457200" y="1905000"/>
            <a:ext cx="8229600" cy="4389120"/>
          </a:xfrm>
        </p:spPr>
        <p:txBody>
          <a:bodyPr/>
          <a:lstStyle/>
          <a:p>
            <a:pPr>
              <a:buNone/>
            </a:pPr>
            <a:r>
              <a:rPr lang="en-US" dirty="0" smtClean="0"/>
              <a:t>   Online ticket booking system has been developed successfully. To provide online enquiry about the flights, fare and waiting list status To perform cancellation of tickets by accepting PNR number from the user and print the refund </a:t>
            </a:r>
            <a:r>
              <a:rPr lang="en-US" dirty="0" err="1" smtClean="0"/>
              <a:t>receipt.Updating</a:t>
            </a:r>
            <a:r>
              <a:rPr lang="en-US" dirty="0" smtClean="0"/>
              <a:t> seat plan and verification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a:t>
            </a:r>
            <a:endParaRPr lang="en-US" dirty="0"/>
          </a:p>
        </p:txBody>
      </p:sp>
      <p:sp>
        <p:nvSpPr>
          <p:cNvPr id="3" name="Content Placeholder 2"/>
          <p:cNvSpPr>
            <a:spLocks noGrp="1"/>
          </p:cNvSpPr>
          <p:nvPr>
            <p:ph idx="1"/>
          </p:nvPr>
        </p:nvSpPr>
        <p:spPr/>
        <p:txBody>
          <a:bodyPr/>
          <a:lstStyle/>
          <a:p>
            <a:pPr>
              <a:buNone/>
            </a:pPr>
            <a:r>
              <a:rPr lang="en-US" smtClean="0"/>
              <a:t>   I </a:t>
            </a:r>
            <a:r>
              <a:rPr lang="en-US" dirty="0" smtClean="0"/>
              <a:t>would like to thank my honourable khan.Md.Hasib Sir for his time</a:t>
            </a:r>
            <a:r>
              <a:rPr lang="en-US" smtClean="0"/>
              <a:t>, generosity and </a:t>
            </a:r>
            <a:r>
              <a:rPr lang="en-US" dirty="0" smtClean="0"/>
              <a:t>critical insights into this project.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jpg"/>
          <p:cNvPicPr>
            <a:picLocks noChangeAspect="1"/>
          </p:cNvPicPr>
          <p:nvPr/>
        </p:nvPicPr>
        <p:blipFill>
          <a:blip r:embed="rId2"/>
          <a:stretch>
            <a:fillRect/>
          </a:stretch>
        </p:blipFill>
        <p:spPr>
          <a:xfrm>
            <a:off x="1087336" y="1600200"/>
            <a:ext cx="6685064" cy="4114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latin typeface="Calibri" panose="020F0502020204030204" pitchFamily="34" charset="0"/>
                <a:ea typeface="Calibri" panose="020F0502020204030204" pitchFamily="34" charset="0"/>
                <a:cs typeface="Calibri" panose="020F0502020204030204" pitchFamily="34" charset="0"/>
              </a:rPr>
              <a:t>Abstract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Nowadays, it becomes more and more popular to buy airline tickets through online systems. People enjoy buying airline tickets online because of the convenience brought by the Internet. Many travel site provide services which help travelers find airline tickets for their travel plans. In addition to providing the same services that a traditional airline ticket booking system would provide, these websites provide enhanced services such as searching through a list of possible flights according to a user's constraints Generally Online Booking consists of procedures like Reservation, Cancellation, Availability of Seat, Timetable, etc.</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latin typeface="Calibri" panose="020F0502020204030204" pitchFamily="34" charset="0"/>
                <a:ea typeface="Calibri" panose="020F0502020204030204" pitchFamily="34" charset="0"/>
                <a:cs typeface="Times New Roman" panose="02020603050405020304" pitchFamily="18" charset="0"/>
              </a:rPr>
              <a:t>Outline</a:t>
            </a:r>
            <a:endParaRPr lang="en-US" dirty="0"/>
          </a:p>
        </p:txBody>
      </p:sp>
      <p:sp>
        <p:nvSpPr>
          <p:cNvPr id="3" name="Content Placeholder 2"/>
          <p:cNvSpPr>
            <a:spLocks noGrp="1"/>
          </p:cNvSpPr>
          <p:nvPr>
            <p:ph idx="1"/>
          </p:nvPr>
        </p:nvSpPr>
        <p:spPr/>
        <p:txBody>
          <a:bodyPr>
            <a:normAutofit fontScale="92500" lnSpcReduction="20000"/>
          </a:bodyPr>
          <a:lstStyle/>
          <a:p>
            <a:pPr marL="0" marR="0">
              <a:lnSpc>
                <a:spcPct val="107000"/>
              </a:lnSpc>
              <a:spcBef>
                <a:spcPts val="0"/>
              </a:spcBef>
              <a:spcAft>
                <a:spcPts val="800"/>
              </a:spcAft>
              <a:buNone/>
            </a:pPr>
            <a:r>
              <a:rPr lang="en-US" sz="2800" dirty="0" smtClean="0">
                <a:latin typeface="Calibri" panose="020F0502020204030204" pitchFamily="34" charset="0"/>
                <a:ea typeface="Calibri" panose="020F0502020204030204" pitchFamily="34" charset="0"/>
                <a:cs typeface="Times New Roman" panose="02020603050405020304" pitchFamily="18" charset="0"/>
              </a:rPr>
              <a:t>1.INTRODUCTION</a:t>
            </a:r>
          </a:p>
          <a:p>
            <a:pPr marL="0" marR="0">
              <a:lnSpc>
                <a:spcPct val="107000"/>
              </a:lnSpc>
              <a:spcBef>
                <a:spcPts val="0"/>
              </a:spcBef>
              <a:spcAft>
                <a:spcPts val="800"/>
              </a:spcAft>
              <a:buNone/>
            </a:pPr>
            <a:r>
              <a:rPr lang="en-US" sz="2800" dirty="0" smtClean="0">
                <a:latin typeface="Calibri" panose="020F0502020204030204" pitchFamily="34" charset="0"/>
                <a:ea typeface="Calibri" panose="020F0502020204030204" pitchFamily="34" charset="0"/>
                <a:cs typeface="Times New Roman" panose="02020603050405020304" pitchFamily="18" charset="0"/>
              </a:rPr>
              <a:t>2.OBJECTIVES OF PROJECT</a:t>
            </a:r>
          </a:p>
          <a:p>
            <a:pPr marL="0" marR="0">
              <a:lnSpc>
                <a:spcPct val="107000"/>
              </a:lnSpc>
              <a:spcBef>
                <a:spcPts val="0"/>
              </a:spcBef>
              <a:spcAft>
                <a:spcPts val="800"/>
              </a:spcAft>
              <a:buNone/>
            </a:pPr>
            <a:r>
              <a:rPr lang="en-US" sz="2800" dirty="0" smtClean="0">
                <a:latin typeface="Calibri" panose="020F0502020204030204" pitchFamily="34" charset="0"/>
                <a:ea typeface="Calibri" panose="020F0502020204030204" pitchFamily="34" charset="0"/>
                <a:cs typeface="Times New Roman" panose="02020603050405020304" pitchFamily="18" charset="0"/>
              </a:rPr>
              <a:t>3.LITERATURE REVIEW </a:t>
            </a:r>
          </a:p>
          <a:p>
            <a:pPr marL="0" marR="0">
              <a:lnSpc>
                <a:spcPct val="107000"/>
              </a:lnSpc>
              <a:spcBef>
                <a:spcPts val="0"/>
              </a:spcBef>
              <a:spcAft>
                <a:spcPts val="800"/>
              </a:spcAft>
              <a:buNone/>
            </a:pPr>
            <a:r>
              <a:rPr lang="en-US" sz="2800" dirty="0" smtClean="0">
                <a:latin typeface="Calibri" panose="020F0502020204030204" pitchFamily="34" charset="0"/>
                <a:ea typeface="Calibri" panose="020F0502020204030204" pitchFamily="34" charset="0"/>
                <a:cs typeface="Times New Roman" panose="02020603050405020304" pitchFamily="18" charset="0"/>
              </a:rPr>
              <a:t>4.TECHNOLOGIES USED</a:t>
            </a:r>
          </a:p>
          <a:p>
            <a:pPr marL="0" marR="0">
              <a:lnSpc>
                <a:spcPct val="107000"/>
              </a:lnSpc>
              <a:spcBef>
                <a:spcPts val="0"/>
              </a:spcBef>
              <a:spcAft>
                <a:spcPts val="800"/>
              </a:spcAft>
              <a:buNone/>
            </a:pPr>
            <a:r>
              <a:rPr lang="en-US" sz="2800" dirty="0" smtClean="0">
                <a:latin typeface="Calibri" panose="020F0502020204030204" pitchFamily="34" charset="0"/>
                <a:ea typeface="Calibri" panose="020F0502020204030204" pitchFamily="34" charset="0"/>
                <a:cs typeface="Times New Roman" panose="02020603050405020304" pitchFamily="18" charset="0"/>
              </a:rPr>
              <a:t>5.FEATURES </a:t>
            </a:r>
          </a:p>
          <a:p>
            <a:pPr marL="0" marR="0">
              <a:lnSpc>
                <a:spcPct val="107000"/>
              </a:lnSpc>
              <a:spcBef>
                <a:spcPts val="0"/>
              </a:spcBef>
              <a:spcAft>
                <a:spcPts val="800"/>
              </a:spcAft>
              <a:buNone/>
            </a:pPr>
            <a:r>
              <a:rPr lang="en-US" sz="28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6.OVERVIEW</a:t>
            </a:r>
          </a:p>
          <a:p>
            <a:pPr marL="0" marR="0">
              <a:lnSpc>
                <a:spcPct val="107000"/>
              </a:lnSpc>
              <a:spcBef>
                <a:spcPts val="0"/>
              </a:spcBef>
              <a:spcAft>
                <a:spcPts val="800"/>
              </a:spcAft>
              <a:buNone/>
            </a:pPr>
            <a:r>
              <a:rPr lang="en-US" sz="2800" dirty="0" smtClean="0">
                <a:latin typeface="Calibri" panose="020F0502020204030204" pitchFamily="34" charset="0"/>
                <a:ea typeface="Calibri" panose="020F0502020204030204" pitchFamily="34" charset="0"/>
                <a:cs typeface="Times New Roman" panose="02020603050405020304" pitchFamily="18" charset="0"/>
              </a:rPr>
              <a:t>7.CONCLUSION AND FUTURE WORK</a:t>
            </a:r>
          </a:p>
          <a:p>
            <a:pPr marL="0" marR="0">
              <a:lnSpc>
                <a:spcPct val="107000"/>
              </a:lnSpc>
              <a:spcBef>
                <a:spcPts val="0"/>
              </a:spcBef>
              <a:spcAft>
                <a:spcPts val="800"/>
              </a:spcAft>
              <a:buNone/>
            </a:pPr>
            <a:r>
              <a:rPr lang="en-US" sz="2800" dirty="0" smtClean="0">
                <a:latin typeface="Calibri" panose="020F0502020204030204" pitchFamily="34" charset="0"/>
                <a:ea typeface="Calibri" panose="020F0502020204030204" pitchFamily="34" charset="0"/>
                <a:cs typeface="Times New Roman" panose="02020603050405020304" pitchFamily="18" charset="0"/>
              </a:rPr>
              <a:t>8.ACKNOWLEDGMENT</a:t>
            </a:r>
          </a:p>
          <a:p>
            <a:pPr marL="0" marR="0">
              <a:lnSpc>
                <a:spcPct val="107000"/>
              </a:lnSpc>
              <a:spcBef>
                <a:spcPts val="0"/>
              </a:spcBef>
              <a:spcAft>
                <a:spcPts val="800"/>
              </a:spcAft>
              <a:buNone/>
            </a:pPr>
            <a:r>
              <a:rPr lang="en-US" sz="2800" dirty="0" smtClean="0">
                <a:latin typeface="Calibri" panose="020F0502020204030204" pitchFamily="34" charset="0"/>
                <a:ea typeface="Calibri" panose="020F0502020204030204" pitchFamily="34" charset="0"/>
                <a:cs typeface="Times New Roman" panose="02020603050405020304" pitchFamily="18" charset="0"/>
              </a:rPr>
              <a:t>9.GREETINGS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ea typeface="Calibri" panose="020F0502020204030204" pitchFamily="34" charset="0"/>
                <a:cs typeface="Times New Roman" panose="02020603050405020304" pitchFamily="18" charset="0"/>
              </a:rPr>
              <a:t>Introduction</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Travel booking forms also known as travel reservation forms  are used by  travel  agencies to help book travel for clients. Clients can provide details about the number of attendees, arrival and departure dates, and important travel demands all at once, eliminating the need for back-and-forth phone calls and </a:t>
            </a:r>
            <a:r>
              <a:rPr lang="en-US" dirty="0" err="1" smtClean="0"/>
              <a:t>email.This</a:t>
            </a:r>
            <a:r>
              <a:rPr lang="en-US" dirty="0" smtClean="0"/>
              <a:t> project is designed with the purpose of providing all potential travelers with the virtual and necessary information..we are intermediary  between travelers who would like to buy the ticket to go in some place for any reason and all airlines which give the service of transportation to the whole world.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ea typeface="Calibri" panose="020F0502020204030204" pitchFamily="34" charset="0"/>
                <a:cs typeface="Times New Roman" panose="02020603050405020304" pitchFamily="18" charset="0"/>
              </a:rPr>
              <a:t>Literature review </a:t>
            </a:r>
            <a:endParaRPr lang="en-US" dirty="0"/>
          </a:p>
        </p:txBody>
      </p:sp>
      <p:sp>
        <p:nvSpPr>
          <p:cNvPr id="3" name="Content Placeholder 2"/>
          <p:cNvSpPr>
            <a:spLocks noGrp="1"/>
          </p:cNvSpPr>
          <p:nvPr>
            <p:ph idx="1"/>
          </p:nvPr>
        </p:nvSpPr>
        <p:spPr/>
        <p:txBody>
          <a:bodyPr>
            <a:normAutofit/>
          </a:bodyPr>
          <a:lstStyle/>
          <a:p>
            <a:pPr>
              <a:buNone/>
            </a:pPr>
            <a:r>
              <a:rPr lang="en-US" sz="2000" dirty="0" smtClean="0">
                <a:latin typeface="+mj-lt"/>
              </a:rPr>
              <a:t>     The online booking companies have to provide the service should be provided as per the desire of the passengers and the companies have to maintain the secrecy in respect of passengers personnel information “E-ticketing as a new way of buying tickets” try to focus on the motivational factors that influence online buying.  Airline reservation systems are used to maintain records of flight schedules and passenger reservations and seat assignments and ticket purchases. The modern airline reservation system also serves customer needs from beginning to end of each customer’s reserved flight, therefore laying out management tasks for each flight. airlines created their own systems for ticket booking and management. Today, many brands co-operate with the world airlines companies for user-friendly direct systems, increased productivity and efficiency.</a:t>
            </a:r>
            <a:endParaRPr lang="en-US" sz="20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a:t>
            </a:r>
            <a:r>
              <a:rPr lang="en-US" dirty="0" smtClean="0"/>
              <a:t>Methodology</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This research work is centered on the design and implementation of airline ticket seat reservation system for Airline. It is meant to design a system that will automatically generate seat numbers for passengers. we complete requirements specification based on our analysis. </a:t>
            </a:r>
          </a:p>
          <a:p>
            <a:pPr>
              <a:buNone/>
            </a:pPr>
            <a:r>
              <a:rPr lang="en-US" dirty="0" smtClean="0"/>
              <a:t>    We then plan on exactly what has to be achieved at the end of the project. We then proceed to the design phase where we determine how the goals set for there going to be met and how the deliverables are going to be achieved. </a:t>
            </a:r>
          </a:p>
          <a:p>
            <a:pPr>
              <a:buNone/>
            </a:pPr>
            <a:r>
              <a:rPr lang="en-US" dirty="0" smtClean="0"/>
              <a:t>    This will be done by making a blueprint for the design phase to help the group members have a fair idea of what is expected of the system.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End Development</a:t>
            </a:r>
            <a:endParaRPr lang="en-US" dirty="0"/>
          </a:p>
        </p:txBody>
      </p:sp>
      <p:sp>
        <p:nvSpPr>
          <p:cNvPr id="3" name="Text Placeholder 2"/>
          <p:cNvSpPr>
            <a:spLocks noGrp="1"/>
          </p:cNvSpPr>
          <p:nvPr>
            <p:ph type="body" sz="half" idx="2"/>
          </p:nvPr>
        </p:nvSpPr>
        <p:spPr/>
        <p:txBody>
          <a:bodyPr/>
          <a:lstStyle/>
          <a:p>
            <a:r>
              <a:rPr lang="en-US" dirty="0" smtClean="0"/>
              <a:t>The code was mixed with the using html(hyper text mark up language) </a:t>
            </a:r>
            <a:r>
              <a:rPr lang="en-US" dirty="0" err="1" smtClean="0"/>
              <a:t>css</a:t>
            </a:r>
            <a:r>
              <a:rPr lang="en-US" dirty="0" smtClean="0"/>
              <a:t>(</a:t>
            </a:r>
            <a:r>
              <a:rPr lang="en-US" dirty="0" err="1" smtClean="0"/>
              <a:t>sytle</a:t>
            </a:r>
            <a:r>
              <a:rPr lang="en-US" dirty="0" smtClean="0"/>
              <a:t> sheet) language used for describing the look and </a:t>
            </a:r>
            <a:r>
              <a:rPr lang="en-US" dirty="0" err="1" smtClean="0"/>
              <a:t>formating</a:t>
            </a:r>
            <a:r>
              <a:rPr lang="en-US" dirty="0" smtClean="0"/>
              <a:t> a document written in mark-up </a:t>
            </a:r>
            <a:r>
              <a:rPr lang="en-US" dirty="0" err="1" smtClean="0"/>
              <a:t>language.We</a:t>
            </a:r>
            <a:r>
              <a:rPr lang="en-US" dirty="0" smtClean="0"/>
              <a:t> also introduced bootstrap program in our application.</a:t>
            </a:r>
            <a:endParaRPr lang="en-US" dirty="0"/>
          </a:p>
        </p:txBody>
      </p:sp>
      <p:pic>
        <p:nvPicPr>
          <p:cNvPr id="5" name="Picture Placeholder 4" descr="Capture7.PNG"/>
          <p:cNvPicPr>
            <a:picLocks noGrp="1" noChangeAspect="1"/>
          </p:cNvPicPr>
          <p:nvPr>
            <p:ph type="pic" idx="1"/>
          </p:nvPr>
        </p:nvPicPr>
        <p:blipFill>
          <a:blip r:embed="rId2"/>
          <a:srcRect l="19456" r="19456"/>
          <a:stretch>
            <a:fillRect/>
          </a:stretch>
        </p:blipFill>
        <p:spPr>
          <a:xfrm rot="420000">
            <a:off x="3200823" y="1072528"/>
            <a:ext cx="2835530" cy="3931920"/>
          </a:xfrm>
        </p:spPr>
      </p:pic>
      <p:pic>
        <p:nvPicPr>
          <p:cNvPr id="6" name="Picture 5" descr="Capture8.PNG"/>
          <p:cNvPicPr>
            <a:picLocks noChangeAspect="1"/>
          </p:cNvPicPr>
          <p:nvPr/>
        </p:nvPicPr>
        <p:blipFill>
          <a:blip r:embed="rId3"/>
          <a:stretch>
            <a:fillRect/>
          </a:stretch>
        </p:blipFill>
        <p:spPr>
          <a:xfrm rot="413808">
            <a:off x="6066439" y="1403323"/>
            <a:ext cx="2626488" cy="394419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END DEVELOPMENT</a:t>
            </a:r>
            <a:endParaRPr lang="en-US" dirty="0"/>
          </a:p>
        </p:txBody>
      </p:sp>
      <p:sp>
        <p:nvSpPr>
          <p:cNvPr id="3" name="Content Placeholder 2"/>
          <p:cNvSpPr>
            <a:spLocks noGrp="1"/>
          </p:cNvSpPr>
          <p:nvPr>
            <p:ph idx="1"/>
          </p:nvPr>
        </p:nvSpPr>
        <p:spPr/>
        <p:txBody>
          <a:bodyPr/>
          <a:lstStyle/>
          <a:p>
            <a:pPr>
              <a:buNone/>
            </a:pPr>
            <a:r>
              <a:rPr lang="en-US" dirty="0" smtClean="0"/>
              <a:t>  The </a:t>
            </a:r>
            <a:r>
              <a:rPr lang="en-US" dirty="0" smtClean="0"/>
              <a:t>Database Management System provides support</a:t>
            </a:r>
          </a:p>
          <a:p>
            <a:pPr>
              <a:buNone/>
            </a:pPr>
            <a:r>
              <a:rPr lang="en-US" dirty="0" smtClean="0"/>
              <a:t>   for </a:t>
            </a:r>
            <a:r>
              <a:rPr lang="en-US" dirty="0" smtClean="0"/>
              <a:t>the back </a:t>
            </a:r>
            <a:r>
              <a:rPr lang="en-US" dirty="0" err="1" smtClean="0"/>
              <a:t>end.The</a:t>
            </a:r>
            <a:r>
              <a:rPr lang="en-US" dirty="0" smtClean="0"/>
              <a:t> database management system</a:t>
            </a:r>
          </a:p>
          <a:p>
            <a:pPr>
              <a:buNone/>
            </a:pPr>
            <a:r>
              <a:rPr lang="en-US" dirty="0" smtClean="0"/>
              <a:t>   is </a:t>
            </a:r>
            <a:r>
              <a:rPr lang="en-US" dirty="0" smtClean="0"/>
              <a:t>essentially software where we can create the</a:t>
            </a:r>
          </a:p>
          <a:p>
            <a:pPr>
              <a:buNone/>
            </a:pPr>
            <a:r>
              <a:rPr lang="en-US" dirty="0" smtClean="0"/>
              <a:t>   database,add,drop,update,cancellation.</a:t>
            </a:r>
          </a:p>
          <a:p>
            <a:pPr>
              <a:buNone/>
            </a:pPr>
            <a:r>
              <a:rPr lang="en-US" dirty="0" smtClean="0"/>
              <a:t>   In </a:t>
            </a:r>
            <a:r>
              <a:rPr lang="en-US" dirty="0" smtClean="0"/>
              <a:t>our application </a:t>
            </a:r>
            <a:r>
              <a:rPr lang="en-US" dirty="0" smtClean="0"/>
              <a:t>we have </a:t>
            </a:r>
            <a:r>
              <a:rPr lang="en-US" dirty="0" smtClean="0"/>
              <a:t>chosen the MySQL DBMS </a:t>
            </a:r>
            <a:r>
              <a:rPr lang="en-US" dirty="0" smtClean="0"/>
              <a:t>t0hold </a:t>
            </a:r>
            <a:r>
              <a:rPr lang="en-US" dirty="0" smtClean="0"/>
              <a:t>the </a:t>
            </a:r>
            <a:r>
              <a:rPr lang="en-US" dirty="0" smtClean="0"/>
              <a:t>database.MySQL is </a:t>
            </a:r>
            <a:r>
              <a:rPr lang="en-US" dirty="0" smtClean="0"/>
              <a:t>a relational database management system</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OVERVIEW</a:t>
            </a:r>
            <a:endParaRPr lang="en-US" dirty="0"/>
          </a:p>
        </p:txBody>
      </p:sp>
      <p:pic>
        <p:nvPicPr>
          <p:cNvPr id="4" name="Content Placeholder 3" descr="Capture mid.PNG"/>
          <p:cNvPicPr>
            <a:picLocks noGrp="1" noChangeAspect="1"/>
          </p:cNvPicPr>
          <p:nvPr>
            <p:ph idx="1"/>
          </p:nvPr>
        </p:nvPicPr>
        <p:blipFill>
          <a:blip r:embed="rId2"/>
          <a:stretch>
            <a:fillRect/>
          </a:stretch>
        </p:blipFill>
        <p:spPr>
          <a:xfrm>
            <a:off x="867368" y="1935163"/>
            <a:ext cx="7409263" cy="4389437"/>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78</TotalTime>
  <Words>669</Words>
  <Application>Microsoft Office PowerPoint</Application>
  <PresentationFormat>On-screen Show (4:3)</PresentationFormat>
  <Paragraphs>38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Online Airline Reservation System </vt:lpstr>
      <vt:lpstr>Abstract</vt:lpstr>
      <vt:lpstr>Outline</vt:lpstr>
      <vt:lpstr>Introduction</vt:lpstr>
      <vt:lpstr>Literature review </vt:lpstr>
      <vt:lpstr>Proposed Methodology</vt:lpstr>
      <vt:lpstr>Front End Development</vt:lpstr>
      <vt:lpstr>BACK END DEVELOPMENT</vt:lpstr>
      <vt:lpstr>OVERVIEW</vt:lpstr>
      <vt:lpstr>Conclusion and future Work</vt:lpstr>
      <vt:lpstr>Acknowledgment</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Airline Reservation System</dc:title>
  <dc:creator>MODINA COMPUTER</dc:creator>
  <cp:lastModifiedBy>MODINA COMPUTER</cp:lastModifiedBy>
  <cp:revision>9</cp:revision>
  <dcterms:created xsi:type="dcterms:W3CDTF">2021-08-06T13:53:02Z</dcterms:created>
  <dcterms:modified xsi:type="dcterms:W3CDTF">2021-08-07T10:07:44Z</dcterms:modified>
</cp:coreProperties>
</file>