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4C3E54-1B0E-412A-AA27-5A9D5DF205DB}">
          <p14:sldIdLst>
            <p14:sldId id="256"/>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77104C6-6F04-4C23-9ADA-0E5EF057D280}" type="datetimeFigureOut">
              <a:rPr lang="en-US" smtClean="0"/>
              <a:t>7/13/2021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342807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7104C6-6F04-4C23-9ADA-0E5EF057D280}"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3112513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7104C6-6F04-4C23-9ADA-0E5EF057D280}" type="datetimeFigureOut">
              <a:rPr lang="en-US" smtClean="0"/>
              <a:t>7/13/2021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284078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7104C6-6F04-4C23-9ADA-0E5EF057D280}" type="datetimeFigureOut">
              <a:rPr lang="en-US" smtClean="0"/>
              <a:t>7/13/2021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ABAB7CB-877A-4954-AB85-0B19162758B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9262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77104C6-6F04-4C23-9ADA-0E5EF057D280}" type="datetimeFigureOut">
              <a:rPr lang="en-US" smtClean="0"/>
              <a:t>7/13/2021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298913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7104C6-6F04-4C23-9ADA-0E5EF057D280}"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1495945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7104C6-6F04-4C23-9ADA-0E5EF057D280}"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2190632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104C6-6F04-4C23-9ADA-0E5EF057D280}"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3139616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77104C6-6F04-4C23-9ADA-0E5EF057D280}" type="datetimeFigureOut">
              <a:rPr lang="en-US" smtClean="0"/>
              <a:t>7/13/2021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127552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104C6-6F04-4C23-9ADA-0E5EF057D280}"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234903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77104C6-6F04-4C23-9ADA-0E5EF057D280}" type="datetimeFigureOut">
              <a:rPr lang="en-US" smtClean="0"/>
              <a:t>7/13/2021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146032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7104C6-6F04-4C23-9ADA-0E5EF057D280}"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60103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7104C6-6F04-4C23-9ADA-0E5EF057D280}"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297328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104C6-6F04-4C23-9ADA-0E5EF057D280}"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143373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104C6-6F04-4C23-9ADA-0E5EF057D280}" type="datetimeFigureOut">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80226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7104C6-6F04-4C23-9ADA-0E5EF057D280}"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279199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7104C6-6F04-4C23-9ADA-0E5EF057D280}"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45028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7104C6-6F04-4C23-9ADA-0E5EF057D280}" type="datetimeFigureOut">
              <a:rPr lang="en-US" smtClean="0"/>
              <a:t>7/13/2021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BAB7CB-877A-4954-AB85-0B19162758B5}" type="slidenum">
              <a:rPr lang="en-US" smtClean="0"/>
              <a:t>‹#›</a:t>
            </a:fld>
            <a:endParaRPr lang="en-US"/>
          </a:p>
        </p:txBody>
      </p:sp>
    </p:spTree>
    <p:extLst>
      <p:ext uri="{BB962C8B-B14F-4D97-AF65-F5344CB8AC3E}">
        <p14:creationId xmlns:p14="http://schemas.microsoft.com/office/powerpoint/2010/main" val="643078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7C1D-325B-47EE-8D7F-2F7CCAEA4F87}"/>
              </a:ext>
            </a:extLst>
          </p:cNvPr>
          <p:cNvSpPr>
            <a:spLocks noGrp="1"/>
          </p:cNvSpPr>
          <p:nvPr>
            <p:ph type="ctrTitle"/>
          </p:nvPr>
        </p:nvSpPr>
        <p:spPr>
          <a:xfrm>
            <a:off x="1371600" y="1803405"/>
            <a:ext cx="9448800" cy="1112073"/>
          </a:xfrm>
        </p:spPr>
        <p:txBody>
          <a:bodyPr>
            <a:normAutofit/>
          </a:bodyPr>
          <a:lstStyle/>
          <a:p>
            <a:r>
              <a:rPr lang="en-US" sz="4000" b="1" cap="none" dirty="0">
                <a:effectLst/>
                <a:latin typeface="Calibri" panose="020F0502020204030204" pitchFamily="34" charset="0"/>
                <a:ea typeface="Calibri" panose="020F0502020204030204" pitchFamily="34" charset="0"/>
                <a:cs typeface="Times New Roman" panose="02020603050405020304" pitchFamily="18" charset="0"/>
              </a:rPr>
              <a:t>Online Air </a:t>
            </a:r>
            <a:r>
              <a:rPr lang="en-US" sz="4000" b="1" cap="none" dirty="0">
                <a:latin typeface="Calibri" panose="020F0502020204030204" pitchFamily="34" charset="0"/>
                <a:ea typeface="Calibri" panose="020F0502020204030204" pitchFamily="34" charset="0"/>
                <a:cs typeface="Times New Roman" panose="02020603050405020304" pitchFamily="18" charset="0"/>
              </a:rPr>
              <a:t>R</a:t>
            </a:r>
            <a:r>
              <a:rPr lang="en-US" sz="4000" b="1" cap="none" dirty="0">
                <a:effectLst/>
                <a:latin typeface="Calibri" panose="020F0502020204030204" pitchFamily="34" charset="0"/>
                <a:ea typeface="Calibri" panose="020F0502020204030204" pitchFamily="34" charset="0"/>
                <a:cs typeface="Times New Roman" panose="02020603050405020304" pitchFamily="18" charset="0"/>
              </a:rPr>
              <a:t>eservation System </a:t>
            </a:r>
            <a:endParaRPr lang="en-US" sz="4000" b="1" cap="none"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CA76401B-21FD-43CB-9AAB-77CE0EB6AD75}"/>
              </a:ext>
            </a:extLst>
          </p:cNvPr>
          <p:cNvSpPr>
            <a:spLocks noGrp="1"/>
          </p:cNvSpPr>
          <p:nvPr>
            <p:ph type="subTitle" idx="1"/>
          </p:nvPr>
        </p:nvSpPr>
        <p:spPr>
          <a:xfrm>
            <a:off x="1371600" y="3429000"/>
            <a:ext cx="9448800" cy="1483138"/>
          </a:xfrm>
        </p:spPr>
        <p:txBody>
          <a:bodyPr>
            <a:normAutofit/>
          </a:bodyPr>
          <a:lstStyle/>
          <a:p>
            <a:r>
              <a:rPr lang="en-US" sz="1800" dirty="0" err="1">
                <a:latin typeface="Calibri" panose="020F0502020204030204" pitchFamily="34" charset="0"/>
                <a:cs typeface="Calibri" panose="020F0502020204030204" pitchFamily="34" charset="0"/>
              </a:rPr>
              <a:t>Nishu</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Akter</a:t>
            </a:r>
            <a:r>
              <a:rPr lang="en-US" sz="1800" dirty="0">
                <a:latin typeface="Calibri" panose="020F0502020204030204" pitchFamily="34" charset="0"/>
                <a:cs typeface="Calibri" panose="020F0502020204030204" pitchFamily="34" charset="0"/>
              </a:rPr>
              <a:t> </a:t>
            </a:r>
          </a:p>
          <a:p>
            <a:r>
              <a:rPr lang="en-US" sz="1800" dirty="0">
                <a:latin typeface="Calibri" panose="020F0502020204030204" pitchFamily="34" charset="0"/>
                <a:cs typeface="Calibri" panose="020F0502020204030204" pitchFamily="34" charset="0"/>
              </a:rPr>
              <a:t>ID:UG02-48-18-017</a:t>
            </a:r>
          </a:p>
          <a:p>
            <a:r>
              <a:rPr lang="en-US" sz="1800" dirty="0">
                <a:latin typeface="Calibri" panose="020F0502020204030204" pitchFamily="34" charset="0"/>
                <a:cs typeface="Calibri" panose="020F0502020204030204" pitchFamily="34" charset="0"/>
              </a:rPr>
              <a:t>State University Of Bangladesh</a:t>
            </a:r>
          </a:p>
          <a:p>
            <a:r>
              <a:rPr lang="en-US" sz="1800" dirty="0">
                <a:latin typeface="Calibri" panose="020F0502020204030204" pitchFamily="34" charset="0"/>
                <a:cs typeface="Calibri" panose="020F0502020204030204" pitchFamily="34" charset="0"/>
              </a:rPr>
              <a:t>Department Of Computer Science And Engineering</a:t>
            </a: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34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1836-2057-497C-A9E4-964A264F9F67}"/>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Conclusion and future Work</a:t>
            </a:r>
            <a:endParaRPr lang="en-US" dirty="0"/>
          </a:p>
        </p:txBody>
      </p:sp>
      <p:sp>
        <p:nvSpPr>
          <p:cNvPr id="3" name="Content Placeholder 2">
            <a:extLst>
              <a:ext uri="{FF2B5EF4-FFF2-40B4-BE49-F238E27FC236}">
                <a16:creationId xmlns:a16="http://schemas.microsoft.com/office/drawing/2014/main" id="{40E7173A-7A7F-4671-97AF-5BB5E835A658}"/>
              </a:ext>
            </a:extLst>
          </p:cNvPr>
          <p:cNvSpPr>
            <a:spLocks noGrp="1"/>
          </p:cNvSpPr>
          <p:nvPr>
            <p:ph idx="1"/>
          </p:nvPr>
        </p:nvSpPr>
        <p:spPr/>
        <p:txBody>
          <a:bodyPr/>
          <a:lstStyle/>
          <a:p>
            <a:r>
              <a:rPr lang="en-US" sz="2400" b="0" i="0" dirty="0">
                <a:solidFill>
                  <a:srgbClr val="000000"/>
                </a:solidFill>
                <a:effectLst/>
                <a:latin typeface="Calibri" panose="020F0502020204030204" pitchFamily="34" charset="0"/>
                <a:cs typeface="Calibri" panose="020F0502020204030204" pitchFamily="34" charset="0"/>
              </a:rPr>
              <a:t>Online ticket booking system has been developed successfully. System performance is also found to be satisfactory. This is a user-friendly application. Through this application, the cost can be reduced and efficiency is increased. There are several procedures that can be selected by customers</a:t>
            </a:r>
            <a:r>
              <a:rPr lang="en-US" b="0" i="0" dirty="0">
                <a:solidFill>
                  <a:srgbClr val="000000"/>
                </a:solidFill>
                <a:effectLst/>
                <a:latin typeface="LiberationSerif_19_7"/>
              </a:rPr>
              <a:t>.</a:t>
            </a:r>
          </a:p>
          <a:p>
            <a:r>
              <a:rPr lang="en-US" sz="2400" dirty="0">
                <a:solidFill>
                  <a:srgbClr val="000000"/>
                </a:solidFill>
                <a:latin typeface="Calibri" panose="020F0502020204030204" pitchFamily="34" charset="0"/>
                <a:cs typeface="Calibri" panose="020F0502020204030204" pitchFamily="34" charset="0"/>
              </a:rPr>
              <a:t>To provide online enquiry about the flights, fare and waiting list status</a:t>
            </a:r>
          </a:p>
          <a:p>
            <a:r>
              <a:rPr lang="en-US" sz="2400" b="0" i="0" dirty="0">
                <a:solidFill>
                  <a:srgbClr val="000000"/>
                </a:solidFill>
                <a:effectLst/>
                <a:latin typeface="Calibri" panose="020F0502020204030204" pitchFamily="34" charset="0"/>
                <a:cs typeface="Calibri" panose="020F0502020204030204" pitchFamily="34" charset="0"/>
              </a:rPr>
              <a:t>To </a:t>
            </a:r>
            <a:r>
              <a:rPr lang="en-US" sz="2400" dirty="0">
                <a:solidFill>
                  <a:srgbClr val="000000"/>
                </a:solidFill>
                <a:latin typeface="Calibri" panose="020F0502020204030204" pitchFamily="34" charset="0"/>
                <a:cs typeface="Calibri" panose="020F0502020204030204" pitchFamily="34" charset="0"/>
              </a:rPr>
              <a:t>perform cancellation of tickets by accepting PNR number from the user and print the refund receipt.</a:t>
            </a:r>
          </a:p>
          <a:p>
            <a:r>
              <a:rPr lang="en-US" sz="2400" dirty="0">
                <a:solidFill>
                  <a:srgbClr val="000000"/>
                </a:solidFill>
                <a:latin typeface="Calibri" panose="020F0502020204030204" pitchFamily="34" charset="0"/>
                <a:cs typeface="Calibri" panose="020F0502020204030204" pitchFamily="34" charset="0"/>
              </a:rPr>
              <a:t>Updating seat plan and verification</a:t>
            </a:r>
          </a:p>
          <a:p>
            <a:endParaRPr lang="en-US" b="0" i="0" dirty="0">
              <a:solidFill>
                <a:srgbClr val="000000"/>
              </a:solidFill>
              <a:effectLst/>
              <a:latin typeface="LiberationSerif_19_7"/>
            </a:endParaRPr>
          </a:p>
        </p:txBody>
      </p:sp>
    </p:spTree>
    <p:extLst>
      <p:ext uri="{BB962C8B-B14F-4D97-AF65-F5344CB8AC3E}">
        <p14:creationId xmlns:p14="http://schemas.microsoft.com/office/powerpoint/2010/main" val="17098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1175-D719-4A0B-9E84-24A50FCE9C4D}"/>
              </a:ext>
            </a:extLst>
          </p:cNvPr>
          <p:cNvSpPr>
            <a:spLocks noGrp="1"/>
          </p:cNvSpPr>
          <p:nvPr>
            <p:ph type="title"/>
          </p:nvPr>
        </p:nvSpPr>
        <p:spPr/>
        <p:txBody>
          <a:bodyPr>
            <a:normAutofit/>
          </a:bodyPr>
          <a:lstStyle/>
          <a:p>
            <a:pPr algn="l"/>
            <a:r>
              <a:rPr lang="en-US" dirty="0">
                <a:effectLst/>
                <a:latin typeface="Calibri" panose="020F0502020204030204" pitchFamily="34" charset="0"/>
                <a:ea typeface="Calibri" panose="020F0502020204030204" pitchFamily="34" charset="0"/>
                <a:cs typeface="Times New Roman" panose="02020603050405020304" pitchFamily="18" charset="0"/>
              </a:rPr>
              <a:t>Acknowledgment</a:t>
            </a:r>
            <a:endParaRPr lang="en-US" dirty="0"/>
          </a:p>
        </p:txBody>
      </p:sp>
      <p:sp>
        <p:nvSpPr>
          <p:cNvPr id="3" name="Content Placeholder 2">
            <a:extLst>
              <a:ext uri="{FF2B5EF4-FFF2-40B4-BE49-F238E27FC236}">
                <a16:creationId xmlns:a16="http://schemas.microsoft.com/office/drawing/2014/main" id="{C06FC51A-0436-4A0C-B4B0-02AF8A10311F}"/>
              </a:ext>
            </a:extLst>
          </p:cNvPr>
          <p:cNvSpPr>
            <a:spLocks noGrp="1"/>
          </p:cNvSpPr>
          <p:nvPr>
            <p:ph idx="1"/>
          </p:nvPr>
        </p:nvSpPr>
        <p:spPr/>
        <p:txBody>
          <a:bodyPr/>
          <a:lstStyle/>
          <a:p>
            <a:r>
              <a:rPr lang="en-US" dirty="0"/>
              <a:t>I would like to thank my honourable khan.Md.Hasib Sir for his time, generosity and critical insights into this project. </a:t>
            </a:r>
          </a:p>
        </p:txBody>
      </p:sp>
    </p:spTree>
    <p:extLst>
      <p:ext uri="{BB962C8B-B14F-4D97-AF65-F5344CB8AC3E}">
        <p14:creationId xmlns:p14="http://schemas.microsoft.com/office/powerpoint/2010/main" val="42591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7D6B46-3BE7-4C1E-80D0-E7AD2D2EF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736034"/>
            <a:ext cx="9398000" cy="4638261"/>
          </a:xfrm>
          <a:prstGeom prst="rect">
            <a:avLst/>
          </a:prstGeom>
        </p:spPr>
      </p:pic>
    </p:spTree>
    <p:extLst>
      <p:ext uri="{BB962C8B-B14F-4D97-AF65-F5344CB8AC3E}">
        <p14:creationId xmlns:p14="http://schemas.microsoft.com/office/powerpoint/2010/main" val="251048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1D8C-7E81-4D25-B0F3-B0AA6D2C3103}"/>
              </a:ext>
            </a:extLst>
          </p:cNvPr>
          <p:cNvSpPr>
            <a:spLocks noGrp="1"/>
          </p:cNvSpPr>
          <p:nvPr>
            <p:ph type="title"/>
          </p:nvPr>
        </p:nvSpPr>
        <p:spPr>
          <a:xfrm>
            <a:off x="3405808" y="764373"/>
            <a:ext cx="8100391" cy="1293028"/>
          </a:xfrm>
        </p:spPr>
        <p:txBody>
          <a:bodyPr>
            <a:normAutofit fontScale="90000"/>
          </a:bodyPr>
          <a:lstStyle/>
          <a:p>
            <a:pPr marL="0" marR="0" algn="ctr">
              <a:lnSpc>
                <a:spcPct val="107000"/>
              </a:lnSpc>
              <a:spcBef>
                <a:spcPts val="0"/>
              </a:spcBef>
              <a:spcAft>
                <a:spcPts val="800"/>
              </a:spcAft>
            </a:pPr>
            <a:r>
              <a:rPr lang="en-US" sz="4400" b="1" cap="none" dirty="0">
                <a:effectLst/>
                <a:latin typeface="Calibri" panose="020F0502020204030204" pitchFamily="34" charset="0"/>
                <a:ea typeface="Calibri" panose="020F0502020204030204" pitchFamily="34" charset="0"/>
                <a:cs typeface="Calibri" panose="020F0502020204030204" pitchFamily="34" charset="0"/>
              </a:rPr>
              <a:t>Abstract</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78F054F-4EE2-4182-A2E1-8EB449F6280B}"/>
              </a:ext>
            </a:extLst>
          </p:cNvPr>
          <p:cNvSpPr>
            <a:spLocks noGrp="1"/>
          </p:cNvSpPr>
          <p:nvPr>
            <p:ph idx="1"/>
          </p:nvPr>
        </p:nvSpPr>
        <p:spPr/>
        <p:txBody>
          <a:bodyPr>
            <a:normAutofit/>
          </a:bodyPr>
          <a:lstStyle/>
          <a:p>
            <a:pPr marL="0" indent="0" algn="l">
              <a:buNone/>
            </a:pPr>
            <a:r>
              <a:rPr lang="en-US" sz="2400" b="1" i="0" dirty="0">
                <a:solidFill>
                  <a:srgbClr val="000000"/>
                </a:solidFill>
                <a:effectLst/>
                <a:latin typeface="ff0"/>
              </a:rPr>
              <a:t> </a:t>
            </a:r>
            <a:endParaRPr lang="en-US" sz="2400" b="0" i="0" dirty="0">
              <a:solidFill>
                <a:srgbClr val="000000"/>
              </a:solidFill>
              <a:effectLst/>
              <a:latin typeface="Source Sans Pro" panose="020B0503030403020204" pitchFamily="34" charset="0"/>
            </a:endParaRPr>
          </a:p>
          <a:p>
            <a:pPr algn="l"/>
            <a:r>
              <a:rPr lang="en-US" sz="2800" b="0" i="0" dirty="0">
                <a:solidFill>
                  <a:srgbClr val="000000"/>
                </a:solidFill>
                <a:effectLst/>
                <a:latin typeface="Calibri" panose="020F0502020204030204" pitchFamily="34" charset="0"/>
                <a:cs typeface="Calibri" panose="020F0502020204030204" pitchFamily="34" charset="0"/>
              </a:rPr>
              <a:t>Airline Reservation System contains the details about flight schedules and its fare tariffs, passenger reservations and ticket records. An airline’s inventory contains all flights with their available seats.</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The project contains a proposal for development of a web application with the purpose of providing the virtual and real time information about online air reservation system and providing the application for customer to book online and make their own travel plan easier than the traditional way.</a:t>
            </a:r>
          </a:p>
          <a:p>
            <a:endParaRPr lang="en-US" dirty="0"/>
          </a:p>
        </p:txBody>
      </p:sp>
    </p:spTree>
    <p:extLst>
      <p:ext uri="{BB962C8B-B14F-4D97-AF65-F5344CB8AC3E}">
        <p14:creationId xmlns:p14="http://schemas.microsoft.com/office/powerpoint/2010/main" val="76940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B2CF-37A0-403B-A471-F53368CB3AE1}"/>
              </a:ext>
            </a:extLst>
          </p:cNvPr>
          <p:cNvSpPr>
            <a:spLocks noGrp="1"/>
          </p:cNvSpPr>
          <p:nvPr>
            <p:ph type="title"/>
          </p:nvPr>
        </p:nvSpPr>
        <p:spPr>
          <a:xfrm>
            <a:off x="685800" y="384314"/>
            <a:ext cx="10820400" cy="1152940"/>
          </a:xfrm>
        </p:spPr>
        <p:txBody>
          <a:bodyPr>
            <a:normAutofit/>
          </a:bodyPr>
          <a:lstStyle/>
          <a:p>
            <a:r>
              <a:rPr lang="en-US" sz="4400" cap="none" dirty="0">
                <a:effectLst/>
                <a:latin typeface="Calibri" panose="020F0502020204030204" pitchFamily="34" charset="0"/>
                <a:ea typeface="Calibri" panose="020F0502020204030204" pitchFamily="34" charset="0"/>
                <a:cs typeface="Times New Roman" panose="02020603050405020304" pitchFamily="18" charset="0"/>
              </a:rPr>
              <a:t>Outline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380B624F-D43C-4DEE-861A-3D40964A6848}"/>
              </a:ext>
            </a:extLst>
          </p:cNvPr>
          <p:cNvSpPr>
            <a:spLocks noGrp="1"/>
          </p:cNvSpPr>
          <p:nvPr>
            <p:ph type="body" sz="half" idx="2"/>
          </p:nvPr>
        </p:nvSpPr>
        <p:spPr>
          <a:xfrm>
            <a:off x="1024467" y="1113183"/>
            <a:ext cx="10130516" cy="4227443"/>
          </a:xfrm>
        </p:spPr>
        <p:txBody>
          <a:bodyPr>
            <a:normAutofit fontScale="47500" lnSpcReduction="20000"/>
          </a:bodyPr>
          <a:lstStyle/>
          <a:p>
            <a:pPr marL="0" marR="0">
              <a:lnSpc>
                <a:spcPct val="107000"/>
              </a:lnSpc>
              <a:spcBef>
                <a:spcPts val="0"/>
              </a:spcBef>
              <a:spcAft>
                <a:spcPts val="800"/>
              </a:spcAft>
            </a:pPr>
            <a:r>
              <a:rPr lang="en-US" sz="5100" dirty="0">
                <a:effectLst/>
                <a:latin typeface="Calibri" panose="020F0502020204030204" pitchFamily="34" charset="0"/>
                <a:ea typeface="Calibri" panose="020F0502020204030204" pitchFamily="34" charset="0"/>
                <a:cs typeface="Times New Roman" panose="02020603050405020304" pitchFamily="18" charset="0"/>
              </a:rPr>
              <a:t>1.INTRODUCTION</a:t>
            </a:r>
          </a:p>
          <a:p>
            <a:pPr marL="0" marR="0">
              <a:lnSpc>
                <a:spcPct val="107000"/>
              </a:lnSpc>
              <a:spcBef>
                <a:spcPts val="0"/>
              </a:spcBef>
              <a:spcAft>
                <a:spcPts val="800"/>
              </a:spcAft>
            </a:pPr>
            <a:r>
              <a:rPr lang="en-US" sz="5100" dirty="0">
                <a:effectLst/>
                <a:latin typeface="Calibri" panose="020F0502020204030204" pitchFamily="34" charset="0"/>
                <a:ea typeface="Calibri" panose="020F0502020204030204" pitchFamily="34" charset="0"/>
                <a:cs typeface="Times New Roman" panose="02020603050405020304" pitchFamily="18" charset="0"/>
              </a:rPr>
              <a:t>2.OBJECTIVES OF PROJECT</a:t>
            </a:r>
          </a:p>
          <a:p>
            <a:pPr marL="0" marR="0">
              <a:lnSpc>
                <a:spcPct val="107000"/>
              </a:lnSpc>
              <a:spcBef>
                <a:spcPts val="0"/>
              </a:spcBef>
              <a:spcAft>
                <a:spcPts val="800"/>
              </a:spcAft>
            </a:pPr>
            <a:r>
              <a:rPr lang="en-US" sz="5100" dirty="0">
                <a:effectLst/>
                <a:latin typeface="Calibri" panose="020F0502020204030204" pitchFamily="34" charset="0"/>
                <a:ea typeface="Calibri" panose="020F0502020204030204" pitchFamily="34" charset="0"/>
                <a:cs typeface="Times New Roman" panose="02020603050405020304" pitchFamily="18" charset="0"/>
              </a:rPr>
              <a:t>3.LITERATURE REVIEW </a:t>
            </a:r>
          </a:p>
          <a:p>
            <a:pPr marL="0" marR="0">
              <a:lnSpc>
                <a:spcPct val="107000"/>
              </a:lnSpc>
              <a:spcBef>
                <a:spcPts val="0"/>
              </a:spcBef>
              <a:spcAft>
                <a:spcPts val="800"/>
              </a:spcAft>
            </a:pPr>
            <a:r>
              <a:rPr lang="en-US" sz="5100" dirty="0">
                <a:effectLst/>
                <a:latin typeface="Calibri" panose="020F0502020204030204" pitchFamily="34" charset="0"/>
                <a:ea typeface="Calibri" panose="020F0502020204030204" pitchFamily="34" charset="0"/>
                <a:cs typeface="Times New Roman" panose="02020603050405020304" pitchFamily="18" charset="0"/>
              </a:rPr>
              <a:t>4.TECHNOLOGIES USED</a:t>
            </a:r>
          </a:p>
          <a:p>
            <a:pPr marL="0" marR="0">
              <a:lnSpc>
                <a:spcPct val="107000"/>
              </a:lnSpc>
              <a:spcBef>
                <a:spcPts val="0"/>
              </a:spcBef>
              <a:spcAft>
                <a:spcPts val="800"/>
              </a:spcAft>
            </a:pPr>
            <a:r>
              <a:rPr lang="en-US" sz="5100" dirty="0">
                <a:effectLst/>
                <a:latin typeface="Calibri" panose="020F0502020204030204" pitchFamily="34" charset="0"/>
                <a:ea typeface="Calibri" panose="020F0502020204030204" pitchFamily="34" charset="0"/>
                <a:cs typeface="Times New Roman" panose="02020603050405020304" pitchFamily="18" charset="0"/>
              </a:rPr>
              <a:t>5.FEATURES</a:t>
            </a:r>
          </a:p>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lang="en-US" sz="5100" dirty="0">
                <a:solidFill>
                  <a:prstClr val="black"/>
                </a:solidFill>
                <a:latin typeface="Calibri" panose="020F0502020204030204" pitchFamily="34" charset="0"/>
                <a:ea typeface="Calibri" panose="020F0502020204030204" pitchFamily="34" charset="0"/>
                <a:cs typeface="Times New Roman" panose="02020603050405020304" pitchFamily="18" charset="0"/>
              </a:rPr>
              <a:t>6.</a:t>
            </a:r>
            <a:r>
              <a:rPr kumimoji="0" lang="en-US" sz="5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OVERVIEW</a:t>
            </a:r>
          </a:p>
          <a:p>
            <a:pPr marL="0" marR="0">
              <a:lnSpc>
                <a:spcPct val="107000"/>
              </a:lnSpc>
              <a:spcBef>
                <a:spcPts val="0"/>
              </a:spcBef>
              <a:spcAft>
                <a:spcPts val="800"/>
              </a:spcAft>
            </a:pPr>
            <a:r>
              <a:rPr lang="en-US" sz="5100" dirty="0">
                <a:effectLst/>
                <a:latin typeface="Calibri" panose="020F0502020204030204" pitchFamily="34" charset="0"/>
                <a:ea typeface="Calibri" panose="020F0502020204030204" pitchFamily="34" charset="0"/>
                <a:cs typeface="Times New Roman" panose="02020603050405020304" pitchFamily="18" charset="0"/>
              </a:rPr>
              <a:t>7.CONCLUSION AND FUTURE WORK</a:t>
            </a:r>
          </a:p>
          <a:p>
            <a:pPr marL="0" marR="0">
              <a:lnSpc>
                <a:spcPct val="107000"/>
              </a:lnSpc>
              <a:spcBef>
                <a:spcPts val="0"/>
              </a:spcBef>
              <a:spcAft>
                <a:spcPts val="800"/>
              </a:spcAft>
            </a:pPr>
            <a:r>
              <a:rPr lang="en-US" sz="5100" dirty="0">
                <a:latin typeface="Calibri" panose="020F0502020204030204" pitchFamily="34" charset="0"/>
                <a:ea typeface="Calibri" panose="020F0502020204030204" pitchFamily="34" charset="0"/>
                <a:cs typeface="Times New Roman" panose="02020603050405020304" pitchFamily="18" charset="0"/>
              </a:rPr>
              <a:t>8</a:t>
            </a:r>
            <a:r>
              <a:rPr lang="en-US" sz="5100" dirty="0">
                <a:effectLst/>
                <a:latin typeface="Calibri" panose="020F0502020204030204" pitchFamily="34" charset="0"/>
                <a:ea typeface="Calibri" panose="020F0502020204030204" pitchFamily="34" charset="0"/>
                <a:cs typeface="Times New Roman" panose="02020603050405020304" pitchFamily="18" charset="0"/>
              </a:rPr>
              <a:t>.ACKNOWLEDGMENT</a:t>
            </a:r>
          </a:p>
          <a:p>
            <a:pPr marL="0" marR="0">
              <a:lnSpc>
                <a:spcPct val="107000"/>
              </a:lnSpc>
              <a:spcBef>
                <a:spcPts val="0"/>
              </a:spcBef>
              <a:spcAft>
                <a:spcPts val="800"/>
              </a:spcAft>
            </a:pPr>
            <a:r>
              <a:rPr lang="en-US" sz="5100" dirty="0">
                <a:latin typeface="Calibri" panose="020F0502020204030204" pitchFamily="34" charset="0"/>
                <a:ea typeface="Calibri" panose="020F0502020204030204" pitchFamily="34" charset="0"/>
                <a:cs typeface="Times New Roman" panose="02020603050405020304" pitchFamily="18" charset="0"/>
              </a:rPr>
              <a:t>9.GREETINGS</a:t>
            </a:r>
            <a:endParaRPr lang="en-US" sz="5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2790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D5C0-7F6B-4070-B22E-17D70BD6BFF1}"/>
              </a:ext>
            </a:extLst>
          </p:cNvPr>
          <p:cNvSpPr>
            <a:spLocks noGrp="1"/>
          </p:cNvSpPr>
          <p:nvPr>
            <p:ph type="title"/>
          </p:nvPr>
        </p:nvSpPr>
        <p:spPr/>
        <p:txBody>
          <a:bodyPr>
            <a:normAutofit/>
          </a:bodyPr>
          <a:lstStyle/>
          <a:p>
            <a:pPr algn="l"/>
            <a:r>
              <a:rPr lang="en-US" b="1"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93164393-A3C4-4935-91AA-611B30E59C6A}"/>
              </a:ext>
            </a:extLst>
          </p:cNvPr>
          <p:cNvSpPr>
            <a:spLocks noGrp="1"/>
          </p:cNvSpPr>
          <p:nvPr>
            <p:ph idx="1"/>
          </p:nvPr>
        </p:nvSpPr>
        <p:spPr/>
        <p:txBody>
          <a:bodyPr>
            <a:normAutofit/>
          </a:bodyPr>
          <a:lstStyle/>
          <a:p>
            <a:r>
              <a:rPr lang="en-US" sz="2400" i="0" dirty="0">
                <a:solidFill>
                  <a:srgbClr val="202124"/>
                </a:solidFill>
                <a:effectLst/>
                <a:latin typeface="Calibri" panose="020F0502020204030204" pitchFamily="34" charset="0"/>
                <a:cs typeface="Calibri" panose="020F0502020204030204" pitchFamily="34" charset="0"/>
              </a:rPr>
              <a:t>The airline reservation system is a web-based booking solution that helps in consolidating data from all airlines through the use of global distribution systems. The system provides inventory and rates in real time to customers as well as travel agents.</a:t>
            </a:r>
            <a:r>
              <a:rPr lang="en-US" sz="24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Clients can provide details about the number of attendees, arrival and departure dates, and important travel demands all at once, eliminating the need for back-and-forth phone calls and email. This project is designed with the purpose of providing all potential travelers with the virtual and necessary information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724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184F-25D1-48AC-9A8E-C5DF8FD7A9D1}"/>
              </a:ext>
            </a:extLst>
          </p:cNvPr>
          <p:cNvSpPr>
            <a:spLocks noGrp="1"/>
          </p:cNvSpPr>
          <p:nvPr>
            <p:ph type="title"/>
          </p:nvPr>
        </p:nvSpPr>
        <p:spPr/>
        <p:txBody>
          <a:bodyPr/>
          <a:lstStyle/>
          <a:p>
            <a:pPr algn="l"/>
            <a:r>
              <a:rPr lang="en-US" sz="36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Objectives of project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DFF7238-26A7-45E5-81BF-64FD68EA8085}"/>
              </a:ext>
            </a:extLst>
          </p:cNvPr>
          <p:cNvSpPr>
            <a:spLocks noGrp="1"/>
          </p:cNvSpPr>
          <p:nvPr>
            <p:ph idx="1"/>
          </p:nvPr>
        </p:nvSpPr>
        <p:spPr/>
        <p:txBody>
          <a:bodyPr/>
          <a:lstStyle/>
          <a:p>
            <a:pPr marL="0" marR="0" lvl="0" indent="0">
              <a:lnSpc>
                <a:spcPct val="107000"/>
              </a:lnSpc>
              <a:spcBef>
                <a:spcPts val="0"/>
              </a:spcBef>
              <a:spcAft>
                <a:spcPts val="0"/>
              </a:spcAft>
              <a:buNone/>
            </a:pPr>
            <a:r>
              <a:rPr lang="en-US" sz="24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To provide online reservation system for booking air ticket and give the actual status of their booking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24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To provide the accurate information about the flight detail that they will take, for example the flight number and the time of departure</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nSpc>
                <a:spcPct val="107000"/>
              </a:lnSpc>
              <a:spcBef>
                <a:spcPts val="0"/>
              </a:spcBef>
              <a:spcAft>
                <a:spcPts val="800"/>
              </a:spcAft>
              <a:buNone/>
            </a:pPr>
            <a:r>
              <a:rPr lang="en-US" sz="2400" dirty="0">
                <a:solidFill>
                  <a:srgbClr val="202124"/>
                </a:solidFill>
                <a:effectLst/>
                <a:latin typeface="Calibri" panose="020F0502020204030204" pitchFamily="34" charset="0"/>
                <a:ea typeface="Calibri" panose="020F0502020204030204" pitchFamily="34" charset="0"/>
              </a:rPr>
              <a:t>To reduce expense and also save time for customers to contact travel agency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049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A4AC-5DE5-4AFC-B204-E75603E0DB0E}"/>
              </a:ext>
            </a:extLst>
          </p:cNvPr>
          <p:cNvSpPr>
            <a:spLocks noGrp="1"/>
          </p:cNvSpPr>
          <p:nvPr>
            <p:ph type="title"/>
          </p:nvPr>
        </p:nvSpPr>
        <p:spPr/>
        <p:txBody>
          <a:bodyPr>
            <a:normAutofit/>
          </a:bodyPr>
          <a:lstStyle/>
          <a:p>
            <a:pPr algn="ctr"/>
            <a:r>
              <a:rPr lang="en-US" dirty="0">
                <a:effectLst/>
                <a:latin typeface="Calibri" panose="020F0502020204030204" pitchFamily="34" charset="0"/>
                <a:ea typeface="Calibri" panose="020F0502020204030204" pitchFamily="34" charset="0"/>
                <a:cs typeface="Times New Roman" panose="02020603050405020304" pitchFamily="18" charset="0"/>
              </a:rPr>
              <a:t>Literature review </a:t>
            </a:r>
            <a:endParaRPr lang="en-US" dirty="0"/>
          </a:p>
        </p:txBody>
      </p:sp>
      <p:sp>
        <p:nvSpPr>
          <p:cNvPr id="3" name="Content Placeholder 2">
            <a:extLst>
              <a:ext uri="{FF2B5EF4-FFF2-40B4-BE49-F238E27FC236}">
                <a16:creationId xmlns:a16="http://schemas.microsoft.com/office/drawing/2014/main" id="{D6BC1DFC-29A6-4EEA-B06D-CBFDA0903B4D}"/>
              </a:ext>
            </a:extLst>
          </p:cNvPr>
          <p:cNvSpPr>
            <a:spLocks noGrp="1"/>
          </p:cNvSpPr>
          <p:nvPr>
            <p:ph idx="1"/>
          </p:nvPr>
        </p:nvSpPr>
        <p:spPr/>
        <p:txBody>
          <a:bodyPr>
            <a:noAutofit/>
          </a:bodyPr>
          <a:lstStyle/>
          <a:p>
            <a:pPr algn="l"/>
            <a:r>
              <a:rPr lang="en-US" sz="2800" b="0" i="0" dirty="0">
                <a:effectLst/>
                <a:latin typeface="Calibri" panose="020F0502020204030204" pitchFamily="34" charset="0"/>
                <a:cs typeface="Calibri" panose="020F0502020204030204" pitchFamily="34" charset="0"/>
              </a:rPr>
              <a:t>Airline reservation systems are used to maintain records of flight schedules and passenger reservations and seat assignments and ticket purchases. The modern airline reservation system also serves customer needs from beginning to end of each customer's reserved flight, therefore laying out management tasks for each flight.  Airlines created their own systems for ticket booking and management. Today, many brands co-operate with the world airlines companies for user-friendly direct systems, increased productivity and efficiency.</a:t>
            </a:r>
          </a:p>
          <a:p>
            <a:br>
              <a:rPr lang="en-US" sz="2800" dirty="0">
                <a:latin typeface="Calibri" panose="020F0502020204030204" pitchFamily="34" charset="0"/>
                <a:cs typeface="Calibri" panose="020F0502020204030204" pitchFamily="34" charset="0"/>
              </a:rPr>
            </a:b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237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06F0-77C3-4A8D-A140-3FD936A32CEF}"/>
              </a:ext>
            </a:extLst>
          </p:cNvPr>
          <p:cNvSpPr>
            <a:spLocks noGrp="1"/>
          </p:cNvSpPr>
          <p:nvPr>
            <p:ph type="title"/>
          </p:nvPr>
        </p:nvSpPr>
        <p:spPr/>
        <p:txBody>
          <a:bodyPr/>
          <a:lstStyle/>
          <a:p>
            <a:pPr algn="l"/>
            <a:r>
              <a:rPr lang="en-US" sz="4000" dirty="0">
                <a:effectLst/>
                <a:latin typeface="Calibri" panose="020F0502020204030204" pitchFamily="34" charset="0"/>
                <a:ea typeface="Calibri" panose="020F0502020204030204" pitchFamily="34" charset="0"/>
                <a:cs typeface="Times New Roman" panose="02020603050405020304" pitchFamily="18" charset="0"/>
              </a:rPr>
              <a:t>FEATURES</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512AC0F-2EEB-4529-963C-7FE12B9D616D}"/>
              </a:ext>
            </a:extLst>
          </p:cNvPr>
          <p:cNvSpPr>
            <a:spLocks noGrp="1"/>
          </p:cNvSpPr>
          <p:nvPr>
            <p:ph idx="1"/>
          </p:nvPr>
        </p:nvSpPr>
        <p:spPr/>
        <p:txBody>
          <a:bodyPr/>
          <a:lstStyle/>
          <a:p>
            <a:pPr marL="342900" marR="0" lvl="0" indent="-342900">
              <a:lnSpc>
                <a:spcPct val="107000"/>
              </a:lnSpc>
              <a:spcBef>
                <a:spcPts val="0"/>
              </a:spcBef>
              <a:spcAft>
                <a:spcPts val="300"/>
              </a:spcAft>
              <a:buSzPts val="1000"/>
              <a:buFont typeface="Symbol" panose="05050102010706020507" pitchFamily="18" charset="2"/>
              <a:buChar char=""/>
              <a:tabLst>
                <a:tab pos="2400300"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Online bookings in real time.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2400300"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Various currencies and languages.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2400300"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Voucher generation and management via the online booking system.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2400300"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Payment via PayPal.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2400300"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Intelligent calendar/diary.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2400300"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Online and telephone support for booking software.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2400300"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Automated e-mails make management easier.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0954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7150-A945-454B-81CD-F0A9774BFA7F}"/>
              </a:ext>
            </a:extLst>
          </p:cNvPr>
          <p:cNvSpPr>
            <a:spLocks noGrp="1"/>
          </p:cNvSpPr>
          <p:nvPr>
            <p:ph type="title"/>
          </p:nvPr>
        </p:nvSpPr>
        <p:spPr/>
        <p:txBody>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TECHNOLOGIES USED</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2B8A4F8-2157-4EE2-9AB4-A8712C782290}"/>
              </a:ext>
            </a:extLst>
          </p:cNvPr>
          <p:cNvSpPr>
            <a:spLocks noGrp="1"/>
          </p:cNvSpPr>
          <p:nvPr>
            <p:ph idx="1"/>
          </p:nvPr>
        </p:nvSpPr>
        <p:spPr/>
        <p:txBody>
          <a:bodyPr/>
          <a:lstStyle/>
          <a:p>
            <a:pPr marL="457200" marR="0">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HTML</a:t>
            </a:r>
          </a:p>
          <a:p>
            <a:pPr marL="457200" marR="0">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CSS </a:t>
            </a:r>
          </a:p>
          <a:p>
            <a:pPr marL="45720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PHP</a:t>
            </a:r>
          </a:p>
          <a:p>
            <a:pPr marL="457200" marR="0">
              <a:lnSpc>
                <a:spcPct val="107000"/>
              </a:lnSpc>
              <a:spcBef>
                <a:spcPts val="0"/>
              </a:spcBef>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BOOTSTRAP</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4436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EBDE-7149-4CB2-8B0B-26F3ABC2C611}"/>
              </a:ext>
            </a:extLst>
          </p:cNvPr>
          <p:cNvSpPr>
            <a:spLocks noGrp="1"/>
          </p:cNvSpPr>
          <p:nvPr>
            <p:ph type="title"/>
          </p:nvPr>
        </p:nvSpPr>
        <p:spPr/>
        <p:txBody>
          <a:bodyPr/>
          <a:lstStyle/>
          <a:p>
            <a:pPr algn="l"/>
            <a:r>
              <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OVERVIEW</a:t>
            </a:r>
            <a:br>
              <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10" name="Content Placeholder 9">
            <a:extLst>
              <a:ext uri="{FF2B5EF4-FFF2-40B4-BE49-F238E27FC236}">
                <a16:creationId xmlns:a16="http://schemas.microsoft.com/office/drawing/2014/main" id="{21183924-8CF2-4403-85C8-C4A5B90CCE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3358" y="2193925"/>
            <a:ext cx="7871790" cy="4024313"/>
          </a:xfrm>
        </p:spPr>
      </p:pic>
    </p:spTree>
    <p:extLst>
      <p:ext uri="{BB962C8B-B14F-4D97-AF65-F5344CB8AC3E}">
        <p14:creationId xmlns:p14="http://schemas.microsoft.com/office/powerpoint/2010/main" val="37434224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138</TotalTime>
  <Words>544</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ff0</vt:lpstr>
      <vt:lpstr>LiberationSerif_19_7</vt:lpstr>
      <vt:lpstr>Source Sans Pro</vt:lpstr>
      <vt:lpstr>Symbol</vt:lpstr>
      <vt:lpstr>Vapor Trail</vt:lpstr>
      <vt:lpstr>Online Air Reservation System </vt:lpstr>
      <vt:lpstr>Abstract </vt:lpstr>
      <vt:lpstr>Outline </vt:lpstr>
      <vt:lpstr>Introduction</vt:lpstr>
      <vt:lpstr>Objectives of project </vt:lpstr>
      <vt:lpstr>Literature review </vt:lpstr>
      <vt:lpstr>FEATURES </vt:lpstr>
      <vt:lpstr>TECHNOLOGIES USED </vt:lpstr>
      <vt:lpstr>OVERVIEW </vt:lpstr>
      <vt:lpstr>Conclusion and future Work</vt:lpstr>
      <vt:lpstr>Acknowledgment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Travel Booking</dc:title>
  <dc:creator>USER</dc:creator>
  <cp:lastModifiedBy>USER</cp:lastModifiedBy>
  <cp:revision>11</cp:revision>
  <dcterms:created xsi:type="dcterms:W3CDTF">2021-07-13T14:15:59Z</dcterms:created>
  <dcterms:modified xsi:type="dcterms:W3CDTF">2021-07-13T16:34:27Z</dcterms:modified>
</cp:coreProperties>
</file>