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8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6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6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0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6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5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3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2EC0-86E5-4D8E-A8F9-A0B0B4352321}" type="datetimeFigureOut">
              <a:rPr lang="en-IN" smtClean="0"/>
              <a:t>02/18/2021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5F5B-848A-4806-909F-31D4CA0B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8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tlerhomesllc.com/pla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BDX fields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51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next function is a floor plan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39" y="2435629"/>
            <a:ext cx="9900457" cy="36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www.butlerhomesllc.com/plans</a:t>
            </a:r>
            <a:endParaRPr lang="en-US" dirty="0" smtClean="0"/>
          </a:p>
          <a:p>
            <a:endParaRPr lang="en-US" dirty="0"/>
          </a:p>
          <a:p>
            <a:pPr lvl="3"/>
            <a:r>
              <a:rPr lang="en-US" sz="2900" dirty="0" smtClean="0"/>
              <a:t>Floor plans </a:t>
            </a:r>
            <a:r>
              <a:rPr lang="en-US" sz="2900" dirty="0" err="1" smtClean="0"/>
              <a:t>Fileds</a:t>
            </a:r>
            <a:r>
              <a:rPr lang="en-US" dirty="0" smtClean="0"/>
              <a:t> :</a:t>
            </a:r>
          </a:p>
          <a:p>
            <a:pPr marL="1371600" lvl="3" indent="0">
              <a:buNone/>
            </a:pPr>
            <a:endParaRPr lang="en-US" dirty="0" smtClean="0"/>
          </a:p>
          <a:p>
            <a:r>
              <a:rPr lang="en-IN" dirty="0" err="1" smtClean="0"/>
              <a:t>PlanName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 smtClean="0"/>
              <a:t>PlanName</a:t>
            </a:r>
            <a:r>
              <a:rPr lang="en-IN" dirty="0" smtClean="0"/>
              <a:t> which is available on site (title)</a:t>
            </a:r>
            <a:endParaRPr lang="en-IN" dirty="0"/>
          </a:p>
          <a:p>
            <a:r>
              <a:rPr lang="en-IN" dirty="0" err="1" smtClean="0"/>
              <a:t>BasePrice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 smtClean="0"/>
              <a:t>BasePrice</a:t>
            </a:r>
            <a:r>
              <a:rPr lang="en-IN" dirty="0" smtClean="0"/>
              <a:t> – which is available on site 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Values must be between 40000 and 20000000.</a:t>
            </a:r>
            <a:endParaRPr lang="en-IN" dirty="0"/>
          </a:p>
          <a:p>
            <a:r>
              <a:rPr lang="en-IN" dirty="0" err="1"/>
              <a:t>BaseSqft</a:t>
            </a:r>
            <a:r>
              <a:rPr lang="en-IN" dirty="0"/>
              <a:t> = </a:t>
            </a:r>
            <a:r>
              <a:rPr lang="en-IN" dirty="0" err="1" smtClean="0"/>
              <a:t>BaseSqft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Must be integer and Must be between 500 and 14000	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  <a:p>
            <a:r>
              <a:rPr lang="en-IN" dirty="0"/>
              <a:t>Baths = Baths</a:t>
            </a:r>
          </a:p>
          <a:p>
            <a:r>
              <a:rPr lang="en-IN" dirty="0" err="1"/>
              <a:t>HalfBaths</a:t>
            </a:r>
            <a:r>
              <a:rPr lang="en-IN" dirty="0"/>
              <a:t> = </a:t>
            </a:r>
            <a:r>
              <a:rPr lang="en-IN" dirty="0" err="1" smtClean="0"/>
              <a:t>HalfBaths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	-If bath is 2.5 then set 2 as a full bath and 1 as a half bath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-If bath is 2 then set 2 as a full bath and 0 as a half bath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70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Bedrooms = </a:t>
            </a:r>
            <a:r>
              <a:rPr lang="en-IN" dirty="0" smtClean="0"/>
              <a:t>it is available on site</a:t>
            </a:r>
            <a:endParaRPr lang="en-IN" dirty="0"/>
          </a:p>
          <a:p>
            <a:r>
              <a:rPr lang="en-IN" dirty="0"/>
              <a:t>Garage = it is available on site 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	- only have 1 decimal place (not "2.00" we want "2.0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Description </a:t>
            </a:r>
            <a:r>
              <a:rPr lang="en-IN" dirty="0"/>
              <a:t>= </a:t>
            </a:r>
            <a:r>
              <a:rPr lang="en-IN" dirty="0" smtClean="0"/>
              <a:t>from site if its not available set another from site</a:t>
            </a:r>
            <a:endParaRPr lang="en-IN" dirty="0"/>
          </a:p>
          <a:p>
            <a:r>
              <a:rPr lang="en-IN" dirty="0" err="1"/>
              <a:t>ElevationImage</a:t>
            </a:r>
            <a:r>
              <a:rPr lang="en-IN" dirty="0"/>
              <a:t> = </a:t>
            </a:r>
            <a:r>
              <a:rPr lang="en-IN" dirty="0" smtClean="0"/>
              <a:t>from site </a:t>
            </a:r>
          </a:p>
          <a:p>
            <a:pPr marL="0" indent="0">
              <a:buNone/>
            </a:pPr>
            <a:r>
              <a:rPr lang="en-US" dirty="0" smtClean="0"/>
              <a:t>	-if 500 images found then take 500 images</a:t>
            </a:r>
            <a:endParaRPr lang="en-IN" dirty="0"/>
          </a:p>
          <a:p>
            <a:r>
              <a:rPr lang="en-IN" dirty="0" err="1"/>
              <a:t>PlanWebsite</a:t>
            </a:r>
            <a:r>
              <a:rPr lang="en-IN" dirty="0"/>
              <a:t> = </a:t>
            </a:r>
            <a:r>
              <a:rPr lang="en-IN" dirty="0" smtClean="0"/>
              <a:t>response </a:t>
            </a:r>
            <a:r>
              <a:rPr lang="en-IN" dirty="0" err="1" smtClean="0"/>
              <a:t>url</a:t>
            </a:r>
            <a:endParaRPr lang="en-IN" dirty="0" smtClean="0"/>
          </a:p>
          <a:p>
            <a:r>
              <a:rPr lang="en-US" dirty="0"/>
              <a:t>Only export plan/spec price if 0 or $40,000 or </a:t>
            </a:r>
            <a:r>
              <a:rPr lang="en-US" dirty="0" smtClean="0"/>
              <a:t>more</a:t>
            </a:r>
          </a:p>
          <a:p>
            <a:r>
              <a:rPr lang="en-US" dirty="0" smtClean="0"/>
              <a:t>If baths and bad is not available then do not consider as a floor plan</a:t>
            </a:r>
          </a:p>
          <a:p>
            <a:r>
              <a:rPr lang="en-US" dirty="0" smtClean="0"/>
              <a:t>If ‘sold’ in floor plan do not consider it as a floor plan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00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plans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= </a:t>
            </a:r>
            <a:r>
              <a:rPr lang="en-IN" dirty="0" err="1"/>
              <a:t>SingleFamily</a:t>
            </a:r>
            <a:endParaRPr lang="en-IN" dirty="0"/>
          </a:p>
          <a:p>
            <a:r>
              <a:rPr lang="en-IN" dirty="0" err="1"/>
              <a:t>PlanNumber</a:t>
            </a:r>
            <a:r>
              <a:rPr lang="en-IN" dirty="0"/>
              <a:t> = </a:t>
            </a:r>
            <a:r>
              <a:rPr lang="en-IN" dirty="0" err="1"/>
              <a:t>PlanNumber</a:t>
            </a:r>
            <a:endParaRPr lang="en-IN" dirty="0"/>
          </a:p>
          <a:p>
            <a:r>
              <a:rPr lang="en-IN" dirty="0" err="1"/>
              <a:t>unique_number</a:t>
            </a:r>
            <a:r>
              <a:rPr lang="en-IN" dirty="0"/>
              <a:t> = </a:t>
            </a:r>
            <a:r>
              <a:rPr lang="en-IN" dirty="0" err="1" smtClean="0"/>
              <a:t>unique_number</a:t>
            </a:r>
            <a:r>
              <a:rPr lang="en-IN" dirty="0" smtClean="0"/>
              <a:t> have to generate it</a:t>
            </a:r>
            <a:endParaRPr lang="en-IN" dirty="0"/>
          </a:p>
          <a:p>
            <a:r>
              <a:rPr lang="en-IN" dirty="0" err="1"/>
              <a:t>SubdivisionNumber</a:t>
            </a:r>
            <a:r>
              <a:rPr lang="en-IN" dirty="0"/>
              <a:t> = </a:t>
            </a:r>
            <a:r>
              <a:rPr lang="en-IN" dirty="0" err="1" smtClean="0"/>
              <a:t>SubdivisionNumber</a:t>
            </a:r>
            <a:endParaRPr lang="en-IN" dirty="0" smtClean="0"/>
          </a:p>
          <a:p>
            <a:r>
              <a:rPr lang="en-US" dirty="0"/>
              <a:t>- </a:t>
            </a:r>
            <a:r>
              <a:rPr lang="en-US" dirty="0" err="1"/>
              <a:t>SubdivisionNumber</a:t>
            </a:r>
            <a:r>
              <a:rPr lang="en-US" dirty="0"/>
              <a:t> = </a:t>
            </a:r>
            <a:r>
              <a:rPr lang="en-US" dirty="0" err="1"/>
              <a:t>SubdivisionNumber</a:t>
            </a:r>
            <a:r>
              <a:rPr lang="en-US" dirty="0"/>
              <a:t> #if subdivision is </a:t>
            </a:r>
            <a:r>
              <a:rPr lang="en-US" dirty="0" smtClean="0"/>
              <a:t>there        	</a:t>
            </a:r>
            <a:r>
              <a:rPr lang="en-US" sz="2600" dirty="0" smtClean="0"/>
              <a:t>#</a:t>
            </a:r>
            <a:r>
              <a:rPr lang="en-US" sz="2600" dirty="0" err="1"/>
              <a:t>SubdivisionNumber</a:t>
            </a:r>
            <a:r>
              <a:rPr lang="en-US" sz="2600" dirty="0"/>
              <a:t> = </a:t>
            </a:r>
            <a:r>
              <a:rPr lang="en-US" sz="2600" dirty="0" err="1"/>
              <a:t>self.builderNumber</a:t>
            </a:r>
            <a:r>
              <a:rPr lang="en-US" sz="2600" dirty="0"/>
              <a:t> #if subdivision is </a:t>
            </a:r>
            <a:r>
              <a:rPr lang="en-US" sz="2600" dirty="0" smtClean="0"/>
              <a:t>not available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-unique </a:t>
            </a:r>
            <a:r>
              <a:rPr lang="en-US" dirty="0"/>
              <a:t>=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PlanNumber</a:t>
            </a:r>
            <a:r>
              <a:rPr lang="en-US" dirty="0"/>
              <a:t>)+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SubdivisionNumber</a:t>
            </a:r>
            <a:r>
              <a:rPr lang="en-US" dirty="0" smtClean="0"/>
              <a:t>)        	</a:t>
            </a:r>
            <a:r>
              <a:rPr lang="en-US" sz="1800" dirty="0" err="1" smtClean="0"/>
              <a:t>unique_number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int</a:t>
            </a:r>
            <a:r>
              <a:rPr lang="en-US" sz="1800" dirty="0"/>
              <a:t>(hashlib.md5(bytes(unique, "utf8")).</a:t>
            </a:r>
            <a:r>
              <a:rPr lang="en-US" sz="1800" dirty="0" err="1"/>
              <a:t>hexdigest</a:t>
            </a:r>
            <a:r>
              <a:rPr lang="en-US" sz="1800" dirty="0"/>
              <a:t>(), 16) % (10 </a:t>
            </a:r>
            <a:r>
              <a:rPr lang="en-US" sz="1800" dirty="0" smtClean="0"/>
              <a:t>** 30</a:t>
            </a:r>
            <a:r>
              <a:rPr lang="en-US" sz="18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58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Homes – Spec homes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269" y="1504604"/>
            <a:ext cx="10349345" cy="46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homes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dirty="0" smtClean="0"/>
              <a:t>SpecStreet1 -  </a:t>
            </a:r>
            <a:r>
              <a:rPr lang="en-IN" dirty="0" err="1" smtClean="0"/>
              <a:t>strret</a:t>
            </a:r>
            <a:r>
              <a:rPr lang="en-IN" dirty="0" smtClean="0"/>
              <a:t> name from address</a:t>
            </a:r>
            <a:endParaRPr lang="en-IN" dirty="0"/>
          </a:p>
          <a:p>
            <a:r>
              <a:rPr lang="en-IN" dirty="0" err="1"/>
              <a:t>SpecCity</a:t>
            </a:r>
            <a:r>
              <a:rPr lang="en-IN" dirty="0"/>
              <a:t>  </a:t>
            </a:r>
            <a:r>
              <a:rPr lang="en-IN" dirty="0" smtClean="0"/>
              <a:t>- from site </a:t>
            </a:r>
            <a:endParaRPr lang="en-IN" dirty="0"/>
          </a:p>
          <a:p>
            <a:r>
              <a:rPr lang="en-IN" dirty="0" err="1"/>
              <a:t>SpecState</a:t>
            </a:r>
            <a:r>
              <a:rPr lang="en-IN" dirty="0"/>
              <a:t> </a:t>
            </a:r>
            <a:r>
              <a:rPr lang="en-IN" dirty="0" smtClean="0"/>
              <a:t>-  </a:t>
            </a:r>
            <a:r>
              <a:rPr lang="en-IN" dirty="0"/>
              <a:t>from site </a:t>
            </a:r>
          </a:p>
          <a:p>
            <a:r>
              <a:rPr lang="en-IN" dirty="0" err="1" smtClean="0"/>
              <a:t>SpecZIP</a:t>
            </a:r>
            <a:r>
              <a:rPr lang="en-IN" dirty="0" smtClean="0"/>
              <a:t>  - from site </a:t>
            </a:r>
            <a:endParaRPr lang="en-IN" dirty="0"/>
          </a:p>
          <a:p>
            <a:r>
              <a:rPr lang="en-IN" dirty="0" err="1"/>
              <a:t>SpecCountry</a:t>
            </a:r>
            <a:r>
              <a:rPr lang="en-IN" dirty="0"/>
              <a:t> </a:t>
            </a:r>
            <a:r>
              <a:rPr lang="en-IN" dirty="0" smtClean="0"/>
              <a:t>– from site </a:t>
            </a:r>
          </a:p>
          <a:p>
            <a:r>
              <a:rPr lang="en-IN" dirty="0" err="1" smtClean="0"/>
              <a:t>SpecPrice</a:t>
            </a:r>
            <a:r>
              <a:rPr lang="en-IN" dirty="0" smtClean="0"/>
              <a:t> – from site </a:t>
            </a:r>
          </a:p>
          <a:p>
            <a:pPr marL="0" indent="0">
              <a:buNone/>
            </a:pPr>
            <a:r>
              <a:rPr lang="en-US" dirty="0"/>
              <a:t>	- Values must be between 40000 and 20000000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SpecSqft</a:t>
            </a:r>
            <a:r>
              <a:rPr lang="en-IN" dirty="0"/>
              <a:t> = </a:t>
            </a:r>
            <a:r>
              <a:rPr lang="en-IN" dirty="0" err="1" smtClean="0"/>
              <a:t>SpecSqft</a:t>
            </a:r>
            <a:endParaRPr lang="en-IN" dirty="0" smtClean="0"/>
          </a:p>
          <a:p>
            <a:pPr lvl="1"/>
            <a:r>
              <a:rPr lang="en-US" dirty="0" smtClean="0"/>
              <a:t>-</a:t>
            </a:r>
            <a:r>
              <a:rPr lang="en-US" dirty="0"/>
              <a:t>Must be between 500 and </a:t>
            </a:r>
            <a:r>
              <a:rPr lang="en-US" dirty="0" smtClean="0"/>
              <a:t>14000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 If ‘sold’ in home do not consider as a home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2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homes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SpecBaths</a:t>
            </a:r>
            <a:r>
              <a:rPr lang="en-IN" dirty="0"/>
              <a:t> </a:t>
            </a:r>
            <a:r>
              <a:rPr lang="en-US" dirty="0" smtClean="0"/>
              <a:t>	</a:t>
            </a:r>
            <a:endParaRPr lang="en-IN" dirty="0" smtClean="0"/>
          </a:p>
          <a:p>
            <a:r>
              <a:rPr lang="en-IN" dirty="0" err="1" smtClean="0"/>
              <a:t>SpecHalfBaths</a:t>
            </a:r>
            <a:r>
              <a:rPr lang="en-IN" dirty="0" smtClean="0"/>
              <a:t>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	- if bath = 5.5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:- </a:t>
            </a:r>
            <a:r>
              <a:rPr lang="en-IN" dirty="0" err="1" smtClean="0"/>
              <a:t>SpecBaths</a:t>
            </a:r>
            <a:r>
              <a:rPr lang="en-IN" dirty="0" smtClean="0"/>
              <a:t> – 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:- </a:t>
            </a:r>
            <a:r>
              <a:rPr lang="en-IN" dirty="0" err="1" smtClean="0"/>
              <a:t>SpecHalfBaths</a:t>
            </a:r>
            <a:r>
              <a:rPr lang="en-IN" dirty="0" smtClean="0"/>
              <a:t> – 1</a:t>
            </a:r>
          </a:p>
          <a:p>
            <a:pPr marL="0" indent="0">
              <a:buNone/>
            </a:pPr>
            <a:r>
              <a:rPr lang="en-IN" dirty="0" err="1" smtClean="0"/>
              <a:t>SpecBedrooms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MasterBedLocation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SpecGarage</a:t>
            </a:r>
            <a:r>
              <a:rPr lang="en-IN" dirty="0" smtClean="0"/>
              <a:t> - :</a:t>
            </a:r>
          </a:p>
          <a:p>
            <a:r>
              <a:rPr lang="en-IN" dirty="0" err="1"/>
              <a:t>SpecDescription</a:t>
            </a:r>
            <a:r>
              <a:rPr lang="en-IN" dirty="0"/>
              <a:t> = </a:t>
            </a:r>
            <a:r>
              <a:rPr lang="en-IN" dirty="0" err="1"/>
              <a:t>SpecDescription</a:t>
            </a:r>
            <a:endParaRPr lang="en-IN" dirty="0"/>
          </a:p>
          <a:p>
            <a:r>
              <a:rPr lang="en-IN" dirty="0" err="1"/>
              <a:t>SpecElevationImage</a:t>
            </a:r>
            <a:r>
              <a:rPr lang="en-IN" dirty="0"/>
              <a:t> = </a:t>
            </a:r>
            <a:r>
              <a:rPr lang="en-IN" dirty="0" err="1"/>
              <a:t>SpecElevationImage</a:t>
            </a:r>
            <a:endParaRPr lang="en-IN" dirty="0"/>
          </a:p>
          <a:p>
            <a:r>
              <a:rPr lang="en-IN" dirty="0" err="1"/>
              <a:t>SpecWebsite</a:t>
            </a:r>
            <a:r>
              <a:rPr lang="en-IN" dirty="0"/>
              <a:t> = </a:t>
            </a:r>
            <a:r>
              <a:rPr lang="en-IN" dirty="0" err="1"/>
              <a:t>SpecWebsite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homes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SpecNumber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 smtClean="0"/>
              <a:t>PlanNum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unique_number</a:t>
            </a:r>
            <a:endParaRPr lang="en-IN" dirty="0" smtClean="0"/>
          </a:p>
          <a:p>
            <a:r>
              <a:rPr lang="en-US" dirty="0" smtClean="0"/>
              <a:t>:- </a:t>
            </a:r>
          </a:p>
          <a:p>
            <a:endParaRPr lang="en-US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82145"/>
              </p:ext>
            </p:extLst>
          </p:nvPr>
        </p:nvGraphicFramePr>
        <p:xfrm>
          <a:off x="1538287" y="3707924"/>
          <a:ext cx="6649750" cy="586740"/>
        </p:xfrm>
        <a:graphic>
          <a:graphicData uri="http://schemas.openxmlformats.org/drawingml/2006/table">
            <a:tbl>
              <a:tblPr/>
              <a:tblGrid>
                <a:gridCol w="2709929">
                  <a:extLst>
                    <a:ext uri="{9D8B030D-6E8A-4147-A177-3AD203B41FA5}">
                      <a16:colId xmlns:a16="http://schemas.microsoft.com/office/drawing/2014/main" val="1160732763"/>
                    </a:ext>
                  </a:extLst>
                </a:gridCol>
                <a:gridCol w="1855259">
                  <a:extLst>
                    <a:ext uri="{9D8B030D-6E8A-4147-A177-3AD203B41FA5}">
                      <a16:colId xmlns:a16="http://schemas.microsoft.com/office/drawing/2014/main" val="1854392030"/>
                    </a:ext>
                  </a:extLst>
                </a:gridCol>
                <a:gridCol w="694854">
                  <a:extLst>
                    <a:ext uri="{9D8B030D-6E8A-4147-A177-3AD203B41FA5}">
                      <a16:colId xmlns:a16="http://schemas.microsoft.com/office/drawing/2014/main" val="2365031384"/>
                    </a:ext>
                  </a:extLst>
                </a:gridCol>
                <a:gridCol w="694854">
                  <a:extLst>
                    <a:ext uri="{9D8B030D-6E8A-4147-A177-3AD203B41FA5}">
                      <a16:colId xmlns:a16="http://schemas.microsoft.com/office/drawing/2014/main" val="3977568507"/>
                    </a:ext>
                  </a:extLst>
                </a:gridCol>
                <a:gridCol w="694854">
                  <a:extLst>
                    <a:ext uri="{9D8B030D-6E8A-4147-A177-3AD203B41FA5}">
                      <a16:colId xmlns:a16="http://schemas.microsoft.com/office/drawing/2014/main" val="1784707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b="0" dirty="0" smtClean="0">
                          <a:effectLst/>
                          <a:latin typeface="Verdana" panose="020B0604030504040204" pitchFamily="34" charset="0"/>
                        </a:rPr>
                        <a:t>Plans</a:t>
                      </a:r>
                      <a:r>
                        <a:rPr lang="en-IN" sz="2000" b="0" baseline="0" dirty="0" smtClean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2000" b="0" dirty="0" smtClean="0"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IN" sz="2000" b="0" dirty="0">
                          <a:effectLst/>
                          <a:latin typeface="Verdana" panose="020B0604030504040204" pitchFamily="34" charset="0"/>
                        </a:rPr>
                        <a:t>homes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effectLst/>
                          <a:latin typeface="Verdana" panose="020B0604030504040204" pitchFamily="34" charset="0"/>
                        </a:rPr>
                        <a:t>if 'under counstruction' and 'Coming soon' then dont consider it.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B09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70A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50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83676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11123"/>
              </p:ext>
            </p:extLst>
          </p:nvPr>
        </p:nvGraphicFramePr>
        <p:xfrm>
          <a:off x="1445808" y="4871258"/>
          <a:ext cx="9601807" cy="562249"/>
        </p:xfrm>
        <a:graphic>
          <a:graphicData uri="http://schemas.openxmlformats.org/drawingml/2006/table">
            <a:tbl>
              <a:tblPr/>
              <a:tblGrid>
                <a:gridCol w="5699703">
                  <a:extLst>
                    <a:ext uri="{9D8B030D-6E8A-4147-A177-3AD203B41FA5}">
                      <a16:colId xmlns:a16="http://schemas.microsoft.com/office/drawing/2014/main" val="2007572422"/>
                    </a:ext>
                  </a:extLst>
                </a:gridCol>
                <a:gridCol w="3902104">
                  <a:extLst>
                    <a:ext uri="{9D8B030D-6E8A-4147-A177-3AD203B41FA5}">
                      <a16:colId xmlns:a16="http://schemas.microsoft.com/office/drawing/2014/main" val="3402634902"/>
                    </a:ext>
                  </a:extLst>
                </a:gridCol>
              </a:tblGrid>
              <a:tr h="562249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b="0" dirty="0" err="1">
                          <a:effectLst/>
                          <a:latin typeface="Verdana" panose="020B0604030504040204" pitchFamily="34" charset="0"/>
                        </a:rPr>
                        <a:t>subnumber</a:t>
                      </a:r>
                      <a:r>
                        <a:rPr lang="en-IN" sz="1800" b="0" dirty="0">
                          <a:effectLst/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IN" sz="1800" b="0" dirty="0" err="1">
                          <a:effectLst/>
                          <a:latin typeface="Verdana" panose="020B0604030504040204" pitchFamily="34" charset="0"/>
                        </a:rPr>
                        <a:t>plannumber</a:t>
                      </a:r>
                      <a:r>
                        <a:rPr lang="en-IN" sz="1800" b="0" dirty="0">
                          <a:effectLst/>
                          <a:latin typeface="Verdana" panose="020B0604030504040204" pitchFamily="34" charset="0"/>
                        </a:rPr>
                        <a:t>, </a:t>
                      </a:r>
                      <a:r>
                        <a:rPr lang="en-IN" sz="1800" b="0" dirty="0" err="1">
                          <a:effectLst/>
                          <a:latin typeface="Verdana" panose="020B0604030504040204" pitchFamily="34" charset="0"/>
                        </a:rPr>
                        <a:t>spacnumber</a:t>
                      </a:r>
                      <a:endParaRPr lang="en-IN" sz="18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b="0" dirty="0">
                          <a:effectLst/>
                          <a:latin typeface="Verdana" panose="020B0604030504040204" pitchFamily="34" charset="0"/>
                        </a:rPr>
                        <a:t>Must Be UNIQUE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3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57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Mapping , xml  </a:t>
            </a:r>
            <a:r>
              <a:rPr lang="en-US" dirty="0" err="1"/>
              <a:t>G</a:t>
            </a:r>
            <a:r>
              <a:rPr lang="en-US" dirty="0" err="1" smtClean="0"/>
              <a:t>enrate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8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695"/>
            <a:ext cx="10515600" cy="591926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There are 3 tables .</a:t>
            </a:r>
          </a:p>
          <a:p>
            <a:endParaRPr lang="en-US" sz="1400" dirty="0"/>
          </a:p>
          <a:p>
            <a:r>
              <a:rPr lang="en-US" sz="4800" dirty="0" smtClean="0"/>
              <a:t>1. </a:t>
            </a:r>
            <a:r>
              <a:rPr lang="en-US" sz="4800" dirty="0" err="1" smtClean="0"/>
              <a:t>subdivsion</a:t>
            </a:r>
            <a:r>
              <a:rPr lang="en-US" sz="4800" dirty="0" smtClean="0"/>
              <a:t> – community - builder</a:t>
            </a:r>
          </a:p>
          <a:p>
            <a:r>
              <a:rPr lang="en-US" sz="4800" dirty="0" smtClean="0"/>
              <a:t>2.plan  - flor plan</a:t>
            </a:r>
          </a:p>
          <a:p>
            <a:r>
              <a:rPr lang="en-US" sz="4800" dirty="0" smtClean="0"/>
              <a:t>3.spec – homes - sale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5798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1.Community	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err="1" smtClean="0"/>
              <a:t>SubdivisionNumber</a:t>
            </a:r>
            <a:endParaRPr lang="en-IN" dirty="0" smtClean="0"/>
          </a:p>
          <a:p>
            <a:r>
              <a:rPr lang="en-IN" dirty="0" err="1" smtClean="0"/>
              <a:t>SubdivisionName</a:t>
            </a:r>
            <a:endParaRPr lang="en-IN" dirty="0" smtClean="0"/>
          </a:p>
          <a:p>
            <a:r>
              <a:rPr lang="en-IN" i="1" dirty="0" smtClean="0"/>
              <a:t>Street1</a:t>
            </a:r>
          </a:p>
          <a:p>
            <a:r>
              <a:rPr lang="en-IN" i="1" dirty="0" smtClean="0"/>
              <a:t>City</a:t>
            </a:r>
          </a:p>
          <a:p>
            <a:r>
              <a:rPr lang="en-IN" i="1" dirty="0" smtClean="0"/>
              <a:t>State</a:t>
            </a:r>
          </a:p>
          <a:p>
            <a:r>
              <a:rPr lang="en-IN" i="1" dirty="0" smtClean="0"/>
              <a:t>ZIP</a:t>
            </a:r>
            <a:endParaRPr lang="en-IN" i="1" dirty="0"/>
          </a:p>
          <a:p>
            <a:r>
              <a:rPr lang="en-IN" dirty="0" err="1" smtClean="0"/>
              <a:t>AreaCode</a:t>
            </a:r>
            <a:endParaRPr lang="en-IN" dirty="0" smtClean="0"/>
          </a:p>
          <a:p>
            <a:r>
              <a:rPr lang="en-IN" dirty="0"/>
              <a:t>Prefix</a:t>
            </a:r>
            <a:endParaRPr lang="en-IN" dirty="0" smtClean="0"/>
          </a:p>
          <a:p>
            <a:r>
              <a:rPr lang="en-IN" dirty="0" smtClean="0"/>
              <a:t>Suffix</a:t>
            </a:r>
          </a:p>
          <a:p>
            <a:r>
              <a:rPr lang="en-IN" dirty="0" smtClean="0"/>
              <a:t>Email</a:t>
            </a:r>
          </a:p>
          <a:p>
            <a:r>
              <a:rPr lang="en-IN" dirty="0" err="1" smtClean="0"/>
              <a:t>SubDescription</a:t>
            </a:r>
            <a:endParaRPr lang="en-IN" dirty="0" smtClean="0"/>
          </a:p>
          <a:p>
            <a:r>
              <a:rPr lang="en-IN" dirty="0" err="1"/>
              <a:t>SubImage</a:t>
            </a:r>
            <a:r>
              <a:rPr lang="en-IN" dirty="0"/>
              <a:t> </a:t>
            </a:r>
            <a:endParaRPr lang="en-IN" dirty="0" smtClean="0"/>
          </a:p>
          <a:p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421008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Plan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PlanName</a:t>
            </a:r>
            <a:endParaRPr lang="en-IN" dirty="0" smtClean="0"/>
          </a:p>
          <a:p>
            <a:r>
              <a:rPr lang="en-IN" dirty="0" err="1" smtClean="0"/>
              <a:t>BasePrice</a:t>
            </a:r>
            <a:endParaRPr lang="en-IN" dirty="0" smtClean="0"/>
          </a:p>
          <a:p>
            <a:r>
              <a:rPr lang="en-IN" dirty="0" err="1" smtClean="0"/>
              <a:t>BaseSqft</a:t>
            </a:r>
            <a:endParaRPr lang="en-IN" dirty="0" smtClean="0"/>
          </a:p>
          <a:p>
            <a:r>
              <a:rPr lang="en-IN" dirty="0" smtClean="0"/>
              <a:t>Baths</a:t>
            </a:r>
          </a:p>
          <a:p>
            <a:r>
              <a:rPr lang="en-IN" dirty="0" err="1" smtClean="0"/>
              <a:t>HalfBaths</a:t>
            </a:r>
            <a:endParaRPr lang="en-IN" dirty="0" smtClean="0"/>
          </a:p>
          <a:p>
            <a:r>
              <a:rPr lang="en-IN" dirty="0"/>
              <a:t>Bedrooms </a:t>
            </a:r>
            <a:endParaRPr lang="en-IN" dirty="0" smtClean="0"/>
          </a:p>
          <a:p>
            <a:r>
              <a:rPr lang="en-IN" dirty="0" smtClean="0"/>
              <a:t>Garage</a:t>
            </a:r>
          </a:p>
          <a:p>
            <a:r>
              <a:rPr lang="en-IN" dirty="0" smtClean="0"/>
              <a:t>Description</a:t>
            </a:r>
          </a:p>
          <a:p>
            <a:r>
              <a:rPr lang="en-IN" dirty="0" err="1"/>
              <a:t>ElevationImage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 smtClean="0"/>
              <a:t>PlanWebsite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3472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SpecStreet1</a:t>
            </a:r>
          </a:p>
          <a:p>
            <a:r>
              <a:rPr lang="en-IN" dirty="0" err="1" smtClean="0"/>
              <a:t>SpecCity</a:t>
            </a:r>
            <a:endParaRPr lang="en-IN" dirty="0" smtClean="0"/>
          </a:p>
          <a:p>
            <a:r>
              <a:rPr lang="en-IN" dirty="0" err="1" smtClean="0"/>
              <a:t>SpecState</a:t>
            </a:r>
            <a:endParaRPr lang="en-IN" dirty="0" smtClean="0"/>
          </a:p>
          <a:p>
            <a:r>
              <a:rPr lang="en-IN" dirty="0" err="1" smtClean="0"/>
              <a:t>SpecZIP</a:t>
            </a:r>
            <a:endParaRPr lang="en-IN" dirty="0" smtClean="0"/>
          </a:p>
          <a:p>
            <a:r>
              <a:rPr lang="en-IN" dirty="0" err="1" smtClean="0"/>
              <a:t>SpecCountry</a:t>
            </a:r>
            <a:endParaRPr lang="en-IN" dirty="0" smtClean="0"/>
          </a:p>
          <a:p>
            <a:r>
              <a:rPr lang="en-IN" dirty="0" err="1" smtClean="0"/>
              <a:t>SpecPrice</a:t>
            </a:r>
            <a:endParaRPr lang="en-IN" dirty="0" smtClean="0"/>
          </a:p>
          <a:p>
            <a:r>
              <a:rPr lang="en-IN" dirty="0" err="1" smtClean="0"/>
              <a:t>SpecSqft</a:t>
            </a:r>
            <a:endParaRPr lang="en-IN" dirty="0" smtClean="0"/>
          </a:p>
          <a:p>
            <a:r>
              <a:rPr lang="en-IN" dirty="0" err="1" smtClean="0"/>
              <a:t>SpecBaths</a:t>
            </a:r>
            <a:endParaRPr lang="en-IN" dirty="0" smtClean="0"/>
          </a:p>
          <a:p>
            <a:r>
              <a:rPr lang="en-IN" dirty="0" err="1" smtClean="0"/>
              <a:t>SpecHalfBaths</a:t>
            </a:r>
            <a:endParaRPr lang="en-IN" dirty="0" smtClean="0"/>
          </a:p>
          <a:p>
            <a:r>
              <a:rPr lang="en-IN" dirty="0" err="1"/>
              <a:t>SpecBedrooms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 smtClean="0"/>
              <a:t>SpecGarage</a:t>
            </a:r>
            <a:endParaRPr lang="en-IN" dirty="0" smtClean="0"/>
          </a:p>
          <a:p>
            <a:r>
              <a:rPr lang="en-IN" dirty="0" err="1" smtClean="0"/>
              <a:t>SpecDescription</a:t>
            </a:r>
            <a:endParaRPr lang="en-IN" dirty="0" smtClean="0"/>
          </a:p>
          <a:p>
            <a:r>
              <a:rPr lang="en-IN" dirty="0" err="1"/>
              <a:t>SpecElevationImage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/>
              <a:t>SpecWebsite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695"/>
            <a:ext cx="10515600" cy="5919268"/>
          </a:xfrm>
        </p:spPr>
        <p:txBody>
          <a:bodyPr/>
          <a:lstStyle/>
          <a:p>
            <a:r>
              <a:rPr lang="en-US" dirty="0" smtClean="0"/>
              <a:t>1. find out community</a:t>
            </a:r>
          </a:p>
          <a:p>
            <a:r>
              <a:rPr lang="en-US" dirty="0"/>
              <a:t>Link : https://bellavistacustomhomes.com/communities/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210733"/>
            <a:ext cx="5653244" cy="317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10" y="1210733"/>
            <a:ext cx="5920025" cy="33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0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of all you have  to find community</a:t>
            </a:r>
          </a:p>
          <a:p>
            <a:r>
              <a:rPr lang="en-US" dirty="0" smtClean="0"/>
              <a:t>Community – subdivision</a:t>
            </a:r>
          </a:p>
          <a:p>
            <a:r>
              <a:rPr lang="en-US" dirty="0" smtClean="0"/>
              <a:t>If community is not in site then take it as a fake community</a:t>
            </a:r>
          </a:p>
          <a:p>
            <a:r>
              <a:rPr lang="en-US" dirty="0" smtClean="0"/>
              <a:t>community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25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3"/>
            <a:r>
              <a:rPr lang="en-US" dirty="0"/>
              <a:t>Community details :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SubdivisionName</a:t>
            </a:r>
            <a:r>
              <a:rPr lang="en-US" dirty="0"/>
              <a:t> - community name </a:t>
            </a:r>
          </a:p>
          <a:p>
            <a:pPr lvl="3"/>
            <a:r>
              <a:rPr lang="en-US" dirty="0" err="1"/>
              <a:t>SubdivisionNumber</a:t>
            </a:r>
            <a:r>
              <a:rPr lang="en-US" dirty="0"/>
              <a:t> - you have to create using </a:t>
            </a:r>
            <a:r>
              <a:rPr lang="en-US" dirty="0" err="1"/>
              <a:t>subdivison</a:t>
            </a:r>
            <a:r>
              <a:rPr lang="en-US" dirty="0"/>
              <a:t> name (md5) : if community is fake then put it blank('')</a:t>
            </a:r>
          </a:p>
          <a:p>
            <a:pPr lvl="3"/>
            <a:r>
              <a:rPr lang="en-US" dirty="0"/>
              <a:t>Street1 - from address</a:t>
            </a:r>
          </a:p>
          <a:p>
            <a:pPr lvl="3"/>
            <a:r>
              <a:rPr lang="en-US" dirty="0"/>
              <a:t>City - from address</a:t>
            </a:r>
          </a:p>
          <a:p>
            <a:pPr lvl="3"/>
            <a:r>
              <a:rPr lang="en-US" dirty="0"/>
              <a:t>State - from address</a:t>
            </a:r>
          </a:p>
          <a:p>
            <a:pPr lvl="3"/>
            <a:r>
              <a:rPr lang="en-US" dirty="0"/>
              <a:t>ZIP - from address (must be 5 digit : if </a:t>
            </a:r>
            <a:r>
              <a:rPr lang="en-US" dirty="0" err="1"/>
              <a:t>notn</a:t>
            </a:r>
            <a:r>
              <a:rPr lang="en-US" dirty="0"/>
              <a:t> </a:t>
            </a:r>
            <a:r>
              <a:rPr lang="en-US" dirty="0" err="1"/>
              <a:t>availble</a:t>
            </a:r>
            <a:r>
              <a:rPr lang="en-US" dirty="0"/>
              <a:t> put it 00000)</a:t>
            </a:r>
          </a:p>
          <a:p>
            <a:pPr lvl="3"/>
            <a:r>
              <a:rPr lang="en-US" dirty="0" err="1"/>
              <a:t>AreaCode</a:t>
            </a:r>
            <a:r>
              <a:rPr lang="en-US" dirty="0"/>
              <a:t> - first three digit of mo.no</a:t>
            </a:r>
          </a:p>
          <a:p>
            <a:pPr lvl="3"/>
            <a:r>
              <a:rPr lang="en-US" dirty="0"/>
              <a:t>Prefix - second three digit of mo.no</a:t>
            </a:r>
          </a:p>
          <a:p>
            <a:pPr lvl="3"/>
            <a:r>
              <a:rPr lang="en-US" dirty="0"/>
              <a:t>Suffix last three digit of mo.no</a:t>
            </a:r>
          </a:p>
          <a:p>
            <a:pPr lvl="3"/>
            <a:r>
              <a:rPr lang="en-US" dirty="0"/>
              <a:t>Email - if not available then find it on google or you can get it on </a:t>
            </a:r>
            <a:r>
              <a:rPr lang="en-US" dirty="0" err="1"/>
              <a:t>facebook</a:t>
            </a:r>
            <a:r>
              <a:rPr lang="en-US" dirty="0"/>
              <a:t> profile</a:t>
            </a:r>
          </a:p>
          <a:p>
            <a:pPr lvl="3"/>
            <a:r>
              <a:rPr lang="en-US" dirty="0" err="1"/>
              <a:t>SubDescription</a:t>
            </a:r>
            <a:r>
              <a:rPr lang="en-US" dirty="0"/>
              <a:t> - required : if not available then put any description from site</a:t>
            </a:r>
          </a:p>
          <a:p>
            <a:pPr lvl="3"/>
            <a:r>
              <a:rPr lang="en-US" dirty="0" err="1"/>
              <a:t>SubImage</a:t>
            </a:r>
            <a:r>
              <a:rPr lang="en-US" dirty="0"/>
              <a:t> - image</a:t>
            </a:r>
          </a:p>
          <a:p>
            <a:pPr lvl="3"/>
            <a:r>
              <a:rPr lang="en-US" dirty="0" err="1"/>
              <a:t>builderNumber</a:t>
            </a:r>
            <a:r>
              <a:rPr lang="en-US" dirty="0"/>
              <a:t> = "368759869325853965572281810310"  : it is available on sheet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11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- </a:t>
            </a:r>
            <a:r>
              <a:rPr lang="en-US" dirty="0"/>
              <a:t>	2 </a:t>
            </a:r>
            <a:r>
              <a:rPr lang="en-US" dirty="0" err="1"/>
              <a:t>CharacterOnly</a:t>
            </a:r>
            <a:r>
              <a:rPr lang="en-US" dirty="0"/>
              <a:t>	</a:t>
            </a:r>
          </a:p>
          <a:p>
            <a:r>
              <a:rPr lang="en-US" dirty="0"/>
              <a:t>ZIP	Must be Only Digits (Rule to be check for Countries where Codes are Alpha-Numeric)	</a:t>
            </a:r>
            <a:endParaRPr lang="en-US" dirty="0" smtClean="0"/>
          </a:p>
          <a:p>
            <a:r>
              <a:rPr lang="en-US" dirty="0" smtClean="0"/>
              <a:t>If zip is not available at anywhere take it as 00000</a:t>
            </a:r>
          </a:p>
          <a:p>
            <a:r>
              <a:rPr lang="en-US" dirty="0"/>
              <a:t>image URL	Must be start with "https:" or "http"	</a:t>
            </a:r>
            <a:endParaRPr lang="en-US" dirty="0" smtClean="0"/>
          </a:p>
          <a:p>
            <a:r>
              <a:rPr lang="en-US" dirty="0" smtClean="0"/>
              <a:t>If address is not available in community do not consider it as a community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380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Office Theme</vt:lpstr>
      <vt:lpstr>BDX fields </vt:lpstr>
      <vt:lpstr>PowerPoint Presentation</vt:lpstr>
      <vt:lpstr>1.Community </vt:lpstr>
      <vt:lpstr>2. Plan </vt:lpstr>
      <vt:lpstr>3. home</vt:lpstr>
      <vt:lpstr>PowerPoint Presentation</vt:lpstr>
      <vt:lpstr>Community</vt:lpstr>
      <vt:lpstr>Community details</vt:lpstr>
      <vt:lpstr>Community rules</vt:lpstr>
      <vt:lpstr>Floor Plan</vt:lpstr>
      <vt:lpstr>PowerPoint Presentation</vt:lpstr>
      <vt:lpstr>Floor plans</vt:lpstr>
      <vt:lpstr>Floor plans</vt:lpstr>
      <vt:lpstr>Homes – Spec homes</vt:lpstr>
      <vt:lpstr>Spec homes </vt:lpstr>
      <vt:lpstr>Spec homes </vt:lpstr>
      <vt:lpstr>Spec homes </vt:lpstr>
      <vt:lpstr>  Mapping , xml  Genrate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BDX</dc:title>
  <dc:creator>xbyte</dc:creator>
  <cp:lastModifiedBy>xbyte</cp:lastModifiedBy>
  <cp:revision>20</cp:revision>
  <dcterms:created xsi:type="dcterms:W3CDTF">2021-02-10T12:25:02Z</dcterms:created>
  <dcterms:modified xsi:type="dcterms:W3CDTF">2021-02-18T10:47:16Z</dcterms:modified>
</cp:coreProperties>
</file>