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92" r:id="rId13"/>
    <p:sldId id="308" r:id="rId14"/>
    <p:sldId id="299" r:id="rId15"/>
    <p:sldId id="271"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5" d="100"/>
          <a:sy n="55" d="100"/>
        </p:scale>
        <p:origin x="1096" y="32"/>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3 Ps of project management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2467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 is on the first lecture after spring break</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375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1.1 Activity: Introductions</a:t>
            </a:r>
            <a:br>
              <a:rPr lang="en-US" dirty="0"/>
            </a:br>
            <a:r>
              <a:rPr lang="en-US" dirty="0"/>
              <a:t>Activity 1:  Introduce yourself and ask students to introduce themselves</a:t>
            </a:r>
          </a:p>
          <a:p>
            <a:r>
              <a:rPr lang="en-US" dirty="0"/>
              <a:t>Activity 2 {Optional}: </a:t>
            </a:r>
            <a:r>
              <a:rPr lang="en-US" b="1" dirty="0"/>
              <a:t>Welcome Survey. </a:t>
            </a:r>
            <a:r>
              <a:rPr lang="en-US" b="0" dirty="0"/>
              <a:t>Then </a:t>
            </a:r>
            <a:r>
              <a:rPr lang="en-US" dirty="0"/>
              <a:t>discuss survey responses and answer questions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66329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8/14/2024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8/14/2024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8/14/2024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8/14/2024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8/14/2024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8/14/2024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8/14/2024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8/14/2024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8/14/2024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8/14/2024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8/14/2024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8/14/2024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u-se.github.io/CS4530-Fall-2024/staff/" TargetMode="External"/><Relationship Id="rId2" Type="http://schemas.openxmlformats.org/officeDocument/2006/relationships/hyperlink" Target="https://neu-se.github.io/CS4530-Fall-202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4/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pPr lvl="1"/>
            <a:r>
              <a:rPr lang="en-US" dirty="0"/>
              <a:t>Essentially you will be working on a </a:t>
            </a:r>
            <a:r>
              <a:rPr lang="en-US" b="1" dirty="0"/>
              <a:t>team project</a:t>
            </a:r>
            <a:r>
              <a:rPr lang="en-US" dirty="0"/>
              <a:t> that combines all aspects of SE.</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50465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8417312" cy="4351338"/>
          </a:xfrm>
        </p:spPr>
        <p:txBody>
          <a:bodyPr>
            <a:normAutofit/>
          </a:bodyPr>
          <a:lstStyle/>
          <a:p>
            <a:r>
              <a:rPr lang="en-US" dirty="0"/>
              <a:t>We will start with an individual project, divided into 2 deliverables.  This is to be done </a:t>
            </a:r>
            <a:r>
              <a:rPr lang="en-US" b="1" dirty="0"/>
              <a:t>individually</a:t>
            </a:r>
          </a:p>
          <a:p>
            <a:r>
              <a:rPr lang="en-US" dirty="0"/>
              <a:t>Then a group project, done in teams of about </a:t>
            </a:r>
            <a:r>
              <a:rPr lang="en-US" dirty="0">
                <a:solidFill>
                  <a:srgbClr val="FF0000"/>
                </a:solidFill>
              </a:rPr>
              <a:t>4</a:t>
            </a:r>
            <a:r>
              <a:rPr lang="en-US" dirty="0"/>
              <a:t> people</a:t>
            </a:r>
          </a:p>
          <a:p>
            <a:r>
              <a:rPr lang="en-US" dirty="0"/>
              <a:t>There will be an exam on Oct 30 - Nov 1 (Week 9). There will not be a final exam. Check Calendars</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/Heroku / Render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Project Codebase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lnSpcReduction="10000"/>
          </a:bodyPr>
          <a:lstStyle/>
          <a:p>
            <a:r>
              <a:rPr lang="en-US" dirty="0"/>
              <a:t>We will be working on </a:t>
            </a:r>
            <a:r>
              <a:rPr lang="en-US" b="1" dirty="0"/>
              <a:t>Fake </a:t>
            </a:r>
            <a:r>
              <a:rPr lang="en-US" b="1" dirty="0" err="1"/>
              <a:t>Stackoverflow</a:t>
            </a:r>
            <a:r>
              <a:rPr lang="en-US" b="1" dirty="0"/>
              <a:t> </a:t>
            </a:r>
            <a:r>
              <a:rPr lang="en-US" dirty="0"/>
              <a:t>project</a:t>
            </a:r>
          </a:p>
          <a:p>
            <a:r>
              <a:rPr lang="en-US" dirty="0"/>
              <a:t>The individual projects will help you become familiar with the codebase.</a:t>
            </a:r>
          </a:p>
          <a:p>
            <a:r>
              <a:rPr lang="en-US" dirty="0"/>
              <a:t>The team project will be a new feature that you will propose.</a:t>
            </a:r>
          </a:p>
          <a:p>
            <a:pPr lvl="1"/>
            <a:r>
              <a:rPr lang="en-US" dirty="0"/>
              <a:t>Instructors form the teams </a:t>
            </a:r>
            <a:r>
              <a:rPr lang="en-US" b="1" dirty="0"/>
              <a:t>with</a:t>
            </a:r>
            <a:r>
              <a:rPr lang="en-US" dirty="0"/>
              <a:t> your input.</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 (between 0-100%).</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provide mechanism for you to request regrades for all work submitted</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individual project (HW) turned in within 24 hours after the due date </a:t>
            </a:r>
          </a:p>
          <a:p>
            <a:pPr lvl="1"/>
            <a:r>
              <a:rPr lang="en-US" dirty="0"/>
              <a:t>Individual projects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Access Services (previously DRC), you must request it from the instructors separately for each assignment or exam.</a:t>
            </a:r>
          </a:p>
          <a:p>
            <a:pPr lvl="2"/>
            <a:r>
              <a:rPr lang="en-US" dirty="0"/>
              <a:t>DAS or DRC Accommodations are usually NOT available for Group Assignments (please work with instructor) </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4" name="TextBox 3">
            <a:extLst>
              <a:ext uri="{FF2B5EF4-FFF2-40B4-BE49-F238E27FC236}">
                <a16:creationId xmlns:a16="http://schemas.microsoft.com/office/drawing/2014/main" id="{4289BADC-021E-DFCF-23B4-1154BA33E785}"/>
              </a:ext>
            </a:extLst>
          </p:cNvPr>
          <p:cNvSpPr txBox="1"/>
          <p:nvPr/>
        </p:nvSpPr>
        <p:spPr>
          <a:xfrm>
            <a:off x="4475053"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9     </a:t>
            </a:r>
          </a:p>
        </p:txBody>
      </p:sp>
      <p:sp>
        <p:nvSpPr>
          <p:cNvPr id="6" name="TextBox 5">
            <a:extLst>
              <a:ext uri="{FF2B5EF4-FFF2-40B4-BE49-F238E27FC236}">
                <a16:creationId xmlns:a16="http://schemas.microsoft.com/office/drawing/2014/main" id="{5E62FD13-1F96-F155-36CA-7EF6E751D118}"/>
              </a:ext>
            </a:extLst>
          </p:cNvPr>
          <p:cNvSpPr txBox="1"/>
          <p:nvPr/>
        </p:nvSpPr>
        <p:spPr>
          <a:xfrm>
            <a:off x="1064945" y="4896558"/>
            <a:ext cx="2683761"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1, 2, 5 &amp; 8</a:t>
            </a:r>
          </a:p>
        </p:txBody>
      </p:sp>
      <p:pic>
        <p:nvPicPr>
          <p:cNvPr id="8" name="Picture 7" descr="A person wearing glasses&#10;&#10;Description automatically generated with medium confidence">
            <a:extLst>
              <a:ext uri="{FF2B5EF4-FFF2-40B4-BE49-F238E27FC236}">
                <a16:creationId xmlns:a16="http://schemas.microsoft.com/office/drawing/2014/main" id="{FD1A85C7-72B2-3E07-2489-EAFD7830A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58" y="1694887"/>
            <a:ext cx="2708548" cy="2708548"/>
          </a:xfrm>
          <a:prstGeom prst="rect">
            <a:avLst/>
          </a:prstGeom>
        </p:spPr>
      </p:pic>
      <p:pic>
        <p:nvPicPr>
          <p:cNvPr id="9" name="Picture 8" descr="A picture containing person, sky, person, outdoor&#10;&#10;Description automatically generated">
            <a:extLst>
              <a:ext uri="{FF2B5EF4-FFF2-40B4-BE49-F238E27FC236}">
                <a16:creationId xmlns:a16="http://schemas.microsoft.com/office/drawing/2014/main" id="{5AFE14DD-F274-A166-A46D-077CA06E6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384" y="1694887"/>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lnSpcReduction="10000"/>
          </a:bodyPr>
          <a:lstStyle/>
          <a:p>
            <a:r>
              <a:rPr lang="en-US" dirty="0"/>
              <a:t>You are free to reuse small snippets of example code found on the Internet (e.g., via </a:t>
            </a:r>
            <a:r>
              <a:rPr lang="en-US" dirty="0" err="1"/>
              <a:t>StackOverflow</a:t>
            </a:r>
            <a:r>
              <a:rPr lang="en-US" dirty="0"/>
              <a:t>) provided that it is attributed. </a:t>
            </a:r>
          </a:p>
          <a:p>
            <a:pPr lvl="1"/>
            <a:r>
              <a:rPr lang="en-US" dirty="0"/>
              <a:t>Use of co-pilot is </a:t>
            </a:r>
            <a:r>
              <a:rPr lang="en-US" b="1" dirty="0"/>
              <a:t>permitted</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6"/>
            <a:ext cx="10515599" cy="4351338"/>
          </a:xfrm>
        </p:spPr>
        <p:txBody>
          <a:bodyPr>
            <a:normAutofit fontScale="92500" lnSpcReduction="10000"/>
          </a:bodyPr>
          <a:lstStyle/>
          <a:p>
            <a:r>
              <a:rPr lang="en-US" dirty="0"/>
              <a:t>Course web page (</a:t>
            </a:r>
            <a:r>
              <a:rPr lang="en-US" dirty="0">
                <a:hlinkClick r:id="rId2"/>
              </a:rPr>
              <a:t>https://neu-se.github.io/CS4530-Fall-2024</a:t>
            </a:r>
            <a:r>
              <a:rPr lang="en-US" dirty="0"/>
              <a:t>)</a:t>
            </a:r>
          </a:p>
          <a:p>
            <a:pPr lvl="1"/>
            <a:r>
              <a:rPr lang="en-US" b="1" dirty="0"/>
              <a:t>Canvas</a:t>
            </a:r>
            <a:r>
              <a:rPr lang="en-US" dirty="0"/>
              <a:t> will mirror the course web site. </a:t>
            </a:r>
          </a:p>
          <a:p>
            <a:pPr lvl="1"/>
            <a:r>
              <a:rPr lang="en-US" dirty="0"/>
              <a:t>Assignments, important notices, etc., will appear in both places.</a:t>
            </a:r>
          </a:p>
          <a:p>
            <a:r>
              <a:rPr lang="en-US" dirty="0"/>
              <a:t>Piazza (see Canvas for link)</a:t>
            </a:r>
          </a:p>
          <a:p>
            <a:pPr lvl="1"/>
            <a:r>
              <a:rPr lang="en-US" dirty="0"/>
              <a:t>Questions about content, policies, assignments, projects, etc. are better asked on Piazza, so everybody gets the same answers.</a:t>
            </a:r>
          </a:p>
          <a:p>
            <a:r>
              <a:rPr lang="en-US" dirty="0"/>
              <a:t>Contacting the Instructor</a:t>
            </a:r>
          </a:p>
          <a:p>
            <a:pPr lvl="1"/>
            <a:r>
              <a:rPr lang="en-US" dirty="0"/>
              <a:t>For private questions about your individual situation, please email the instructor directly (do NOT use Canvas messages – they may not get through to the instructor)</a:t>
            </a:r>
          </a:p>
          <a:p>
            <a:r>
              <a:rPr lang="en-US" dirty="0"/>
              <a:t>Office Hours </a:t>
            </a:r>
          </a:p>
          <a:p>
            <a:pPr lvl="1"/>
            <a:r>
              <a:rPr lang="en-US" dirty="0"/>
              <a:t>Schedule is available at (</a:t>
            </a:r>
            <a:r>
              <a:rPr lang="en-US" dirty="0">
                <a:hlinkClick r:id="rId3"/>
              </a:rPr>
              <a:t>https://neu-se.github.io/CS4530-Fall-2024/staff/</a:t>
            </a:r>
            <a:r>
              <a:rPr lang="en-US" dirty="0"/>
              <a:t>)</a:t>
            </a:r>
          </a:p>
          <a:p>
            <a:pPr lvl="1"/>
            <a:r>
              <a:rPr lang="en-US" dirty="0"/>
              <a:t>TA Office Hours are held via </a:t>
            </a:r>
            <a:r>
              <a:rPr lang="en-US" b="1" dirty="0"/>
              <a:t>Khoury Office Hours App</a:t>
            </a: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200+ students and 15 teaching assistants.</a:t>
            </a:r>
          </a:p>
          <a:p>
            <a:r>
              <a:rPr lang="en-US" dirty="0"/>
              <a:t>Their contact info and pictures are on the website</a:t>
            </a:r>
          </a:p>
          <a:p>
            <a:pPr marL="0" indent="0">
              <a:buNone/>
            </a:pPr>
            <a:r>
              <a:rPr lang="en-US" dirty="0">
                <a:hlinkClick r:id="rId2"/>
              </a:rPr>
              <a:t>https://neu-se.github.io/CS4530-Fall-2024/staff/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282919"/>
          </a:xfrm>
        </p:spPr>
        <p:txBody>
          <a:bodyPr>
            <a:normAutofit/>
          </a:bodyPr>
          <a:lstStyle/>
          <a:p>
            <a:r>
              <a:rPr lang="en-US" sz="3600"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dirty="0"/>
              <a:t>But this raises many questions</a:t>
            </a:r>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a:t>
            </a:r>
            <a:r>
              <a:rPr lang="en-US" b="1" dirty="0"/>
              <a:t>big</a:t>
            </a:r>
            <a:r>
              <a:rPr lang="en-US" dirty="0"/>
              <a:t>} is each cycle? When do you repeat it?</a:t>
            </a:r>
          </a:p>
          <a:p>
            <a:pPr lvl="1"/>
            <a:r>
              <a:rPr lang="en-US" dirty="0"/>
              <a:t>In terms of code to be written?</a:t>
            </a:r>
          </a:p>
          <a:p>
            <a:pPr lvl="1"/>
            <a:r>
              <a:rPr lang="en-US" dirty="0"/>
              <a:t>In terms of time?</a:t>
            </a:r>
          </a:p>
          <a:p>
            <a:pPr lvl="1"/>
            <a:r>
              <a:rPr lang="en-US" dirty="0"/>
              <a:t>In terms of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 (i.e., </a:t>
            </a:r>
            <a:r>
              <a:rPr lang="en-US" b="1" dirty="0"/>
              <a:t>p</a:t>
            </a:r>
            <a:r>
              <a:rPr lang="en-US" dirty="0"/>
              <a:t>eople)</a:t>
            </a:r>
          </a:p>
          <a:p>
            <a:pPr lvl="1"/>
            <a:r>
              <a:rPr lang="en-US" dirty="0"/>
              <a:t>the size of the </a:t>
            </a:r>
            <a:r>
              <a:rPr lang="en-US" b="1" dirty="0"/>
              <a:t>p</a:t>
            </a:r>
            <a:r>
              <a:rPr lang="en-US" dirty="0"/>
              <a:t>roduct</a:t>
            </a:r>
          </a:p>
          <a:p>
            <a:pPr lvl="1"/>
            <a:r>
              <a:rPr lang="en-US" dirty="0"/>
              <a:t>The type of the project</a:t>
            </a:r>
          </a:p>
          <a:p>
            <a:pPr lvl="1"/>
            <a:r>
              <a:rPr lang="en-US" dirty="0"/>
              <a:t>the longevity of the product</a:t>
            </a:r>
          </a:p>
          <a:p>
            <a:r>
              <a:rPr lang="en-US" dirty="0"/>
              <a:t>There's no one "right" way; no universal </a:t>
            </a:r>
            <a:r>
              <a:rPr lang="en-US" b="1" dirty="0"/>
              <a:t>p</a:t>
            </a:r>
            <a:r>
              <a:rPr lang="en-US" dirty="0"/>
              <a:t>rocess or silver bullet; there are always tradeoffs.</a:t>
            </a:r>
          </a:p>
          <a:p>
            <a:r>
              <a:rPr lang="en-US" dirty="0"/>
              <a:t>But there are </a:t>
            </a:r>
            <a:r>
              <a:rPr lang="en-US" dirty="0">
                <a:solidFill>
                  <a:srgbClr val="FF0000"/>
                </a:solidFill>
              </a:rPr>
              <a:t>best practices</a:t>
            </a:r>
            <a:r>
              <a:rPr lang="en-US" dirty="0"/>
              <a:t>, which we will focus on through out the course and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normAutofit/>
          </a:bodyPr>
          <a:lstStyle/>
          <a:p>
            <a:r>
              <a:rPr sz="3600"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1639</Words>
  <Application>Microsoft Office PowerPoint</Application>
  <PresentationFormat>Widescreen</PresentationFormat>
  <Paragraphs>189</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Course Mechanics</vt:lpstr>
      <vt:lpstr>Course Mechanics: In-Class Exercises and Tutorials</vt:lpstr>
      <vt:lpstr>Course Requirements</vt:lpstr>
      <vt:lpstr>Technology</vt:lpstr>
      <vt:lpstr>Project Codebase and you</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71</cp:revision>
  <dcterms:created xsi:type="dcterms:W3CDTF">2021-01-07T15:19:22Z</dcterms:created>
  <dcterms:modified xsi:type="dcterms:W3CDTF">2024-08-14T14:33:49Z</dcterms:modified>
</cp:coreProperties>
</file>