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66FAC-1D45-4587-8203-12CDFBBD59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02C4A4-580E-4DA9-AAE3-2AA36B74929B}">
      <dgm:prSet/>
      <dgm:spPr/>
      <dgm:t>
        <a:bodyPr/>
        <a:lstStyle/>
        <a:p>
          <a:r>
            <a:rPr lang="en-GB" dirty="0" err="1"/>
            <a:t>Respeck</a:t>
          </a:r>
          <a:endParaRPr lang="en-GB" dirty="0"/>
        </a:p>
        <a:p>
          <a:r>
            <a:rPr lang="en-GB" dirty="0"/>
            <a:t>A custom-designed platform to collect human activity and respiratory data</a:t>
          </a:r>
        </a:p>
      </dgm:t>
    </dgm:pt>
    <dgm:pt modelId="{A3A82746-1152-4151-AB27-02031C9A57A6}" type="parTrans" cxnId="{7493C4B9-D776-401A-A791-2312792E22D6}">
      <dgm:prSet/>
      <dgm:spPr/>
      <dgm:t>
        <a:bodyPr/>
        <a:lstStyle/>
        <a:p>
          <a:endParaRPr lang="en-US"/>
        </a:p>
      </dgm:t>
    </dgm:pt>
    <dgm:pt modelId="{86824A9B-B370-4245-B06E-75C489B8EDAE}" type="sibTrans" cxnId="{7493C4B9-D776-401A-A791-2312792E22D6}">
      <dgm:prSet/>
      <dgm:spPr/>
      <dgm:t>
        <a:bodyPr/>
        <a:lstStyle/>
        <a:p>
          <a:endParaRPr lang="en-US"/>
        </a:p>
      </dgm:t>
    </dgm:pt>
    <dgm:pt modelId="{BB23A7B2-F849-4AC6-A62C-D8539B90A8CA}">
      <dgm:prSet/>
      <dgm:spPr/>
      <dgm:t>
        <a:bodyPr/>
        <a:lstStyle/>
        <a:p>
          <a:r>
            <a:rPr lang="en-GB" dirty="0"/>
            <a:t>Thingy</a:t>
          </a:r>
        </a:p>
        <a:p>
          <a:r>
            <a:rPr lang="en-GB" dirty="0"/>
            <a:t>A prototyping platform made by Nordic </a:t>
          </a:r>
          <a:r>
            <a:rPr lang="en-GB" dirty="0" err="1"/>
            <a:t>Seniconductor</a:t>
          </a:r>
          <a:endParaRPr lang="en-US" dirty="0"/>
        </a:p>
      </dgm:t>
    </dgm:pt>
    <dgm:pt modelId="{5296431C-81EA-4CF0-9AD9-65C2C936D46B}" type="parTrans" cxnId="{37318D19-2455-470A-905D-3FD799A4EF6F}">
      <dgm:prSet/>
      <dgm:spPr/>
      <dgm:t>
        <a:bodyPr/>
        <a:lstStyle/>
        <a:p>
          <a:endParaRPr lang="en-US"/>
        </a:p>
      </dgm:t>
    </dgm:pt>
    <dgm:pt modelId="{B02E569C-389A-4CD9-A0CD-5252AD2328A4}" type="sibTrans" cxnId="{37318D19-2455-470A-905D-3FD799A4EF6F}">
      <dgm:prSet/>
      <dgm:spPr/>
      <dgm:t>
        <a:bodyPr/>
        <a:lstStyle/>
        <a:p>
          <a:endParaRPr lang="en-US"/>
        </a:p>
      </dgm:t>
    </dgm:pt>
    <dgm:pt modelId="{CC5B9B43-AE84-4ECB-A8E6-AEB4E34B316D}" type="pres">
      <dgm:prSet presAssocID="{10B66FAC-1D45-4587-8203-12CDFBBD59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AA28A1-3D73-42FE-8F85-D860CD72EDE1}" type="pres">
      <dgm:prSet presAssocID="{5002C4A4-580E-4DA9-AAE3-2AA36B74929B}" presName="hierRoot1" presStyleCnt="0"/>
      <dgm:spPr/>
    </dgm:pt>
    <dgm:pt modelId="{E95BAE4B-A890-4FC1-BF34-023FDCFD2169}" type="pres">
      <dgm:prSet presAssocID="{5002C4A4-580E-4DA9-AAE3-2AA36B74929B}" presName="composite" presStyleCnt="0"/>
      <dgm:spPr/>
    </dgm:pt>
    <dgm:pt modelId="{D0D3B05A-25BD-4987-A74A-C5B68CAFBE22}" type="pres">
      <dgm:prSet presAssocID="{5002C4A4-580E-4DA9-AAE3-2AA36B74929B}" presName="background" presStyleLbl="node0" presStyleIdx="0" presStyleCnt="2"/>
      <dgm:spPr/>
    </dgm:pt>
    <dgm:pt modelId="{21F3CF10-8369-449E-B9DB-8A2BA4B461FD}" type="pres">
      <dgm:prSet presAssocID="{5002C4A4-580E-4DA9-AAE3-2AA36B74929B}" presName="text" presStyleLbl="fgAcc0" presStyleIdx="0" presStyleCnt="2" custScaleY="64103" custLinFactNeighborY="-1420">
        <dgm:presLayoutVars>
          <dgm:chPref val="3"/>
        </dgm:presLayoutVars>
      </dgm:prSet>
      <dgm:spPr/>
    </dgm:pt>
    <dgm:pt modelId="{575B35E3-E17E-466B-8024-3C8694E4AB7A}" type="pres">
      <dgm:prSet presAssocID="{5002C4A4-580E-4DA9-AAE3-2AA36B74929B}" presName="hierChild2" presStyleCnt="0"/>
      <dgm:spPr/>
    </dgm:pt>
    <dgm:pt modelId="{15E95B23-17AA-4446-86B1-5E5371D86FE6}" type="pres">
      <dgm:prSet presAssocID="{BB23A7B2-F849-4AC6-A62C-D8539B90A8CA}" presName="hierRoot1" presStyleCnt="0"/>
      <dgm:spPr/>
    </dgm:pt>
    <dgm:pt modelId="{526364EE-E9D4-4F56-9C36-83A8C9ED4A81}" type="pres">
      <dgm:prSet presAssocID="{BB23A7B2-F849-4AC6-A62C-D8539B90A8CA}" presName="composite" presStyleCnt="0"/>
      <dgm:spPr/>
    </dgm:pt>
    <dgm:pt modelId="{507587A3-EA99-4637-A1D4-668E82744A42}" type="pres">
      <dgm:prSet presAssocID="{BB23A7B2-F849-4AC6-A62C-D8539B90A8CA}" presName="background" presStyleLbl="node0" presStyleIdx="1" presStyleCnt="2"/>
      <dgm:spPr/>
    </dgm:pt>
    <dgm:pt modelId="{680F1A45-195F-41B9-BA1D-B45272FA5E7E}" type="pres">
      <dgm:prSet presAssocID="{BB23A7B2-F849-4AC6-A62C-D8539B90A8CA}" presName="text" presStyleLbl="fgAcc0" presStyleIdx="1" presStyleCnt="2" custScaleY="64103" custLinFactNeighborX="-1030" custLinFactNeighborY="-478">
        <dgm:presLayoutVars>
          <dgm:chPref val="3"/>
        </dgm:presLayoutVars>
      </dgm:prSet>
      <dgm:spPr/>
    </dgm:pt>
    <dgm:pt modelId="{4A3016A9-5DC5-47F7-8796-51B67B14BF94}" type="pres">
      <dgm:prSet presAssocID="{BB23A7B2-F849-4AC6-A62C-D8539B90A8CA}" presName="hierChild2" presStyleCnt="0"/>
      <dgm:spPr/>
    </dgm:pt>
  </dgm:ptLst>
  <dgm:cxnLst>
    <dgm:cxn modelId="{37318D19-2455-470A-905D-3FD799A4EF6F}" srcId="{10B66FAC-1D45-4587-8203-12CDFBBD595B}" destId="{BB23A7B2-F849-4AC6-A62C-D8539B90A8CA}" srcOrd="1" destOrd="0" parTransId="{5296431C-81EA-4CF0-9AD9-65C2C936D46B}" sibTransId="{B02E569C-389A-4CD9-A0CD-5252AD2328A4}"/>
    <dgm:cxn modelId="{027D3C64-A6C7-4506-88EE-932E9CDD9240}" type="presOf" srcId="{5002C4A4-580E-4DA9-AAE3-2AA36B74929B}" destId="{21F3CF10-8369-449E-B9DB-8A2BA4B461FD}" srcOrd="0" destOrd="0" presId="urn:microsoft.com/office/officeart/2005/8/layout/hierarchy1"/>
    <dgm:cxn modelId="{89DA209D-F0DB-484E-A633-BB58C8A42422}" type="presOf" srcId="{BB23A7B2-F849-4AC6-A62C-D8539B90A8CA}" destId="{680F1A45-195F-41B9-BA1D-B45272FA5E7E}" srcOrd="0" destOrd="0" presId="urn:microsoft.com/office/officeart/2005/8/layout/hierarchy1"/>
    <dgm:cxn modelId="{58C9CAA4-BBA1-409E-93F7-8A8630121E1F}" type="presOf" srcId="{10B66FAC-1D45-4587-8203-12CDFBBD595B}" destId="{CC5B9B43-AE84-4ECB-A8E6-AEB4E34B316D}" srcOrd="0" destOrd="0" presId="urn:microsoft.com/office/officeart/2005/8/layout/hierarchy1"/>
    <dgm:cxn modelId="{7493C4B9-D776-401A-A791-2312792E22D6}" srcId="{10B66FAC-1D45-4587-8203-12CDFBBD595B}" destId="{5002C4A4-580E-4DA9-AAE3-2AA36B74929B}" srcOrd="0" destOrd="0" parTransId="{A3A82746-1152-4151-AB27-02031C9A57A6}" sibTransId="{86824A9B-B370-4245-B06E-75C489B8EDAE}"/>
    <dgm:cxn modelId="{C9BBEC46-AB1D-4724-83D2-6799E7372F92}" type="presParOf" srcId="{CC5B9B43-AE84-4ECB-A8E6-AEB4E34B316D}" destId="{C4AA28A1-3D73-42FE-8F85-D860CD72EDE1}" srcOrd="0" destOrd="0" presId="urn:microsoft.com/office/officeart/2005/8/layout/hierarchy1"/>
    <dgm:cxn modelId="{C15191C9-C79A-42E6-9608-A95B603F5C3B}" type="presParOf" srcId="{C4AA28A1-3D73-42FE-8F85-D860CD72EDE1}" destId="{E95BAE4B-A890-4FC1-BF34-023FDCFD2169}" srcOrd="0" destOrd="0" presId="urn:microsoft.com/office/officeart/2005/8/layout/hierarchy1"/>
    <dgm:cxn modelId="{B6DF1E12-89A4-4BDD-A9C8-8FC4A8AD6A56}" type="presParOf" srcId="{E95BAE4B-A890-4FC1-BF34-023FDCFD2169}" destId="{D0D3B05A-25BD-4987-A74A-C5B68CAFBE22}" srcOrd="0" destOrd="0" presId="urn:microsoft.com/office/officeart/2005/8/layout/hierarchy1"/>
    <dgm:cxn modelId="{96498B71-B3F3-429C-B90D-84C7284061F9}" type="presParOf" srcId="{E95BAE4B-A890-4FC1-BF34-023FDCFD2169}" destId="{21F3CF10-8369-449E-B9DB-8A2BA4B461FD}" srcOrd="1" destOrd="0" presId="urn:microsoft.com/office/officeart/2005/8/layout/hierarchy1"/>
    <dgm:cxn modelId="{C32B7AD4-4083-46C5-A784-6ECAAC0E8CF5}" type="presParOf" srcId="{C4AA28A1-3D73-42FE-8F85-D860CD72EDE1}" destId="{575B35E3-E17E-466B-8024-3C8694E4AB7A}" srcOrd="1" destOrd="0" presId="urn:microsoft.com/office/officeart/2005/8/layout/hierarchy1"/>
    <dgm:cxn modelId="{08001FC1-7003-48E0-93C2-21A800C03626}" type="presParOf" srcId="{CC5B9B43-AE84-4ECB-A8E6-AEB4E34B316D}" destId="{15E95B23-17AA-4446-86B1-5E5371D86FE6}" srcOrd="1" destOrd="0" presId="urn:microsoft.com/office/officeart/2005/8/layout/hierarchy1"/>
    <dgm:cxn modelId="{F30E6DC0-CD57-43AD-A3F7-C0EBAF8FDD85}" type="presParOf" srcId="{15E95B23-17AA-4446-86B1-5E5371D86FE6}" destId="{526364EE-E9D4-4F56-9C36-83A8C9ED4A81}" srcOrd="0" destOrd="0" presId="urn:microsoft.com/office/officeart/2005/8/layout/hierarchy1"/>
    <dgm:cxn modelId="{71A4C513-33C7-4DB2-9CF3-A65FE0E2396B}" type="presParOf" srcId="{526364EE-E9D4-4F56-9C36-83A8C9ED4A81}" destId="{507587A3-EA99-4637-A1D4-668E82744A42}" srcOrd="0" destOrd="0" presId="urn:microsoft.com/office/officeart/2005/8/layout/hierarchy1"/>
    <dgm:cxn modelId="{FC380CC1-BC06-4447-BBCE-BF01F5EF23A1}" type="presParOf" srcId="{526364EE-E9D4-4F56-9C36-83A8C9ED4A81}" destId="{680F1A45-195F-41B9-BA1D-B45272FA5E7E}" srcOrd="1" destOrd="0" presId="urn:microsoft.com/office/officeart/2005/8/layout/hierarchy1"/>
    <dgm:cxn modelId="{F7B74012-620A-42BF-ABC3-7C88D7BF576E}" type="presParOf" srcId="{15E95B23-17AA-4446-86B1-5E5371D86FE6}" destId="{4A3016A9-5DC5-47F7-8796-51B67B14BF9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3B05A-25BD-4987-A74A-C5B68CAFBE22}">
      <dsp:nvSpPr>
        <dsp:cNvPr id="0" name=""/>
        <dsp:cNvSpPr/>
      </dsp:nvSpPr>
      <dsp:spPr>
        <a:xfrm>
          <a:off x="1185" y="846838"/>
          <a:ext cx="4161775" cy="1694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3CF10-8369-449E-B9DB-8A2BA4B461FD}">
      <dsp:nvSpPr>
        <dsp:cNvPr id="0" name=""/>
        <dsp:cNvSpPr/>
      </dsp:nvSpPr>
      <dsp:spPr>
        <a:xfrm>
          <a:off x="463605" y="1286136"/>
          <a:ext cx="4161775" cy="1694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Respeck</a:t>
          </a:r>
          <a:endParaRPr lang="en-GB" sz="230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 custom-designed platform to collect human activity and respiratory data</a:t>
          </a:r>
        </a:p>
      </dsp:txBody>
      <dsp:txXfrm>
        <a:off x="513223" y="1335754"/>
        <a:ext cx="4062539" cy="1594831"/>
      </dsp:txXfrm>
    </dsp:sp>
    <dsp:sp modelId="{507587A3-EA99-4637-A1D4-668E82744A42}">
      <dsp:nvSpPr>
        <dsp:cNvPr id="0" name=""/>
        <dsp:cNvSpPr/>
      </dsp:nvSpPr>
      <dsp:spPr>
        <a:xfrm>
          <a:off x="5044933" y="871732"/>
          <a:ext cx="4161775" cy="1694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F1A45-195F-41B9-BA1D-B45272FA5E7E}">
      <dsp:nvSpPr>
        <dsp:cNvPr id="0" name=""/>
        <dsp:cNvSpPr/>
      </dsp:nvSpPr>
      <dsp:spPr>
        <a:xfrm>
          <a:off x="5507353" y="1311031"/>
          <a:ext cx="4161775" cy="1694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Thingy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 prototyping platform made by Nordic </a:t>
          </a:r>
          <a:r>
            <a:rPr lang="en-GB" sz="2300" kern="1200" dirty="0" err="1"/>
            <a:t>Seniconductor</a:t>
          </a:r>
          <a:endParaRPr lang="en-US" sz="2300" kern="1200" dirty="0"/>
        </a:p>
      </dsp:txBody>
      <dsp:txXfrm>
        <a:off x="5556971" y="1360649"/>
        <a:ext cx="4062539" cy="1594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DE87-75ED-D22B-CEAB-5A9E3AB50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388A5-3217-B29D-5C25-03685179C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34C6-96C6-3F05-709A-138F9B7E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9BDF-BA81-4B99-A887-BFC997EE0693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5F0E-4A3C-955D-0FFB-9C482401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41957-9D65-1E5D-124F-1C434966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12A-C8DF-4057-AA77-8A61DBCD5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11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C4D0-8CF5-9336-A413-96AF5FC5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4BAC3-5199-0BE9-4192-DDB98D96D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A6326-8A3E-BE4A-0544-76BE447B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9BDF-BA81-4B99-A887-BFC997EE0693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6AB8-7EF4-3718-1694-28FBCD5A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F1303-26F5-B436-8745-F7B3098E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12A-C8DF-4057-AA77-8A61DBCD5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30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DC30B-FCDD-16D1-9593-074D8F3D7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B644B-B799-6DFC-3629-3CD0D6CFE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260AD-E4B8-6490-7C46-ADDFA288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9BDF-BA81-4B99-A887-BFC997EE0693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F7B2C-750E-4565-035B-E45D0F32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3949-F9D8-6E2E-EC31-A2836FBA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12A-C8DF-4057-AA77-8A61DBCD5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15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71AC-6872-A7C8-D7B9-841DFFA0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4EEB-AF6E-621E-B927-0086C3A8E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CB2E-3321-6ADF-2CA5-2CC09248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9BDF-BA81-4B99-A887-BFC997EE0693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7E4F5-C14F-CFAE-6F07-358B8A66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A8664-0A80-3373-D455-92AA3F92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12A-C8DF-4057-AA77-8A61DBCD5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44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F596-78FD-236D-F9EF-4373830D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34B3F-FC63-76D4-4045-C1F025371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1C116-49AF-150E-B1B6-C72B3707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9BDF-BA81-4B99-A887-BFC997EE0693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37D74-1F8A-70F3-04B4-BC723902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609F6-8DDB-E5BA-55B2-13260BB8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12A-C8DF-4057-AA77-8A61DBCD5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94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4860-5245-E6C3-CEE4-6558B496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73C09-789D-21E4-5916-84F720BDC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A7AEC-90B2-0BC2-FA3C-44B54337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C969F-FC65-8230-7C5C-050906F7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9BDF-BA81-4B99-A887-BFC997EE0693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4FDB2-CB0D-42AB-3509-19BE6755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C97A3-3512-9EF1-AB6E-5537C5C9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12A-C8DF-4057-AA77-8A61DBCD5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62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84B4-421B-B2F1-EB7C-703957A8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BADED-2D42-D2F7-4C8B-446DA0603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37B8E-BC3B-8E33-9AA8-0796E75ED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787F1C-30EE-17D6-9D8F-64D890374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66871-E9B6-039F-4375-CAC316FA0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BDB0A-ADA7-8584-1A4E-483C90F5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9BDF-BA81-4B99-A887-BFC997EE0693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08F03-A5FC-58FE-3B12-E7C61E22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0A900-5FEB-01B1-0AD2-2C6A8CEE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12A-C8DF-4057-AA77-8A61DBCD5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98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CEE2-67D7-09DA-CDCE-D1919771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D2D30-3901-D651-5F8E-0E6E4A62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9BDF-BA81-4B99-A887-BFC997EE0693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34EA1-7F5B-5158-0788-BFA5652C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82B33-BCF3-4F2E-18DD-59DE164B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12A-C8DF-4057-AA77-8A61DBCD5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96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30E42-D965-83E8-F49B-D218B913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9BDF-BA81-4B99-A887-BFC997EE0693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06D-D114-0C77-20EB-DC4B3361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52154-597F-18FE-BBF5-EF7A34AB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12A-C8DF-4057-AA77-8A61DBCD5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05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0B85-D5C6-461A-E8DD-E2DEC943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787A4-F0DF-6E2F-158A-5AA6ABB2F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4634C-F052-6F5D-F487-107D56805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08218-06ED-37C9-222A-14AB5C47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9BDF-BA81-4B99-A887-BFC997EE0693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693B5-16FF-8258-F994-357C675C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D9EBC-809F-3ECC-7247-7BA86003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12A-C8DF-4057-AA77-8A61DBCD5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84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DCDB-58FD-A063-D6EA-CA568E95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C288D6-D7A4-13ED-530B-DF9E4C609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FB42A-37B5-A181-6456-62FBA421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36E79-D38D-818C-10BF-30574F3A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9BDF-BA81-4B99-A887-BFC997EE0693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5F1E6-7702-3F3B-8725-68014396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B0672-6AED-836B-CE29-BDE8B6D6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212A-C8DF-4057-AA77-8A61DBCD5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73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13BCC-2606-FF28-913A-96EAA806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9DB7E-5C70-242A-7518-858245FC1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DC1C-4060-1B41-4BAE-7583254A6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29BDF-BA81-4B99-A887-BFC997EE0693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1ED5-494D-9DB9-6476-8826E8087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EDAE4-900B-3856-0B4D-D74044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C212A-C8DF-4057-AA77-8A61DBCD5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9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02B46-B5DB-CC17-384C-367038DD5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8000" dirty="0"/>
              <a:t>PDIoT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65222-E76A-F240-375D-34E8797D1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GB" sz="2200" dirty="0"/>
              <a:t>Introduction to Sensor Platforms for Human Activity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83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291B-3AE7-9E5D-F402-32EF9421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Sensor Platforms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B5518C-6C4A-1ECD-62F1-10A9D6E5D9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163026"/>
              </p:ext>
            </p:extLst>
          </p:nvPr>
        </p:nvGraphicFramePr>
        <p:xfrm>
          <a:off x="838200" y="940248"/>
          <a:ext cx="9713181" cy="3902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9024BCC-9197-8DCA-AF96-24054D01F523}"/>
              </a:ext>
            </a:extLst>
          </p:cNvPr>
          <p:cNvSpPr txBox="1"/>
          <p:nvPr/>
        </p:nvSpPr>
        <p:spPr>
          <a:xfrm>
            <a:off x="645758" y="5846544"/>
            <a:ext cx="9855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Both devices are based around the Nordic Semiconductor NRF52 SoC, provide on-board processing and</a:t>
            </a:r>
          </a:p>
          <a:p>
            <a:r>
              <a:rPr lang="en-GB" dirty="0"/>
              <a:t>BLE communication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BC018-9A9E-A0D1-C8B9-4F7D0CEC3E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0480" y="4199234"/>
            <a:ext cx="1240156" cy="12862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7E6E2-F17B-B41E-A1DC-4A9FB268EF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5061" y="4170401"/>
            <a:ext cx="1645522" cy="132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5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BBD6-5E74-3528-B46A-40343422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IMU Sensors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68E5-FEDA-858B-7AFA-D0AE2ED7F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/>
              <a:t>Both platforms include an Invensense inertial measurement unit (IMU)</a:t>
            </a:r>
          </a:p>
          <a:p>
            <a:pPr lvl="1"/>
            <a:r>
              <a:rPr lang="en-GB"/>
              <a:t>3 axis gyroscope</a:t>
            </a:r>
          </a:p>
          <a:p>
            <a:pPr lvl="2"/>
            <a:r>
              <a:rPr lang="en-GB"/>
              <a:t>Measures rotational rate</a:t>
            </a:r>
          </a:p>
          <a:p>
            <a:pPr lvl="2"/>
            <a:r>
              <a:rPr lang="en-GB"/>
              <a:t>High power consumption</a:t>
            </a:r>
          </a:p>
          <a:p>
            <a:pPr lvl="2"/>
            <a:r>
              <a:rPr lang="en-GB"/>
              <a:t>Cannot detect linear motion</a:t>
            </a:r>
          </a:p>
          <a:p>
            <a:pPr lvl="2"/>
            <a:r>
              <a:rPr lang="en-GB"/>
              <a:t>Reacts quickly to changes in orientation</a:t>
            </a:r>
          </a:p>
          <a:p>
            <a:pPr lvl="1"/>
            <a:r>
              <a:rPr lang="en-GB"/>
              <a:t>3 axis accelerometer</a:t>
            </a:r>
          </a:p>
          <a:p>
            <a:pPr lvl="2"/>
            <a:r>
              <a:rPr lang="en-GB"/>
              <a:t>Measures linear acceleration and the direction of gravity</a:t>
            </a:r>
          </a:p>
          <a:p>
            <a:pPr lvl="2"/>
            <a:r>
              <a:rPr lang="en-GB"/>
              <a:t>Low power consumption</a:t>
            </a:r>
          </a:p>
          <a:p>
            <a:pPr lvl="2"/>
            <a:r>
              <a:rPr lang="en-GB"/>
              <a:t>Useful for determining static orientation</a:t>
            </a:r>
          </a:p>
          <a:p>
            <a:pPr lvl="2"/>
            <a:r>
              <a:rPr lang="en-GB"/>
              <a:t>Rotation can be detected by tracking changes to the direction of gravity</a:t>
            </a:r>
          </a:p>
          <a:p>
            <a:pPr lvl="1"/>
            <a:r>
              <a:rPr lang="en-GB"/>
              <a:t>3 axis magnetometer</a:t>
            </a:r>
          </a:p>
          <a:p>
            <a:pPr lvl="2"/>
            <a:r>
              <a:rPr lang="en-GB"/>
              <a:t>Measures the magnetic field strength and direction</a:t>
            </a:r>
          </a:p>
          <a:p>
            <a:pPr lvl="2"/>
            <a:r>
              <a:rPr lang="en-GB"/>
              <a:t>Not recommended to use for PDIoT as the magnetic field will be crazy in the lab!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176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24EB-BCB4-BCB4-422E-22ECE955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Bluetooth Low Energy (BLE)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0F7C-7617-4BFC-3D00-C97A2868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You can read data from the sensors using BLE</a:t>
            </a:r>
          </a:p>
          <a:p>
            <a:r>
              <a:rPr lang="en-GB"/>
              <a:t>BLE devices expose services, which contain characteristics</a:t>
            </a:r>
          </a:p>
          <a:p>
            <a:pPr lvl="1"/>
            <a:r>
              <a:rPr lang="en-GB"/>
              <a:t>Read characteristics to obtain single sensor readings</a:t>
            </a:r>
          </a:p>
          <a:p>
            <a:pPr lvl="2"/>
            <a:r>
              <a:rPr lang="en-GB"/>
              <a:t>e.g. battery level</a:t>
            </a:r>
          </a:p>
          <a:p>
            <a:pPr lvl="1"/>
            <a:r>
              <a:rPr lang="en-GB"/>
              <a:t>Notify characteristics to stream data</a:t>
            </a:r>
          </a:p>
          <a:p>
            <a:pPr lvl="2"/>
            <a:r>
              <a:rPr lang="en-GB"/>
              <a:t>e.g. IMU data</a:t>
            </a:r>
          </a:p>
          <a:p>
            <a:pPr lvl="1"/>
            <a:r>
              <a:rPr lang="en-GB"/>
              <a:t>Write to characteristics to configure the sensor platform</a:t>
            </a:r>
          </a:p>
          <a:p>
            <a:pPr lvl="2"/>
            <a:r>
              <a:rPr lang="en-GB"/>
              <a:t>e.g. switch individual sensors on or off</a:t>
            </a:r>
          </a:p>
          <a:p>
            <a:pPr lvl="2"/>
            <a:r>
              <a:rPr lang="en-GB"/>
              <a:t>control an LED</a:t>
            </a:r>
          </a:p>
          <a:p>
            <a:r>
              <a:rPr lang="en-GB"/>
              <a:t>BLE can send and receive single bytes or a byte array in each transmission</a:t>
            </a:r>
          </a:p>
          <a:p>
            <a:pPr lvl="1"/>
            <a:r>
              <a:rPr lang="en-GB"/>
              <a:t>By using a custom packet format, we can send complex data</a:t>
            </a:r>
          </a:p>
          <a:p>
            <a:pPr lvl="2"/>
            <a:r>
              <a:rPr lang="en-GB"/>
              <a:t>E.g. {timestamp, accel_x, accel_y, accel_z, gyro_x, gyro_y, gyro_x, battery_level}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49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2ACA-0EF8-8E09-8916-2A5ADEB6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8535-1D76-E031-1FF6-FDBA266E9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3087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Nordic NRF Connect app is a good starting point to learn about communicating with BLE devices on Android</a:t>
            </a:r>
          </a:p>
          <a:p>
            <a:r>
              <a:rPr lang="en-GB" dirty="0"/>
              <a:t>The Thingy has a supporting app, which allows you to configure the sensor platform</a:t>
            </a:r>
          </a:p>
          <a:p>
            <a:r>
              <a:rPr lang="en-GB" dirty="0"/>
              <a:t>We will provide a data collection app for Coursework 1, which will store data in CSV files for later analysis</a:t>
            </a:r>
          </a:p>
          <a:p>
            <a:r>
              <a:rPr lang="en-GB" dirty="0"/>
              <a:t>During Coursework 3 you will extend this to perform Human Activity Recognition in real-time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0D4A4-5E7A-74E3-E35E-FF4DF70D6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726" y="0"/>
            <a:ext cx="3151367" cy="682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7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0771-069A-CC0A-E769-CA4E60BB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IMU Data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E5DF83-D3CB-4483-79F6-141678D60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2944"/>
            <a:ext cx="12192000" cy="427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46C705-0D5F-B2E9-EA1C-7C72B200188A}"/>
              </a:ext>
            </a:extLst>
          </p:cNvPr>
          <p:cNvSpPr txBox="1"/>
          <p:nvPr/>
        </p:nvSpPr>
        <p:spPr>
          <a:xfrm>
            <a:off x="1055802" y="1564849"/>
            <a:ext cx="6211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Accelerometer and gyroscope data are often complimentary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Position of accelerometer lines useful to detect posture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Gyroscope provides cleanest respiratory signal</a:t>
            </a:r>
          </a:p>
        </p:txBody>
      </p:sp>
    </p:spTree>
    <p:extLst>
      <p:ext uri="{BB962C8B-B14F-4D97-AF65-F5344CB8AC3E}">
        <p14:creationId xmlns:p14="http://schemas.microsoft.com/office/powerpoint/2010/main" val="13624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361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PDIoT 2023</vt:lpstr>
      <vt:lpstr>Sensor Platforms</vt:lpstr>
      <vt:lpstr>IMU Sensors</vt:lpstr>
      <vt:lpstr>Bluetooth Low Energy (BLE)</vt:lpstr>
      <vt:lpstr>Android App</vt:lpstr>
      <vt:lpstr>IMU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PDIoT 2023</dc:title>
  <dc:creator>Andrew Bates</dc:creator>
  <cp:lastModifiedBy>Andrew Bates</cp:lastModifiedBy>
  <cp:revision>3</cp:revision>
  <dcterms:created xsi:type="dcterms:W3CDTF">2023-09-19T14:42:16Z</dcterms:created>
  <dcterms:modified xsi:type="dcterms:W3CDTF">2023-09-19T17:30:40Z</dcterms:modified>
</cp:coreProperties>
</file>