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1"/>
  </p:notesMasterIdLst>
  <p:sldIdLst>
    <p:sldId id="256" r:id="rId2"/>
    <p:sldId id="288" r:id="rId3"/>
    <p:sldId id="307" r:id="rId4"/>
    <p:sldId id="260" r:id="rId5"/>
    <p:sldId id="263" r:id="rId6"/>
    <p:sldId id="297" r:id="rId7"/>
    <p:sldId id="298" r:id="rId8"/>
    <p:sldId id="302" r:id="rId9"/>
    <p:sldId id="303" r:id="rId10"/>
    <p:sldId id="296" r:id="rId11"/>
    <p:sldId id="299" r:id="rId12"/>
    <p:sldId id="268" r:id="rId13"/>
    <p:sldId id="295" r:id="rId14"/>
    <p:sldId id="304" r:id="rId15"/>
    <p:sldId id="306" r:id="rId16"/>
    <p:sldId id="300" r:id="rId17"/>
    <p:sldId id="301" r:id="rId18"/>
    <p:sldId id="305" r:id="rId19"/>
    <p:sldId id="308"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Raleway"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1446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42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899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305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0020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02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345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927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149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aaa6d39ba0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aaa6d39ba0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1302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538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085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49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212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i="1"/>
            </a:lvl4pPr>
            <a:lvl5pPr marL="2286000" lvl="4" indent="-381000" algn="ctr" rtl="0">
              <a:spcBef>
                <a:spcPts val="0"/>
              </a:spcBef>
              <a:spcAft>
                <a:spcPts val="0"/>
              </a:spcAft>
              <a:buSzPts val="2400"/>
              <a:buChar char="○"/>
              <a:defRPr i="1"/>
            </a:lvl5pPr>
            <a:lvl6pPr marL="2743200" lvl="5" indent="-381000" algn="ctr" rtl="0">
              <a:spcBef>
                <a:spcPts val="0"/>
              </a:spcBef>
              <a:spcAft>
                <a:spcPts val="0"/>
              </a:spcAft>
              <a:buSzPts val="2400"/>
              <a:buChar char="■"/>
              <a:defRPr i="1"/>
            </a:lvl6pPr>
            <a:lvl7pPr marL="3200400" lvl="6" indent="-381000" algn="ctr" rtl="0">
              <a:spcBef>
                <a:spcPts val="0"/>
              </a:spcBef>
              <a:spcAft>
                <a:spcPts val="0"/>
              </a:spcAft>
              <a:buSzPts val="2400"/>
              <a:buChar char="●"/>
              <a:defRPr i="1"/>
            </a:lvl7pPr>
            <a:lvl8pPr marL="3657600" lvl="7" indent="-381000" algn="ctr" rtl="0">
              <a:spcBef>
                <a:spcPts val="0"/>
              </a:spcBef>
              <a:spcAft>
                <a:spcPts val="0"/>
              </a:spcAft>
              <a:buSzPts val="2400"/>
              <a:buChar char="○"/>
              <a:defRPr i="1"/>
            </a:lvl8pPr>
            <a:lvl9pPr marL="4114800" lvl="8" indent="-381000" algn="ctr">
              <a:spcBef>
                <a:spcPts val="0"/>
              </a:spcBef>
              <a:spcAft>
                <a:spcPts val="0"/>
              </a:spcAft>
              <a:buSzPts val="24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chemeClr val="accent6"/>
                </a:solidFill>
              </a:rPr>
              <a:t>“</a:t>
            </a:r>
            <a:endParaRPr sz="9600" b="1">
              <a:solidFill>
                <a:schemeClr val="accent6"/>
              </a:solidFill>
            </a:endParaRPr>
          </a:p>
        </p:txBody>
      </p:sp>
      <p:sp>
        <p:nvSpPr>
          <p:cNvPr id="26" name="Google Shape;26;p4"/>
          <p:cNvSpPr/>
          <p:nvPr/>
        </p:nvSpPr>
        <p:spPr>
          <a:xfrm>
            <a:off x="5723283" y="1599675"/>
            <a:ext cx="17103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510144" y="684543"/>
            <a:ext cx="6736500" cy="1159800"/>
          </a:xfrm>
          <a:prstGeom prst="rect">
            <a:avLst/>
          </a:prstGeom>
        </p:spPr>
        <p:txBody>
          <a:bodyPr spcFirstLastPara="1" wrap="square" lIns="91425" tIns="91425" rIns="91425" bIns="91425" anchor="t" anchorCtr="0">
            <a:noAutofit/>
          </a:bodyPr>
          <a:lstStyle/>
          <a:p>
            <a:pPr lvl="0"/>
            <a:r>
              <a:rPr lang="en-US" dirty="0"/>
              <a:t>Online</a:t>
            </a:r>
            <a:r>
              <a:rPr lang="en-US" b="1" dirty="0"/>
              <a:t> Household Service</a:t>
            </a:r>
            <a:endParaRPr b="1" dirty="0"/>
          </a:p>
        </p:txBody>
      </p:sp>
      <p:sp>
        <p:nvSpPr>
          <p:cNvPr id="2" name="Rectangle 1">
            <a:extLst>
              <a:ext uri="{FF2B5EF4-FFF2-40B4-BE49-F238E27FC236}">
                <a16:creationId xmlns:a16="http://schemas.microsoft.com/office/drawing/2014/main" id="{AF2AD5E5-A097-4259-8A2D-A69649313EDD}"/>
              </a:ext>
            </a:extLst>
          </p:cNvPr>
          <p:cNvSpPr/>
          <p:nvPr/>
        </p:nvSpPr>
        <p:spPr>
          <a:xfrm>
            <a:off x="605663" y="3145269"/>
            <a:ext cx="3262432" cy="923330"/>
          </a:xfrm>
          <a:prstGeom prst="rect">
            <a:avLst/>
          </a:prstGeom>
        </p:spPr>
        <p:txBody>
          <a:bodyPr wrap="none">
            <a:spAutoFit/>
          </a:bodyPr>
          <a:lstStyle/>
          <a:p>
            <a:r>
              <a:rPr lang="en-US" sz="1800" dirty="0">
                <a:solidFill>
                  <a:srgbClr val="FF0000"/>
                </a:solidFill>
              </a:rPr>
              <a:t>Course: Software Engineering</a:t>
            </a:r>
          </a:p>
          <a:p>
            <a:r>
              <a:rPr lang="en-US" sz="1800" dirty="0">
                <a:solidFill>
                  <a:srgbClr val="FF0000"/>
                </a:solidFill>
              </a:rPr>
              <a:t>Section: A</a:t>
            </a:r>
          </a:p>
          <a:p>
            <a:r>
              <a:rPr lang="en-US" sz="1800" dirty="0">
                <a:solidFill>
                  <a:srgbClr val="FF0000"/>
                </a:solidFill>
              </a:rPr>
              <a:t>Group: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19"/>
          <p:cNvSpPr txBox="1">
            <a:spLocks noGrp="1"/>
          </p:cNvSpPr>
          <p:nvPr>
            <p:ph type="title"/>
          </p:nvPr>
        </p:nvSpPr>
        <p:spPr>
          <a:xfrm>
            <a:off x="31173" y="0"/>
            <a:ext cx="6462600" cy="68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User Story Card</a:t>
            </a:r>
            <a:endParaRPr b="1" dirty="0"/>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12" name="Picture 11">
            <a:extLst>
              <a:ext uri="{FF2B5EF4-FFF2-40B4-BE49-F238E27FC236}">
                <a16:creationId xmlns:a16="http://schemas.microsoft.com/office/drawing/2014/main" id="{CCF4D367-C3C9-4EFC-8893-5B55BF6B99E4}"/>
              </a:ext>
            </a:extLst>
          </p:cNvPr>
          <p:cNvPicPr>
            <a:picLocks noChangeAspect="1"/>
          </p:cNvPicPr>
          <p:nvPr/>
        </p:nvPicPr>
        <p:blipFill>
          <a:blip r:embed="rId3"/>
          <a:stretch>
            <a:fillRect/>
          </a:stretch>
        </p:blipFill>
        <p:spPr>
          <a:xfrm>
            <a:off x="4572001" y="610394"/>
            <a:ext cx="3616054" cy="4107321"/>
          </a:xfrm>
          <a:prstGeom prst="rect">
            <a:avLst/>
          </a:prstGeom>
        </p:spPr>
      </p:pic>
      <p:pic>
        <p:nvPicPr>
          <p:cNvPr id="14" name="Picture 13">
            <a:extLst>
              <a:ext uri="{FF2B5EF4-FFF2-40B4-BE49-F238E27FC236}">
                <a16:creationId xmlns:a16="http://schemas.microsoft.com/office/drawing/2014/main" id="{B337E4BA-2120-495F-8015-8DC207D58F3F}"/>
              </a:ext>
            </a:extLst>
          </p:cNvPr>
          <p:cNvPicPr>
            <a:picLocks noChangeAspect="1"/>
          </p:cNvPicPr>
          <p:nvPr/>
        </p:nvPicPr>
        <p:blipFill>
          <a:blip r:embed="rId4"/>
          <a:stretch>
            <a:fillRect/>
          </a:stretch>
        </p:blipFill>
        <p:spPr>
          <a:xfrm>
            <a:off x="581739" y="603721"/>
            <a:ext cx="3616054" cy="4096565"/>
          </a:xfrm>
          <a:prstGeom prst="rect">
            <a:avLst/>
          </a:prstGeom>
        </p:spPr>
      </p:pic>
    </p:spTree>
    <p:extLst>
      <p:ext uri="{BB962C8B-B14F-4D97-AF65-F5344CB8AC3E}">
        <p14:creationId xmlns:p14="http://schemas.microsoft.com/office/powerpoint/2010/main" val="2075291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19"/>
          <p:cNvSpPr txBox="1">
            <a:spLocks noGrp="1"/>
          </p:cNvSpPr>
          <p:nvPr>
            <p:ph type="title"/>
          </p:nvPr>
        </p:nvSpPr>
        <p:spPr>
          <a:xfrm>
            <a:off x="41564" y="0"/>
            <a:ext cx="6462600" cy="6221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User Story Card</a:t>
            </a:r>
            <a:endParaRPr b="1" dirty="0"/>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Picture 2">
            <a:extLst>
              <a:ext uri="{FF2B5EF4-FFF2-40B4-BE49-F238E27FC236}">
                <a16:creationId xmlns:a16="http://schemas.microsoft.com/office/drawing/2014/main" id="{70AEB10F-9516-4A9A-B331-C49D23B66DA9}"/>
              </a:ext>
            </a:extLst>
          </p:cNvPr>
          <p:cNvPicPr>
            <a:picLocks noChangeAspect="1"/>
          </p:cNvPicPr>
          <p:nvPr/>
        </p:nvPicPr>
        <p:blipFill>
          <a:blip r:embed="rId3"/>
          <a:stretch>
            <a:fillRect/>
          </a:stretch>
        </p:blipFill>
        <p:spPr>
          <a:xfrm>
            <a:off x="4572000" y="622136"/>
            <a:ext cx="3667308" cy="4205400"/>
          </a:xfrm>
          <a:prstGeom prst="rect">
            <a:avLst/>
          </a:prstGeom>
        </p:spPr>
      </p:pic>
      <p:pic>
        <p:nvPicPr>
          <p:cNvPr id="5" name="Picture 4">
            <a:extLst>
              <a:ext uri="{FF2B5EF4-FFF2-40B4-BE49-F238E27FC236}">
                <a16:creationId xmlns:a16="http://schemas.microsoft.com/office/drawing/2014/main" id="{CE14CF66-70CE-4C1C-98AC-13CBE16D7356}"/>
              </a:ext>
            </a:extLst>
          </p:cNvPr>
          <p:cNvPicPr>
            <a:picLocks noChangeAspect="1"/>
          </p:cNvPicPr>
          <p:nvPr/>
        </p:nvPicPr>
        <p:blipFill>
          <a:blip r:embed="rId4"/>
          <a:stretch>
            <a:fillRect/>
          </a:stretch>
        </p:blipFill>
        <p:spPr>
          <a:xfrm>
            <a:off x="540328" y="592281"/>
            <a:ext cx="3699163" cy="4272741"/>
          </a:xfrm>
          <a:prstGeom prst="rect">
            <a:avLst/>
          </a:prstGeom>
        </p:spPr>
      </p:pic>
    </p:spTree>
    <p:extLst>
      <p:ext uri="{BB962C8B-B14F-4D97-AF65-F5344CB8AC3E}">
        <p14:creationId xmlns:p14="http://schemas.microsoft.com/office/powerpoint/2010/main" val="1175666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301150" y="0"/>
            <a:ext cx="6462600" cy="644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UI Design</a:t>
            </a:r>
            <a:endParaRPr b="1" dirty="0"/>
          </a:p>
        </p:txBody>
      </p:sp>
      <p:sp>
        <p:nvSpPr>
          <p:cNvPr id="200" name="Google Shape;200;p2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Picture 2">
            <a:extLst>
              <a:ext uri="{FF2B5EF4-FFF2-40B4-BE49-F238E27FC236}">
                <a16:creationId xmlns:a16="http://schemas.microsoft.com/office/drawing/2014/main" id="{B6178956-5911-4DCB-8A67-0A452A511C2C}"/>
              </a:ext>
            </a:extLst>
          </p:cNvPr>
          <p:cNvPicPr>
            <a:picLocks noChangeAspect="1"/>
          </p:cNvPicPr>
          <p:nvPr/>
        </p:nvPicPr>
        <p:blipFill>
          <a:blip r:embed="rId3"/>
          <a:stretch>
            <a:fillRect/>
          </a:stretch>
        </p:blipFill>
        <p:spPr>
          <a:xfrm>
            <a:off x="6936023" y="907487"/>
            <a:ext cx="2207977" cy="3865844"/>
          </a:xfrm>
          <a:prstGeom prst="rect">
            <a:avLst/>
          </a:prstGeom>
        </p:spPr>
      </p:pic>
      <p:pic>
        <p:nvPicPr>
          <p:cNvPr id="5" name="Picture 4">
            <a:extLst>
              <a:ext uri="{FF2B5EF4-FFF2-40B4-BE49-F238E27FC236}">
                <a16:creationId xmlns:a16="http://schemas.microsoft.com/office/drawing/2014/main" id="{2762DE82-EEAC-4521-B81B-8873FF342EA3}"/>
              </a:ext>
            </a:extLst>
          </p:cNvPr>
          <p:cNvPicPr>
            <a:picLocks noChangeAspect="1"/>
          </p:cNvPicPr>
          <p:nvPr/>
        </p:nvPicPr>
        <p:blipFill>
          <a:blip r:embed="rId4"/>
          <a:stretch>
            <a:fillRect/>
          </a:stretch>
        </p:blipFill>
        <p:spPr>
          <a:xfrm>
            <a:off x="165264" y="857399"/>
            <a:ext cx="2340948" cy="3929449"/>
          </a:xfrm>
          <a:prstGeom prst="rect">
            <a:avLst/>
          </a:prstGeom>
        </p:spPr>
      </p:pic>
      <p:pic>
        <p:nvPicPr>
          <p:cNvPr id="7" name="Picture 6">
            <a:extLst>
              <a:ext uri="{FF2B5EF4-FFF2-40B4-BE49-F238E27FC236}">
                <a16:creationId xmlns:a16="http://schemas.microsoft.com/office/drawing/2014/main" id="{1697FD37-3470-476E-AFDB-1DE63B1A7619}"/>
              </a:ext>
            </a:extLst>
          </p:cNvPr>
          <p:cNvPicPr>
            <a:picLocks noChangeAspect="1"/>
          </p:cNvPicPr>
          <p:nvPr/>
        </p:nvPicPr>
        <p:blipFill>
          <a:blip r:embed="rId5"/>
          <a:stretch>
            <a:fillRect/>
          </a:stretch>
        </p:blipFill>
        <p:spPr>
          <a:xfrm>
            <a:off x="2440125" y="857400"/>
            <a:ext cx="2178801" cy="3818517"/>
          </a:xfrm>
          <a:prstGeom prst="rect">
            <a:avLst/>
          </a:prstGeom>
        </p:spPr>
      </p:pic>
      <p:pic>
        <p:nvPicPr>
          <p:cNvPr id="9" name="Picture 8">
            <a:extLst>
              <a:ext uri="{FF2B5EF4-FFF2-40B4-BE49-F238E27FC236}">
                <a16:creationId xmlns:a16="http://schemas.microsoft.com/office/drawing/2014/main" id="{BB6FD890-2C76-443D-8100-475A5D406E54}"/>
              </a:ext>
            </a:extLst>
          </p:cNvPr>
          <p:cNvPicPr>
            <a:picLocks noChangeAspect="1"/>
          </p:cNvPicPr>
          <p:nvPr/>
        </p:nvPicPr>
        <p:blipFill>
          <a:blip r:embed="rId6"/>
          <a:stretch>
            <a:fillRect/>
          </a:stretch>
        </p:blipFill>
        <p:spPr>
          <a:xfrm>
            <a:off x="4618926" y="827136"/>
            <a:ext cx="2262536" cy="402654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301150" y="0"/>
            <a:ext cx="6462600" cy="6546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UI Design</a:t>
            </a:r>
            <a:endParaRPr b="1" dirty="0"/>
          </a:p>
        </p:txBody>
      </p:sp>
      <p:sp>
        <p:nvSpPr>
          <p:cNvPr id="200" name="Google Shape;200;p2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4" name="Picture 3">
            <a:extLst>
              <a:ext uri="{FF2B5EF4-FFF2-40B4-BE49-F238E27FC236}">
                <a16:creationId xmlns:a16="http://schemas.microsoft.com/office/drawing/2014/main" id="{274EB4E2-1345-4436-BACA-39AA779F282B}"/>
              </a:ext>
            </a:extLst>
          </p:cNvPr>
          <p:cNvPicPr>
            <a:picLocks noChangeAspect="1"/>
          </p:cNvPicPr>
          <p:nvPr/>
        </p:nvPicPr>
        <p:blipFill>
          <a:blip r:embed="rId3"/>
          <a:stretch>
            <a:fillRect/>
          </a:stretch>
        </p:blipFill>
        <p:spPr>
          <a:xfrm>
            <a:off x="5986312" y="822439"/>
            <a:ext cx="2294302" cy="4208971"/>
          </a:xfrm>
          <a:prstGeom prst="rect">
            <a:avLst/>
          </a:prstGeom>
        </p:spPr>
      </p:pic>
      <p:pic>
        <p:nvPicPr>
          <p:cNvPr id="8" name="Picture 7">
            <a:extLst>
              <a:ext uri="{FF2B5EF4-FFF2-40B4-BE49-F238E27FC236}">
                <a16:creationId xmlns:a16="http://schemas.microsoft.com/office/drawing/2014/main" id="{FDD470A4-A769-42C5-9C61-F5C331E857DD}"/>
              </a:ext>
            </a:extLst>
          </p:cNvPr>
          <p:cNvPicPr>
            <a:picLocks noChangeAspect="1"/>
          </p:cNvPicPr>
          <p:nvPr/>
        </p:nvPicPr>
        <p:blipFill>
          <a:blip r:embed="rId4"/>
          <a:stretch>
            <a:fillRect/>
          </a:stretch>
        </p:blipFill>
        <p:spPr>
          <a:xfrm>
            <a:off x="943905" y="857400"/>
            <a:ext cx="2376831" cy="4208971"/>
          </a:xfrm>
          <a:prstGeom prst="rect">
            <a:avLst/>
          </a:prstGeom>
        </p:spPr>
      </p:pic>
      <p:pic>
        <p:nvPicPr>
          <p:cNvPr id="11" name="Picture 10">
            <a:extLst>
              <a:ext uri="{FF2B5EF4-FFF2-40B4-BE49-F238E27FC236}">
                <a16:creationId xmlns:a16="http://schemas.microsoft.com/office/drawing/2014/main" id="{32068465-ECF9-4BC7-BCC1-AEC8A455F0B3}"/>
              </a:ext>
            </a:extLst>
          </p:cNvPr>
          <p:cNvPicPr>
            <a:picLocks noChangeAspect="1"/>
          </p:cNvPicPr>
          <p:nvPr/>
        </p:nvPicPr>
        <p:blipFill>
          <a:blip r:embed="rId5"/>
          <a:stretch>
            <a:fillRect/>
          </a:stretch>
        </p:blipFill>
        <p:spPr>
          <a:xfrm>
            <a:off x="3436303" y="859932"/>
            <a:ext cx="2437649" cy="4153033"/>
          </a:xfrm>
          <a:prstGeom prst="rect">
            <a:avLst/>
          </a:prstGeom>
        </p:spPr>
      </p:pic>
    </p:spTree>
    <p:extLst>
      <p:ext uri="{BB962C8B-B14F-4D97-AF65-F5344CB8AC3E}">
        <p14:creationId xmlns:p14="http://schemas.microsoft.com/office/powerpoint/2010/main" val="1350050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19"/>
          <p:cNvSpPr txBox="1">
            <a:spLocks noGrp="1"/>
          </p:cNvSpPr>
          <p:nvPr>
            <p:ph type="title"/>
          </p:nvPr>
        </p:nvSpPr>
        <p:spPr>
          <a:xfrm>
            <a:off x="0" y="0"/>
            <a:ext cx="6462600" cy="70658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Jira</a:t>
            </a:r>
            <a:endParaRPr b="1" dirty="0"/>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3" name="Picture 2">
            <a:extLst>
              <a:ext uri="{FF2B5EF4-FFF2-40B4-BE49-F238E27FC236}">
                <a16:creationId xmlns:a16="http://schemas.microsoft.com/office/drawing/2014/main" id="{75280DF9-86F3-49D8-96BF-E7D0F492D78C}"/>
              </a:ext>
            </a:extLst>
          </p:cNvPr>
          <p:cNvPicPr>
            <a:picLocks noChangeAspect="1"/>
          </p:cNvPicPr>
          <p:nvPr/>
        </p:nvPicPr>
        <p:blipFill>
          <a:blip r:embed="rId3"/>
          <a:stretch>
            <a:fillRect/>
          </a:stretch>
        </p:blipFill>
        <p:spPr>
          <a:xfrm>
            <a:off x="0" y="843801"/>
            <a:ext cx="9144000" cy="3853132"/>
          </a:xfrm>
          <a:prstGeom prst="rect">
            <a:avLst/>
          </a:prstGeom>
        </p:spPr>
      </p:pic>
    </p:spTree>
    <p:extLst>
      <p:ext uri="{BB962C8B-B14F-4D97-AF65-F5344CB8AC3E}">
        <p14:creationId xmlns:p14="http://schemas.microsoft.com/office/powerpoint/2010/main" val="134501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19"/>
          <p:cNvSpPr txBox="1">
            <a:spLocks noGrp="1"/>
          </p:cNvSpPr>
          <p:nvPr>
            <p:ph type="title"/>
          </p:nvPr>
        </p:nvSpPr>
        <p:spPr>
          <a:xfrm>
            <a:off x="0" y="0"/>
            <a:ext cx="6462600" cy="59228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Git</a:t>
            </a:r>
            <a:endParaRPr b="1" dirty="0"/>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3" name="Picture 2">
            <a:extLst>
              <a:ext uri="{FF2B5EF4-FFF2-40B4-BE49-F238E27FC236}">
                <a16:creationId xmlns:a16="http://schemas.microsoft.com/office/drawing/2014/main" id="{6E8D6499-67D7-45E1-B3B3-C15D1AFA0928}"/>
              </a:ext>
            </a:extLst>
          </p:cNvPr>
          <p:cNvPicPr>
            <a:picLocks noChangeAspect="1"/>
          </p:cNvPicPr>
          <p:nvPr/>
        </p:nvPicPr>
        <p:blipFill>
          <a:blip r:embed="rId3"/>
          <a:stretch>
            <a:fillRect/>
          </a:stretch>
        </p:blipFill>
        <p:spPr>
          <a:xfrm>
            <a:off x="31173" y="729378"/>
            <a:ext cx="4483348" cy="4082741"/>
          </a:xfrm>
          <a:prstGeom prst="rect">
            <a:avLst/>
          </a:prstGeom>
        </p:spPr>
      </p:pic>
      <p:pic>
        <p:nvPicPr>
          <p:cNvPr id="7" name="Picture 6">
            <a:extLst>
              <a:ext uri="{FF2B5EF4-FFF2-40B4-BE49-F238E27FC236}">
                <a16:creationId xmlns:a16="http://schemas.microsoft.com/office/drawing/2014/main" id="{F60D2F91-781B-4E7A-B9A3-2EE3A11E72B9}"/>
              </a:ext>
            </a:extLst>
          </p:cNvPr>
          <p:cNvPicPr>
            <a:picLocks noChangeAspect="1"/>
          </p:cNvPicPr>
          <p:nvPr/>
        </p:nvPicPr>
        <p:blipFill rotWithShape="1">
          <a:blip r:embed="rId4"/>
          <a:srcRect l="-1" r="-5357"/>
          <a:stretch/>
        </p:blipFill>
        <p:spPr>
          <a:xfrm>
            <a:off x="4561609" y="729378"/>
            <a:ext cx="4810991" cy="4082741"/>
          </a:xfrm>
          <a:prstGeom prst="rect">
            <a:avLst/>
          </a:prstGeom>
        </p:spPr>
      </p:pic>
    </p:spTree>
    <p:extLst>
      <p:ext uri="{BB962C8B-B14F-4D97-AF65-F5344CB8AC3E}">
        <p14:creationId xmlns:p14="http://schemas.microsoft.com/office/powerpoint/2010/main" val="696397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19"/>
          <p:cNvSpPr txBox="1">
            <a:spLocks noGrp="1"/>
          </p:cNvSpPr>
          <p:nvPr>
            <p:ph type="title"/>
          </p:nvPr>
        </p:nvSpPr>
        <p:spPr>
          <a:xfrm>
            <a:off x="0" y="0"/>
            <a:ext cx="6462600" cy="59228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Timeline Chart</a:t>
            </a:r>
            <a:endParaRPr b="1" dirty="0"/>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3" name="Picture 2">
            <a:extLst>
              <a:ext uri="{FF2B5EF4-FFF2-40B4-BE49-F238E27FC236}">
                <a16:creationId xmlns:a16="http://schemas.microsoft.com/office/drawing/2014/main" id="{9C29D71A-B014-496A-B565-A1507E778E0B}"/>
              </a:ext>
            </a:extLst>
          </p:cNvPr>
          <p:cNvPicPr>
            <a:picLocks noChangeAspect="1"/>
          </p:cNvPicPr>
          <p:nvPr/>
        </p:nvPicPr>
        <p:blipFill>
          <a:blip r:embed="rId3"/>
          <a:stretch>
            <a:fillRect/>
          </a:stretch>
        </p:blipFill>
        <p:spPr>
          <a:xfrm>
            <a:off x="675410" y="446567"/>
            <a:ext cx="7549529" cy="1652633"/>
          </a:xfrm>
          <a:prstGeom prst="rect">
            <a:avLst/>
          </a:prstGeom>
        </p:spPr>
      </p:pic>
      <p:pic>
        <p:nvPicPr>
          <p:cNvPr id="7" name="Picture 6">
            <a:extLst>
              <a:ext uri="{FF2B5EF4-FFF2-40B4-BE49-F238E27FC236}">
                <a16:creationId xmlns:a16="http://schemas.microsoft.com/office/drawing/2014/main" id="{8A4AE81D-534F-4680-82A0-0604E9283B44}"/>
              </a:ext>
            </a:extLst>
          </p:cNvPr>
          <p:cNvPicPr>
            <a:picLocks noChangeAspect="1"/>
          </p:cNvPicPr>
          <p:nvPr/>
        </p:nvPicPr>
        <p:blipFill>
          <a:blip r:embed="rId4"/>
          <a:stretch>
            <a:fillRect/>
          </a:stretch>
        </p:blipFill>
        <p:spPr>
          <a:xfrm>
            <a:off x="332509" y="2190992"/>
            <a:ext cx="3065701" cy="2741035"/>
          </a:xfrm>
          <a:prstGeom prst="rect">
            <a:avLst/>
          </a:prstGeom>
        </p:spPr>
      </p:pic>
      <p:pic>
        <p:nvPicPr>
          <p:cNvPr id="9" name="Picture 8">
            <a:extLst>
              <a:ext uri="{FF2B5EF4-FFF2-40B4-BE49-F238E27FC236}">
                <a16:creationId xmlns:a16="http://schemas.microsoft.com/office/drawing/2014/main" id="{CB5B2FB4-BA29-4BB6-8DB9-90BBA6C6DF20}"/>
              </a:ext>
            </a:extLst>
          </p:cNvPr>
          <p:cNvPicPr>
            <a:picLocks noChangeAspect="1"/>
          </p:cNvPicPr>
          <p:nvPr/>
        </p:nvPicPr>
        <p:blipFill>
          <a:blip r:embed="rId5"/>
          <a:stretch>
            <a:fillRect/>
          </a:stretch>
        </p:blipFill>
        <p:spPr>
          <a:xfrm>
            <a:off x="3503580" y="2190992"/>
            <a:ext cx="5380648" cy="2391399"/>
          </a:xfrm>
          <a:prstGeom prst="rect">
            <a:avLst/>
          </a:prstGeom>
        </p:spPr>
      </p:pic>
    </p:spTree>
    <p:extLst>
      <p:ext uri="{BB962C8B-B14F-4D97-AF65-F5344CB8AC3E}">
        <p14:creationId xmlns:p14="http://schemas.microsoft.com/office/powerpoint/2010/main" val="1416013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19"/>
          <p:cNvSpPr txBox="1">
            <a:spLocks noGrp="1"/>
          </p:cNvSpPr>
          <p:nvPr>
            <p:ph type="title"/>
          </p:nvPr>
        </p:nvSpPr>
        <p:spPr>
          <a:xfrm>
            <a:off x="0" y="0"/>
            <a:ext cx="6462600" cy="59228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Project Estimation</a:t>
            </a:r>
            <a:endParaRPr b="1" dirty="0"/>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4" name="Picture 3">
            <a:extLst>
              <a:ext uri="{FF2B5EF4-FFF2-40B4-BE49-F238E27FC236}">
                <a16:creationId xmlns:a16="http://schemas.microsoft.com/office/drawing/2014/main" id="{60E9A492-95AA-430B-A334-9233271FC71D}"/>
              </a:ext>
            </a:extLst>
          </p:cNvPr>
          <p:cNvPicPr>
            <a:picLocks noChangeAspect="1"/>
          </p:cNvPicPr>
          <p:nvPr/>
        </p:nvPicPr>
        <p:blipFill>
          <a:blip r:embed="rId3"/>
          <a:stretch>
            <a:fillRect/>
          </a:stretch>
        </p:blipFill>
        <p:spPr>
          <a:xfrm>
            <a:off x="3683299" y="843229"/>
            <a:ext cx="4937066" cy="2209925"/>
          </a:xfrm>
          <a:prstGeom prst="rect">
            <a:avLst/>
          </a:prstGeom>
        </p:spPr>
      </p:pic>
      <p:pic>
        <p:nvPicPr>
          <p:cNvPr id="6" name="Picture 5">
            <a:extLst>
              <a:ext uri="{FF2B5EF4-FFF2-40B4-BE49-F238E27FC236}">
                <a16:creationId xmlns:a16="http://schemas.microsoft.com/office/drawing/2014/main" id="{117B42A2-32DD-406A-B4F0-7DA23822A44E}"/>
              </a:ext>
            </a:extLst>
          </p:cNvPr>
          <p:cNvPicPr>
            <a:picLocks noChangeAspect="1"/>
          </p:cNvPicPr>
          <p:nvPr/>
        </p:nvPicPr>
        <p:blipFill>
          <a:blip r:embed="rId4"/>
          <a:stretch>
            <a:fillRect/>
          </a:stretch>
        </p:blipFill>
        <p:spPr>
          <a:xfrm>
            <a:off x="523635" y="647374"/>
            <a:ext cx="3077004" cy="4363059"/>
          </a:xfrm>
          <a:prstGeom prst="rect">
            <a:avLst/>
          </a:prstGeom>
        </p:spPr>
      </p:pic>
    </p:spTree>
    <p:extLst>
      <p:ext uri="{BB962C8B-B14F-4D97-AF65-F5344CB8AC3E}">
        <p14:creationId xmlns:p14="http://schemas.microsoft.com/office/powerpoint/2010/main" val="485223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19"/>
          <p:cNvSpPr txBox="1">
            <a:spLocks noGrp="1"/>
          </p:cNvSpPr>
          <p:nvPr>
            <p:ph type="title"/>
          </p:nvPr>
        </p:nvSpPr>
        <p:spPr>
          <a:xfrm>
            <a:off x="0" y="0"/>
            <a:ext cx="6462600" cy="59228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Conclusion</a:t>
            </a:r>
            <a:endParaRPr b="1" dirty="0"/>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Rectangle 1">
            <a:extLst>
              <a:ext uri="{FF2B5EF4-FFF2-40B4-BE49-F238E27FC236}">
                <a16:creationId xmlns:a16="http://schemas.microsoft.com/office/drawing/2014/main" id="{FBCA56CF-B677-478F-84DD-BE13717A2D7D}"/>
              </a:ext>
            </a:extLst>
          </p:cNvPr>
          <p:cNvSpPr/>
          <p:nvPr/>
        </p:nvSpPr>
        <p:spPr>
          <a:xfrm>
            <a:off x="2181225" y="1459468"/>
            <a:ext cx="4572000" cy="1665584"/>
          </a:xfrm>
          <a:prstGeom prst="rect">
            <a:avLst/>
          </a:prstGeom>
        </p:spPr>
        <p:txBody>
          <a:bodyPr>
            <a:spAutoFit/>
          </a:bodyPr>
          <a:lstStyle/>
          <a:p>
            <a:pPr algn="just">
              <a:lnSpc>
                <a:spcPct val="150000"/>
              </a:lnSpc>
            </a:pPr>
            <a:r>
              <a:rPr lang="en-US" dirty="0">
                <a:solidFill>
                  <a:schemeClr val="tx1">
                    <a:lumMod val="75000"/>
                  </a:schemeClr>
                </a:solidFill>
                <a:latin typeface="Lato" panose="020F0502020204030203" pitchFamily="34" charset="0"/>
              </a:rPr>
              <a:t>To sum up, The skill we have gathered regarding  </a:t>
            </a:r>
            <a:r>
              <a:rPr lang="en-US" dirty="0">
                <a:solidFill>
                  <a:schemeClr val="tx1">
                    <a:lumMod val="75000"/>
                  </a:schemeClr>
                </a:solidFill>
              </a:rPr>
              <a:t>Use Case Diagram , Activity Diagram , Class Diagram, User Story Card, UI Design , Jira , Git ,Timeline Chart , Project Estimation</a:t>
            </a:r>
            <a:r>
              <a:rPr lang="en-US" dirty="0">
                <a:solidFill>
                  <a:schemeClr val="tx1">
                    <a:lumMod val="75000"/>
                  </a:schemeClr>
                </a:solidFill>
                <a:latin typeface="Lato" panose="020F0502020204030203" pitchFamily="34" charset="0"/>
              </a:rPr>
              <a:t>. That would come in handy to generate an effective project.</a:t>
            </a:r>
          </a:p>
        </p:txBody>
      </p:sp>
    </p:spTree>
    <p:extLst>
      <p:ext uri="{BB962C8B-B14F-4D97-AF65-F5344CB8AC3E}">
        <p14:creationId xmlns:p14="http://schemas.microsoft.com/office/powerpoint/2010/main" val="4031489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19"/>
          <p:cNvSpPr txBox="1">
            <a:spLocks noGrp="1"/>
          </p:cNvSpPr>
          <p:nvPr>
            <p:ph type="title"/>
          </p:nvPr>
        </p:nvSpPr>
        <p:spPr>
          <a:xfrm>
            <a:off x="1857375" y="238125"/>
            <a:ext cx="6462600" cy="28670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dirty="0"/>
              <a:t>Thank </a:t>
            </a:r>
            <a:r>
              <a:rPr lang="en-US" sz="9600" dirty="0">
                <a:solidFill>
                  <a:schemeClr val="bg2">
                    <a:lumMod val="60000"/>
                    <a:lumOff val="40000"/>
                  </a:schemeClr>
                </a:solidFill>
              </a:rPr>
              <a:t>You</a:t>
            </a:r>
            <a:endParaRPr sz="9600" dirty="0">
              <a:solidFill>
                <a:schemeClr val="bg2">
                  <a:lumMod val="60000"/>
                  <a:lumOff val="40000"/>
                </a:schemeClr>
              </a:solidFill>
            </a:endParaRPr>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5" name="Arc 4">
            <a:extLst>
              <a:ext uri="{FF2B5EF4-FFF2-40B4-BE49-F238E27FC236}">
                <a16:creationId xmlns:a16="http://schemas.microsoft.com/office/drawing/2014/main" id="{577AF205-76A4-4C4E-93AB-BB9D5A83C210}"/>
              </a:ext>
            </a:extLst>
          </p:cNvPr>
          <p:cNvSpPr/>
          <p:nvPr/>
        </p:nvSpPr>
        <p:spPr>
          <a:xfrm>
            <a:off x="2857500" y="1419225"/>
            <a:ext cx="4200525" cy="1771650"/>
          </a:xfrm>
          <a:prstGeom prst="arc">
            <a:avLst>
              <a:gd name="adj1" fmla="val 14863444"/>
              <a:gd name="adj2" fmla="val 75172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08796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44"/>
          <p:cNvSpPr txBox="1">
            <a:spLocks noGrp="1"/>
          </p:cNvSpPr>
          <p:nvPr>
            <p:ph type="title"/>
          </p:nvPr>
        </p:nvSpPr>
        <p:spPr>
          <a:xfrm>
            <a:off x="74550" y="0"/>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Group Members</a:t>
            </a:r>
          </a:p>
        </p:txBody>
      </p:sp>
      <p:sp>
        <p:nvSpPr>
          <p:cNvPr id="546" name="Google Shape;546;p4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548" name="Google Shape;548;p44"/>
          <p:cNvSpPr txBox="1"/>
          <p:nvPr/>
        </p:nvSpPr>
        <p:spPr>
          <a:xfrm>
            <a:off x="2123100" y="142660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err="1">
                <a:solidFill>
                  <a:schemeClr val="dk1"/>
                </a:solidFill>
                <a:latin typeface="Lato"/>
                <a:ea typeface="Lato"/>
                <a:cs typeface="Lato"/>
                <a:sym typeface="Lato"/>
              </a:rPr>
              <a:t>Tousif</a:t>
            </a:r>
            <a:r>
              <a:rPr lang="en-US" sz="1200" b="1" dirty="0">
                <a:solidFill>
                  <a:schemeClr val="dk1"/>
                </a:solidFill>
                <a:latin typeface="Lato"/>
                <a:ea typeface="Lato"/>
                <a:cs typeface="Lato"/>
                <a:sym typeface="Lato"/>
              </a:rPr>
              <a:t> </a:t>
            </a:r>
            <a:r>
              <a:rPr lang="en-US" sz="1200" b="1" dirty="0" err="1">
                <a:solidFill>
                  <a:schemeClr val="dk1"/>
                </a:solidFill>
                <a:latin typeface="Lato"/>
                <a:ea typeface="Lato"/>
                <a:cs typeface="Lato"/>
                <a:sym typeface="Lato"/>
              </a:rPr>
              <a:t>Sadeque</a:t>
            </a:r>
            <a:r>
              <a:rPr lang="en-US" sz="1200" b="1" dirty="0">
                <a:solidFill>
                  <a:schemeClr val="dk1"/>
                </a:solidFill>
                <a:latin typeface="Lato"/>
                <a:ea typeface="Lato"/>
                <a:cs typeface="Lato"/>
                <a:sym typeface="Lato"/>
              </a:rPr>
              <a:t> Chowdhury</a:t>
            </a:r>
            <a:br>
              <a:rPr lang="en" sz="1200" dirty="0">
                <a:latin typeface="Lato"/>
                <a:ea typeface="Lato"/>
                <a:cs typeface="Lato"/>
                <a:sym typeface="Lato"/>
              </a:rPr>
            </a:br>
            <a:r>
              <a:rPr lang="en" sz="1200" dirty="0">
                <a:solidFill>
                  <a:schemeClr val="dk2"/>
                </a:solidFill>
                <a:latin typeface="Lato"/>
                <a:ea typeface="Lato"/>
                <a:cs typeface="Lato"/>
                <a:sym typeface="Lato"/>
              </a:rPr>
              <a:t>20-43071-1</a:t>
            </a:r>
            <a:endParaRPr sz="1200" dirty="0">
              <a:solidFill>
                <a:schemeClr val="dk2"/>
              </a:solidFill>
              <a:latin typeface="Lato"/>
              <a:ea typeface="Lato"/>
              <a:cs typeface="Lato"/>
              <a:sym typeface="Lato"/>
            </a:endParaRPr>
          </a:p>
        </p:txBody>
      </p:sp>
      <p:sp>
        <p:nvSpPr>
          <p:cNvPr id="550" name="Google Shape;550;p44"/>
          <p:cNvSpPr txBox="1"/>
          <p:nvPr/>
        </p:nvSpPr>
        <p:spPr>
          <a:xfrm>
            <a:off x="2123100" y="261574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err="1">
                <a:solidFill>
                  <a:schemeClr val="dk1"/>
                </a:solidFill>
                <a:latin typeface="Lato"/>
                <a:ea typeface="Lato"/>
                <a:cs typeface="Lato"/>
                <a:sym typeface="Lato"/>
              </a:rPr>
              <a:t>Nisma</a:t>
            </a:r>
            <a:r>
              <a:rPr lang="en-US" sz="1200" b="1" dirty="0">
                <a:solidFill>
                  <a:schemeClr val="dk1"/>
                </a:solidFill>
                <a:latin typeface="Lato"/>
                <a:ea typeface="Lato"/>
                <a:cs typeface="Lato"/>
                <a:sym typeface="Lato"/>
              </a:rPr>
              <a:t> Hossain</a:t>
            </a:r>
            <a:br>
              <a:rPr lang="en" sz="1200" dirty="0">
                <a:latin typeface="Lato"/>
                <a:ea typeface="Lato"/>
                <a:cs typeface="Lato"/>
                <a:sym typeface="Lato"/>
              </a:rPr>
            </a:br>
            <a:r>
              <a:rPr lang="en" sz="1200" dirty="0">
                <a:solidFill>
                  <a:schemeClr val="dk2"/>
                </a:solidFill>
                <a:latin typeface="Lato"/>
                <a:ea typeface="Lato"/>
                <a:cs typeface="Lato"/>
                <a:sym typeface="Lato"/>
              </a:rPr>
              <a:t>20-41982-1</a:t>
            </a:r>
            <a:endParaRPr sz="1200" dirty="0">
              <a:latin typeface="Lato"/>
              <a:ea typeface="Lato"/>
              <a:cs typeface="Lato"/>
              <a:sym typeface="Lato"/>
            </a:endParaRPr>
          </a:p>
          <a:p>
            <a:pPr marL="0" lvl="0" indent="0" algn="ctr" rtl="0">
              <a:spcBef>
                <a:spcPts val="400"/>
              </a:spcBef>
              <a:spcAft>
                <a:spcPts val="400"/>
              </a:spcAft>
              <a:buNone/>
            </a:pPr>
            <a:endParaRPr sz="1200" dirty="0">
              <a:latin typeface="Lato"/>
              <a:ea typeface="Lato"/>
              <a:cs typeface="Lato"/>
              <a:sym typeface="Lato"/>
            </a:endParaRPr>
          </a:p>
        </p:txBody>
      </p:sp>
      <p:sp>
        <p:nvSpPr>
          <p:cNvPr id="552" name="Google Shape;552;p44"/>
          <p:cNvSpPr txBox="1"/>
          <p:nvPr/>
        </p:nvSpPr>
        <p:spPr>
          <a:xfrm>
            <a:off x="4867127" y="1443512"/>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err="1">
                <a:solidFill>
                  <a:schemeClr val="dk1"/>
                </a:solidFill>
                <a:latin typeface="Lato"/>
                <a:ea typeface="Lato"/>
                <a:cs typeface="Lato"/>
                <a:sym typeface="Lato"/>
              </a:rPr>
              <a:t>Mahdiya</a:t>
            </a:r>
            <a:r>
              <a:rPr lang="en-US" sz="1200" b="1" dirty="0">
                <a:solidFill>
                  <a:schemeClr val="dk1"/>
                </a:solidFill>
                <a:latin typeface="Lato"/>
                <a:ea typeface="Lato"/>
                <a:cs typeface="Lato"/>
                <a:sym typeface="Lato"/>
              </a:rPr>
              <a:t> Islam </a:t>
            </a:r>
            <a:r>
              <a:rPr lang="en-US" sz="1200" b="1" dirty="0" err="1">
                <a:solidFill>
                  <a:schemeClr val="dk1"/>
                </a:solidFill>
                <a:latin typeface="Lato"/>
                <a:ea typeface="Lato"/>
                <a:cs typeface="Lato"/>
                <a:sym typeface="Lato"/>
              </a:rPr>
              <a:t>Arbina</a:t>
            </a:r>
            <a:br>
              <a:rPr lang="en" sz="1200" dirty="0">
                <a:latin typeface="Lato"/>
                <a:ea typeface="Lato"/>
                <a:cs typeface="Lato"/>
                <a:sym typeface="Lato"/>
              </a:rPr>
            </a:br>
            <a:r>
              <a:rPr lang="en-US" sz="1200" dirty="0">
                <a:solidFill>
                  <a:schemeClr val="dk2"/>
                </a:solidFill>
                <a:latin typeface="Lato"/>
                <a:ea typeface="Lato"/>
                <a:cs typeface="Lato"/>
                <a:sym typeface="Lato"/>
              </a:rPr>
              <a:t>20-42719-1</a:t>
            </a:r>
            <a:endParaRPr lang="en-US" sz="1200" dirty="0">
              <a:latin typeface="Lato"/>
              <a:ea typeface="Lato"/>
              <a:cs typeface="Lato"/>
              <a:sym typeface="Lato"/>
            </a:endParaRPr>
          </a:p>
          <a:p>
            <a:pPr marL="0" lvl="0" indent="0" algn="ctr" rtl="0">
              <a:spcBef>
                <a:spcPts val="400"/>
              </a:spcBef>
              <a:spcAft>
                <a:spcPts val="400"/>
              </a:spcAft>
              <a:buNone/>
            </a:pPr>
            <a:endParaRPr lang="en-US" sz="1200" dirty="0">
              <a:latin typeface="Lato"/>
              <a:ea typeface="Lato"/>
              <a:cs typeface="Lato"/>
              <a:sym typeface="Lato"/>
            </a:endParaRPr>
          </a:p>
        </p:txBody>
      </p:sp>
      <p:sp>
        <p:nvSpPr>
          <p:cNvPr id="554" name="Google Shape;554;p44"/>
          <p:cNvSpPr txBox="1"/>
          <p:nvPr/>
        </p:nvSpPr>
        <p:spPr>
          <a:xfrm>
            <a:off x="4867127" y="2598839"/>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a:solidFill>
                  <a:schemeClr val="dk1"/>
                </a:solidFill>
                <a:latin typeface="Lato"/>
                <a:ea typeface="Lato"/>
                <a:cs typeface="Lato"/>
                <a:sym typeface="Lato"/>
              </a:rPr>
              <a:t>Anny </a:t>
            </a:r>
            <a:r>
              <a:rPr lang="en-US" sz="1200" b="1" dirty="0" err="1">
                <a:solidFill>
                  <a:schemeClr val="dk1"/>
                </a:solidFill>
                <a:latin typeface="Lato"/>
                <a:ea typeface="Lato"/>
                <a:cs typeface="Lato"/>
                <a:sym typeface="Lato"/>
              </a:rPr>
              <a:t>Saha</a:t>
            </a:r>
            <a:br>
              <a:rPr lang="en" sz="1200" dirty="0">
                <a:latin typeface="Lato"/>
                <a:ea typeface="Lato"/>
                <a:cs typeface="Lato"/>
                <a:sym typeface="Lato"/>
              </a:rPr>
            </a:br>
            <a:r>
              <a:rPr lang="en-US" sz="1200" dirty="0">
                <a:solidFill>
                  <a:schemeClr val="dk2"/>
                </a:solidFill>
                <a:latin typeface="Lato"/>
                <a:ea typeface="Lato"/>
                <a:cs typeface="Lato"/>
                <a:sym typeface="Lato"/>
              </a:rPr>
              <a:t>20-43417-1</a:t>
            </a:r>
            <a:endParaRPr lang="en-US" sz="1200" dirty="0">
              <a:latin typeface="Lato"/>
              <a:ea typeface="Lato"/>
              <a:cs typeface="Lato"/>
              <a:sym typeface="Lato"/>
            </a:endParaRPr>
          </a:p>
          <a:p>
            <a:pPr marL="0" lvl="0" indent="0" algn="ctr" rtl="0">
              <a:spcBef>
                <a:spcPts val="400"/>
              </a:spcBef>
              <a:spcAft>
                <a:spcPts val="400"/>
              </a:spcAft>
              <a:buNone/>
            </a:pPr>
            <a:endParaRPr lang="en-US" sz="1200" dirty="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19"/>
          <p:cNvSpPr txBox="1">
            <a:spLocks noGrp="1"/>
          </p:cNvSpPr>
          <p:nvPr>
            <p:ph type="title"/>
          </p:nvPr>
        </p:nvSpPr>
        <p:spPr>
          <a:xfrm>
            <a:off x="0" y="0"/>
            <a:ext cx="6462600" cy="59228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Contents at a Glance</a:t>
            </a:r>
            <a:endParaRPr b="1" dirty="0"/>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Rectangle 1">
            <a:extLst>
              <a:ext uri="{FF2B5EF4-FFF2-40B4-BE49-F238E27FC236}">
                <a16:creationId xmlns:a16="http://schemas.microsoft.com/office/drawing/2014/main" id="{E1261784-86A7-4B3E-BA53-AF81C1199B09}"/>
              </a:ext>
            </a:extLst>
          </p:cNvPr>
          <p:cNvSpPr/>
          <p:nvPr/>
        </p:nvSpPr>
        <p:spPr>
          <a:xfrm>
            <a:off x="142875" y="929730"/>
            <a:ext cx="6715125" cy="3284041"/>
          </a:xfrm>
          <a:prstGeom prst="rect">
            <a:avLst/>
          </a:prstGeom>
          <a:ln>
            <a:noFill/>
          </a:ln>
          <a:effectLst>
            <a:outerShdw blurRad="44450" dist="27940" dir="5400000" algn="ctr">
              <a:srgbClr val="000000">
                <a:alpha val="32000"/>
              </a:srgbClr>
            </a:outerShdw>
            <a:softEdge rad="31750"/>
          </a:effectLst>
          <a:scene3d>
            <a:camera prst="orthographicFront">
              <a:rot lat="0" lon="0" rev="0"/>
            </a:camera>
            <a:lightRig rig="balanced" dir="t">
              <a:rot lat="0" lon="0" rev="8700000"/>
            </a:lightRig>
          </a:scene3d>
          <a:sp3d>
            <a:bevelT w="190500" h="38100"/>
          </a:sp3d>
        </p:spPr>
        <p:txBody>
          <a:bodyPr wrap="square">
            <a:spAutoFit/>
          </a:bodyPr>
          <a:lstStyle/>
          <a:p>
            <a:pPr>
              <a:lnSpc>
                <a:spcPct val="150000"/>
              </a:lnSpc>
            </a:pPr>
            <a:r>
              <a:rPr lang="en-US" dirty="0">
                <a:solidFill>
                  <a:schemeClr val="tx1">
                    <a:lumMod val="75000"/>
                  </a:schemeClr>
                </a:solidFill>
              </a:rPr>
              <a:t>1. Idea Generation </a:t>
            </a:r>
          </a:p>
          <a:p>
            <a:pPr>
              <a:lnSpc>
                <a:spcPct val="150000"/>
              </a:lnSpc>
            </a:pPr>
            <a:r>
              <a:rPr lang="en-US" dirty="0">
                <a:solidFill>
                  <a:schemeClr val="tx1">
                    <a:lumMod val="75000"/>
                  </a:schemeClr>
                </a:solidFill>
              </a:rPr>
              <a:t>2. Use Case Diagram</a:t>
            </a:r>
          </a:p>
          <a:p>
            <a:pPr>
              <a:lnSpc>
                <a:spcPct val="150000"/>
              </a:lnSpc>
            </a:pPr>
            <a:r>
              <a:rPr lang="en-US" dirty="0">
                <a:solidFill>
                  <a:schemeClr val="tx1">
                    <a:lumMod val="75000"/>
                  </a:schemeClr>
                </a:solidFill>
              </a:rPr>
              <a:t>3. Activity Diagram</a:t>
            </a:r>
          </a:p>
          <a:p>
            <a:pPr>
              <a:lnSpc>
                <a:spcPct val="150000"/>
              </a:lnSpc>
            </a:pPr>
            <a:r>
              <a:rPr lang="en-US" dirty="0">
                <a:solidFill>
                  <a:schemeClr val="tx1">
                    <a:lumMod val="75000"/>
                  </a:schemeClr>
                </a:solidFill>
              </a:rPr>
              <a:t>4. Class Diagram</a:t>
            </a:r>
          </a:p>
          <a:p>
            <a:pPr>
              <a:lnSpc>
                <a:spcPct val="150000"/>
              </a:lnSpc>
            </a:pPr>
            <a:r>
              <a:rPr lang="en-US" dirty="0">
                <a:solidFill>
                  <a:schemeClr val="tx1">
                    <a:lumMod val="75000"/>
                  </a:schemeClr>
                </a:solidFill>
              </a:rPr>
              <a:t>5. User Story Card</a:t>
            </a:r>
          </a:p>
          <a:p>
            <a:pPr>
              <a:lnSpc>
                <a:spcPct val="150000"/>
              </a:lnSpc>
            </a:pPr>
            <a:r>
              <a:rPr lang="en-US" dirty="0">
                <a:solidFill>
                  <a:schemeClr val="tx1">
                    <a:lumMod val="75000"/>
                  </a:schemeClr>
                </a:solidFill>
              </a:rPr>
              <a:t>6. UI Design</a:t>
            </a:r>
          </a:p>
          <a:p>
            <a:pPr>
              <a:lnSpc>
                <a:spcPct val="150000"/>
              </a:lnSpc>
            </a:pPr>
            <a:r>
              <a:rPr lang="en-US" dirty="0">
                <a:solidFill>
                  <a:schemeClr val="tx1">
                    <a:lumMod val="75000"/>
                  </a:schemeClr>
                </a:solidFill>
              </a:rPr>
              <a:t>7. Jira</a:t>
            </a:r>
          </a:p>
          <a:p>
            <a:pPr>
              <a:lnSpc>
                <a:spcPct val="150000"/>
              </a:lnSpc>
            </a:pPr>
            <a:r>
              <a:rPr lang="en-US" dirty="0">
                <a:solidFill>
                  <a:schemeClr val="tx1">
                    <a:lumMod val="75000"/>
                  </a:schemeClr>
                </a:solidFill>
              </a:rPr>
              <a:t>8. Git</a:t>
            </a:r>
          </a:p>
          <a:p>
            <a:pPr>
              <a:lnSpc>
                <a:spcPct val="150000"/>
              </a:lnSpc>
            </a:pPr>
            <a:r>
              <a:rPr lang="en-US" dirty="0">
                <a:solidFill>
                  <a:schemeClr val="tx1">
                    <a:lumMod val="75000"/>
                  </a:schemeClr>
                </a:solidFill>
              </a:rPr>
              <a:t>9. Timeline Chart</a:t>
            </a:r>
          </a:p>
          <a:p>
            <a:pPr>
              <a:lnSpc>
                <a:spcPct val="150000"/>
              </a:lnSpc>
            </a:pPr>
            <a:r>
              <a:rPr lang="en-US" dirty="0">
                <a:solidFill>
                  <a:schemeClr val="tx1">
                    <a:lumMod val="75000"/>
                  </a:schemeClr>
                </a:solidFill>
              </a:rPr>
              <a:t>10. Project Estimation</a:t>
            </a:r>
          </a:p>
        </p:txBody>
      </p:sp>
    </p:spTree>
    <p:extLst>
      <p:ext uri="{BB962C8B-B14F-4D97-AF65-F5344CB8AC3E}">
        <p14:creationId xmlns:p14="http://schemas.microsoft.com/office/powerpoint/2010/main" val="3236609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noAutofit/>
          </a:bodyPr>
          <a:lstStyle/>
          <a:p>
            <a:pPr marL="76200" indent="0">
              <a:buNone/>
            </a:pPr>
            <a:r>
              <a:rPr lang="en-US" sz="1100" i="0" dirty="0"/>
              <a:t>People can get every possible service regarding the house hold pretty much easily. Apart from that they can order stuff even sitting in their residence. In that case they can get the best service by spending a pretty limited amount of money. The clients will have the chance to provide the feedback which would come really handy for the folks to decide whether they should go for it or not.</a:t>
            </a:r>
          </a:p>
          <a:p>
            <a:pPr marL="0" indent="0">
              <a:buNone/>
            </a:pPr>
            <a:r>
              <a:rPr lang="en-US" sz="1200" b="1" i="0" u="sng" dirty="0"/>
              <a:t>Services</a:t>
            </a:r>
          </a:p>
          <a:p>
            <a:pPr marL="0" indent="0">
              <a:buNone/>
            </a:pPr>
            <a:r>
              <a:rPr lang="en-US" sz="1100" i="0" dirty="0"/>
              <a:t>Electricians for Electrical</a:t>
            </a:r>
          </a:p>
          <a:p>
            <a:pPr marL="0" indent="0">
              <a:buNone/>
            </a:pPr>
            <a:r>
              <a:rPr lang="en-US" sz="1100" i="0" dirty="0"/>
              <a:t>Plumbing</a:t>
            </a:r>
          </a:p>
          <a:p>
            <a:pPr marL="0" indent="0">
              <a:buNone/>
            </a:pPr>
            <a:r>
              <a:rPr lang="en-US" sz="1100" i="0" dirty="0"/>
              <a:t>Home Cleaning </a:t>
            </a:r>
          </a:p>
          <a:p>
            <a:pPr marL="0" indent="0">
              <a:buNone/>
            </a:pPr>
            <a:r>
              <a:rPr lang="en-US" sz="1100" i="0" dirty="0"/>
              <a:t>Order Groceries</a:t>
            </a:r>
          </a:p>
          <a:p>
            <a:pPr marL="0" lvl="0" indent="0" algn="ctr" rtl="0">
              <a:spcBef>
                <a:spcPts val="600"/>
              </a:spcBef>
              <a:spcAft>
                <a:spcPts val="0"/>
              </a:spcAft>
              <a:buNone/>
            </a:pPr>
            <a:endParaRPr sz="900" dirty="0"/>
          </a:p>
        </p:txBody>
      </p:sp>
      <p:sp>
        <p:nvSpPr>
          <p:cNvPr id="119" name="Google Shape;119;p16"/>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
        <p:nvSpPr>
          <p:cNvPr id="2" name="Rectangle 1">
            <a:extLst>
              <a:ext uri="{FF2B5EF4-FFF2-40B4-BE49-F238E27FC236}">
                <a16:creationId xmlns:a16="http://schemas.microsoft.com/office/drawing/2014/main" id="{92E57D19-3BFE-4BBA-9B2D-7E56ACB1CA23}"/>
              </a:ext>
            </a:extLst>
          </p:cNvPr>
          <p:cNvSpPr/>
          <p:nvPr/>
        </p:nvSpPr>
        <p:spPr>
          <a:xfrm>
            <a:off x="2927835" y="775844"/>
            <a:ext cx="3288080" cy="584775"/>
          </a:xfrm>
          <a:prstGeom prst="rect">
            <a:avLst/>
          </a:prstGeom>
        </p:spPr>
        <p:txBody>
          <a:bodyPr wrap="none">
            <a:spAutoFit/>
          </a:bodyPr>
          <a:lstStyle/>
          <a:p>
            <a:pPr marL="76200" indent="0">
              <a:buNone/>
            </a:pPr>
            <a:r>
              <a:rPr lang="en-US" sz="3200" b="1" dirty="0">
                <a:solidFill>
                  <a:schemeClr val="tx1">
                    <a:lumMod val="75000"/>
                  </a:schemeClr>
                </a:solidFill>
              </a:rPr>
              <a:t>Idea generation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19"/>
          <p:cNvSpPr txBox="1">
            <a:spLocks noGrp="1"/>
          </p:cNvSpPr>
          <p:nvPr>
            <p:ph type="title"/>
          </p:nvPr>
        </p:nvSpPr>
        <p:spPr>
          <a:xfrm>
            <a:off x="0" y="0"/>
            <a:ext cx="6462600" cy="59228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Use Case Diagram</a:t>
            </a:r>
            <a:endParaRPr b="1" dirty="0"/>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a:extLst>
              <a:ext uri="{FF2B5EF4-FFF2-40B4-BE49-F238E27FC236}">
                <a16:creationId xmlns:a16="http://schemas.microsoft.com/office/drawing/2014/main" id="{33051B78-6E14-478D-9749-68C0BC6BD5D8}"/>
              </a:ext>
            </a:extLst>
          </p:cNvPr>
          <p:cNvPicPr>
            <a:picLocks noChangeAspect="1"/>
          </p:cNvPicPr>
          <p:nvPr/>
        </p:nvPicPr>
        <p:blipFill>
          <a:blip r:embed="rId3"/>
          <a:stretch>
            <a:fillRect/>
          </a:stretch>
        </p:blipFill>
        <p:spPr>
          <a:xfrm>
            <a:off x="2712027" y="504699"/>
            <a:ext cx="3750573" cy="44425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19"/>
          <p:cNvSpPr txBox="1">
            <a:spLocks noGrp="1"/>
          </p:cNvSpPr>
          <p:nvPr>
            <p:ph type="title"/>
          </p:nvPr>
        </p:nvSpPr>
        <p:spPr>
          <a:xfrm>
            <a:off x="0" y="0"/>
            <a:ext cx="6462600" cy="59228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Activity Diagram</a:t>
            </a:r>
            <a:endParaRPr b="1" dirty="0"/>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4" name="Picture 3">
            <a:extLst>
              <a:ext uri="{FF2B5EF4-FFF2-40B4-BE49-F238E27FC236}">
                <a16:creationId xmlns:a16="http://schemas.microsoft.com/office/drawing/2014/main" id="{89B2FF8D-ADE1-4A94-8DEA-7A71D559DAB6}"/>
              </a:ext>
            </a:extLst>
          </p:cNvPr>
          <p:cNvPicPr>
            <a:picLocks noChangeAspect="1"/>
          </p:cNvPicPr>
          <p:nvPr/>
        </p:nvPicPr>
        <p:blipFill>
          <a:blip r:embed="rId3"/>
          <a:stretch>
            <a:fillRect/>
          </a:stretch>
        </p:blipFill>
        <p:spPr>
          <a:xfrm>
            <a:off x="6075908" y="909643"/>
            <a:ext cx="2744332" cy="3858169"/>
          </a:xfrm>
          <a:prstGeom prst="rect">
            <a:avLst/>
          </a:prstGeom>
        </p:spPr>
      </p:pic>
      <p:pic>
        <p:nvPicPr>
          <p:cNvPr id="6" name="Picture 5">
            <a:extLst>
              <a:ext uri="{FF2B5EF4-FFF2-40B4-BE49-F238E27FC236}">
                <a16:creationId xmlns:a16="http://schemas.microsoft.com/office/drawing/2014/main" id="{24EAED11-18E6-467A-AC51-912AAD6A87E0}"/>
              </a:ext>
            </a:extLst>
          </p:cNvPr>
          <p:cNvPicPr>
            <a:picLocks noChangeAspect="1"/>
          </p:cNvPicPr>
          <p:nvPr/>
        </p:nvPicPr>
        <p:blipFill>
          <a:blip r:embed="rId4"/>
          <a:stretch>
            <a:fillRect/>
          </a:stretch>
        </p:blipFill>
        <p:spPr>
          <a:xfrm>
            <a:off x="2972851" y="893717"/>
            <a:ext cx="2957254" cy="3772142"/>
          </a:xfrm>
          <a:prstGeom prst="rect">
            <a:avLst/>
          </a:prstGeom>
        </p:spPr>
      </p:pic>
      <p:pic>
        <p:nvPicPr>
          <p:cNvPr id="8" name="Picture 7">
            <a:extLst>
              <a:ext uri="{FF2B5EF4-FFF2-40B4-BE49-F238E27FC236}">
                <a16:creationId xmlns:a16="http://schemas.microsoft.com/office/drawing/2014/main" id="{0A658070-6CE3-4DC5-9B11-45DE2EE65365}"/>
              </a:ext>
            </a:extLst>
          </p:cNvPr>
          <p:cNvPicPr>
            <a:picLocks noChangeAspect="1"/>
          </p:cNvPicPr>
          <p:nvPr/>
        </p:nvPicPr>
        <p:blipFill>
          <a:blip r:embed="rId5"/>
          <a:stretch>
            <a:fillRect/>
          </a:stretch>
        </p:blipFill>
        <p:spPr>
          <a:xfrm>
            <a:off x="306725" y="893716"/>
            <a:ext cx="2520323" cy="3828952"/>
          </a:xfrm>
          <a:prstGeom prst="rect">
            <a:avLst/>
          </a:prstGeom>
        </p:spPr>
      </p:pic>
    </p:spTree>
    <p:extLst>
      <p:ext uri="{BB962C8B-B14F-4D97-AF65-F5344CB8AC3E}">
        <p14:creationId xmlns:p14="http://schemas.microsoft.com/office/powerpoint/2010/main" val="552000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19"/>
          <p:cNvSpPr txBox="1">
            <a:spLocks noGrp="1"/>
          </p:cNvSpPr>
          <p:nvPr>
            <p:ph type="title"/>
          </p:nvPr>
        </p:nvSpPr>
        <p:spPr>
          <a:xfrm>
            <a:off x="0" y="0"/>
            <a:ext cx="6462600" cy="59228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Activity  Diagram</a:t>
            </a:r>
            <a:endParaRPr b="1" dirty="0"/>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4" name="Picture 3">
            <a:extLst>
              <a:ext uri="{FF2B5EF4-FFF2-40B4-BE49-F238E27FC236}">
                <a16:creationId xmlns:a16="http://schemas.microsoft.com/office/drawing/2014/main" id="{91B54E10-A2AB-45FA-9A45-7922EC9811B0}"/>
              </a:ext>
            </a:extLst>
          </p:cNvPr>
          <p:cNvPicPr>
            <a:picLocks noChangeAspect="1"/>
          </p:cNvPicPr>
          <p:nvPr/>
        </p:nvPicPr>
        <p:blipFill>
          <a:blip r:embed="rId3"/>
          <a:stretch>
            <a:fillRect/>
          </a:stretch>
        </p:blipFill>
        <p:spPr>
          <a:xfrm>
            <a:off x="4840466" y="897253"/>
            <a:ext cx="2899064" cy="3799680"/>
          </a:xfrm>
          <a:prstGeom prst="rect">
            <a:avLst/>
          </a:prstGeom>
        </p:spPr>
      </p:pic>
      <p:pic>
        <p:nvPicPr>
          <p:cNvPr id="6" name="Picture 5">
            <a:extLst>
              <a:ext uri="{FF2B5EF4-FFF2-40B4-BE49-F238E27FC236}">
                <a16:creationId xmlns:a16="http://schemas.microsoft.com/office/drawing/2014/main" id="{7F37B89F-6983-4ED8-A203-490804552F2B}"/>
              </a:ext>
            </a:extLst>
          </p:cNvPr>
          <p:cNvPicPr>
            <a:picLocks noChangeAspect="1"/>
          </p:cNvPicPr>
          <p:nvPr/>
        </p:nvPicPr>
        <p:blipFill>
          <a:blip r:embed="rId4"/>
          <a:stretch>
            <a:fillRect/>
          </a:stretch>
        </p:blipFill>
        <p:spPr>
          <a:xfrm>
            <a:off x="1469889" y="924791"/>
            <a:ext cx="2823256" cy="3751360"/>
          </a:xfrm>
          <a:prstGeom prst="rect">
            <a:avLst/>
          </a:prstGeom>
        </p:spPr>
      </p:pic>
    </p:spTree>
    <p:extLst>
      <p:ext uri="{BB962C8B-B14F-4D97-AF65-F5344CB8AC3E}">
        <p14:creationId xmlns:p14="http://schemas.microsoft.com/office/powerpoint/2010/main" val="1171599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19"/>
          <p:cNvSpPr txBox="1">
            <a:spLocks noGrp="1"/>
          </p:cNvSpPr>
          <p:nvPr>
            <p:ph type="title"/>
          </p:nvPr>
        </p:nvSpPr>
        <p:spPr>
          <a:xfrm>
            <a:off x="0" y="0"/>
            <a:ext cx="6462600" cy="59228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Class Diagram</a:t>
            </a:r>
            <a:endParaRPr b="1" dirty="0"/>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D2AFB3F9-4CEE-4D52-B02A-568901109356}"/>
              </a:ext>
            </a:extLst>
          </p:cNvPr>
          <p:cNvPicPr>
            <a:picLocks noChangeAspect="1"/>
          </p:cNvPicPr>
          <p:nvPr/>
        </p:nvPicPr>
        <p:blipFill>
          <a:blip r:embed="rId3"/>
          <a:stretch>
            <a:fillRect/>
          </a:stretch>
        </p:blipFill>
        <p:spPr>
          <a:xfrm>
            <a:off x="1799645" y="855067"/>
            <a:ext cx="5095843" cy="3836671"/>
          </a:xfrm>
          <a:prstGeom prst="rect">
            <a:avLst/>
          </a:prstGeom>
        </p:spPr>
      </p:pic>
    </p:spTree>
    <p:extLst>
      <p:ext uri="{BB962C8B-B14F-4D97-AF65-F5344CB8AC3E}">
        <p14:creationId xmlns:p14="http://schemas.microsoft.com/office/powerpoint/2010/main" val="1172167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19"/>
          <p:cNvSpPr txBox="1">
            <a:spLocks noGrp="1"/>
          </p:cNvSpPr>
          <p:nvPr>
            <p:ph type="title"/>
          </p:nvPr>
        </p:nvSpPr>
        <p:spPr>
          <a:xfrm>
            <a:off x="0" y="0"/>
            <a:ext cx="6462600" cy="592282"/>
          </a:xfrm>
          <a:prstGeom prst="rect">
            <a:avLst/>
          </a:prstGeom>
        </p:spPr>
        <p:txBody>
          <a:bodyPr spcFirstLastPara="1" wrap="square" lIns="91425" tIns="91425" rIns="91425" bIns="91425" anchor="b" anchorCtr="0">
            <a:noAutofit/>
          </a:bodyPr>
          <a:lstStyle/>
          <a:p>
            <a:pPr lvl="0"/>
            <a:r>
              <a:rPr lang="en-US" b="1" dirty="0"/>
              <a:t>Class Compartment</a:t>
            </a:r>
            <a:endParaRPr b="1" dirty="0"/>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Picture 2">
            <a:extLst>
              <a:ext uri="{FF2B5EF4-FFF2-40B4-BE49-F238E27FC236}">
                <a16:creationId xmlns:a16="http://schemas.microsoft.com/office/drawing/2014/main" id="{C365E5A1-3612-4DEA-A3BB-9C1FE0EC1976}"/>
              </a:ext>
            </a:extLst>
          </p:cNvPr>
          <p:cNvPicPr>
            <a:picLocks noChangeAspect="1"/>
          </p:cNvPicPr>
          <p:nvPr/>
        </p:nvPicPr>
        <p:blipFill>
          <a:blip r:embed="rId3"/>
          <a:stretch>
            <a:fillRect/>
          </a:stretch>
        </p:blipFill>
        <p:spPr>
          <a:xfrm>
            <a:off x="2045473" y="3668828"/>
            <a:ext cx="5053053" cy="1341605"/>
          </a:xfrm>
          <a:prstGeom prst="rect">
            <a:avLst/>
          </a:prstGeom>
        </p:spPr>
      </p:pic>
      <p:pic>
        <p:nvPicPr>
          <p:cNvPr id="7" name="Picture 6">
            <a:extLst>
              <a:ext uri="{FF2B5EF4-FFF2-40B4-BE49-F238E27FC236}">
                <a16:creationId xmlns:a16="http://schemas.microsoft.com/office/drawing/2014/main" id="{2E85E1C2-AC64-442C-8537-2C8AC40F4D6D}"/>
              </a:ext>
            </a:extLst>
          </p:cNvPr>
          <p:cNvPicPr>
            <a:picLocks noChangeAspect="1"/>
          </p:cNvPicPr>
          <p:nvPr/>
        </p:nvPicPr>
        <p:blipFill>
          <a:blip r:embed="rId4"/>
          <a:stretch>
            <a:fillRect/>
          </a:stretch>
        </p:blipFill>
        <p:spPr>
          <a:xfrm>
            <a:off x="886195" y="465949"/>
            <a:ext cx="3499258" cy="3119494"/>
          </a:xfrm>
          <a:prstGeom prst="rect">
            <a:avLst/>
          </a:prstGeom>
        </p:spPr>
      </p:pic>
      <p:pic>
        <p:nvPicPr>
          <p:cNvPr id="9" name="Picture 8">
            <a:extLst>
              <a:ext uri="{FF2B5EF4-FFF2-40B4-BE49-F238E27FC236}">
                <a16:creationId xmlns:a16="http://schemas.microsoft.com/office/drawing/2014/main" id="{54FFD595-73AD-48BD-9097-E4A269E4240B}"/>
              </a:ext>
            </a:extLst>
          </p:cNvPr>
          <p:cNvPicPr>
            <a:picLocks noChangeAspect="1"/>
          </p:cNvPicPr>
          <p:nvPr/>
        </p:nvPicPr>
        <p:blipFill>
          <a:blip r:embed="rId5"/>
          <a:stretch>
            <a:fillRect/>
          </a:stretch>
        </p:blipFill>
        <p:spPr>
          <a:xfrm>
            <a:off x="4549211" y="492105"/>
            <a:ext cx="3794689" cy="3093337"/>
          </a:xfrm>
          <a:prstGeom prst="rect">
            <a:avLst/>
          </a:prstGeom>
        </p:spPr>
      </p:pic>
    </p:spTree>
    <p:extLst>
      <p:ext uri="{BB962C8B-B14F-4D97-AF65-F5344CB8AC3E}">
        <p14:creationId xmlns:p14="http://schemas.microsoft.com/office/powerpoint/2010/main" val="1605711008"/>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1696</TotalTime>
  <Words>258</Words>
  <Application>Microsoft Office PowerPoint</Application>
  <PresentationFormat>On-screen Show (16:9)</PresentationFormat>
  <Paragraphs>61</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Raleway</vt:lpstr>
      <vt:lpstr>Lato</vt:lpstr>
      <vt:lpstr>Arial</vt:lpstr>
      <vt:lpstr>Antonio template</vt:lpstr>
      <vt:lpstr>Online Household Service</vt:lpstr>
      <vt:lpstr>Group Members</vt:lpstr>
      <vt:lpstr>Contents at a Glance</vt:lpstr>
      <vt:lpstr>PowerPoint Presentation</vt:lpstr>
      <vt:lpstr>Use Case Diagram</vt:lpstr>
      <vt:lpstr>Activity Diagram</vt:lpstr>
      <vt:lpstr>Activity  Diagram</vt:lpstr>
      <vt:lpstr>Class Diagram</vt:lpstr>
      <vt:lpstr>Class Compartment</vt:lpstr>
      <vt:lpstr>User Story Card</vt:lpstr>
      <vt:lpstr>User Story Card</vt:lpstr>
      <vt:lpstr>UI Design</vt:lpstr>
      <vt:lpstr>UI Design</vt:lpstr>
      <vt:lpstr>Jira</vt:lpstr>
      <vt:lpstr>Git</vt:lpstr>
      <vt:lpstr>Timeline Chart</vt:lpstr>
      <vt:lpstr>Project Estimation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Hp</dc:creator>
  <cp:lastModifiedBy>TOUSIF SADEQUE CHOWDHURY</cp:lastModifiedBy>
  <cp:revision>21</cp:revision>
  <dcterms:modified xsi:type="dcterms:W3CDTF">2021-11-29T17:21:22Z</dcterms:modified>
</cp:coreProperties>
</file>