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CDBC8028-17BE-4D76-9B8C-329C84180EC9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A5AB9E2-408F-4CA4-8DDC-A8F227236607}" type="slidenum">
              <a:rPr lang="en-IN" smtClean="0"/>
              <a:t>‹#›</a:t>
            </a:fld>
            <a:endParaRPr lang="en-IN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C8028-17BE-4D76-9B8C-329C84180EC9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B9E2-408F-4CA4-8DDC-A8F22723660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C8028-17BE-4D76-9B8C-329C84180EC9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B9E2-408F-4CA4-8DDC-A8F22723660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C8028-17BE-4D76-9B8C-329C84180EC9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B9E2-408F-4CA4-8DDC-A8F22723660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C8028-17BE-4D76-9B8C-329C84180EC9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B9E2-408F-4CA4-8DDC-A8F22723660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C8028-17BE-4D76-9B8C-329C84180EC9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B9E2-408F-4CA4-8DDC-A8F22723660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C8028-17BE-4D76-9B8C-329C84180EC9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B9E2-408F-4CA4-8DDC-A8F22723660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C8028-17BE-4D76-9B8C-329C84180EC9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B9E2-408F-4CA4-8DDC-A8F22723660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C8028-17BE-4D76-9B8C-329C84180EC9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B9E2-408F-4CA4-8DDC-A8F22723660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C8028-17BE-4D76-9B8C-329C84180EC9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B9E2-408F-4CA4-8DDC-A8F227236607}" type="slidenum">
              <a:rPr lang="en-IN" smtClean="0"/>
              <a:t>‹#›</a:t>
            </a:fld>
            <a:endParaRPr lang="en-IN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C8028-17BE-4D76-9B8C-329C84180EC9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B9E2-408F-4CA4-8DDC-A8F22723660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DBC8028-17BE-4D76-9B8C-329C84180EC9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5A5AB9E2-408F-4CA4-8DDC-A8F227236607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ECONOMIC THOUGHT</a:t>
            </a:r>
          </a:p>
        </p:txBody>
      </p:sp>
    </p:spTree>
    <p:extLst>
      <p:ext uri="{BB962C8B-B14F-4D97-AF65-F5344CB8AC3E}">
        <p14:creationId xmlns:p14="http://schemas.microsoft.com/office/powerpoint/2010/main" val="3240167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example, the services of </a:t>
            </a:r>
            <a:r>
              <a:rPr lang="en-US" dirty="0" err="1"/>
              <a:t>labourers</a:t>
            </a:r>
            <a:r>
              <a:rPr lang="en-US" dirty="0"/>
              <a:t> or machines can </a:t>
            </a:r>
            <a:r>
              <a:rPr lang="en-US" dirty="0" smtClean="0"/>
              <a:t>be utilized </a:t>
            </a:r>
            <a:r>
              <a:rPr lang="en-US" dirty="0"/>
              <a:t>for agricultural activities like preparing land </a:t>
            </a:r>
            <a:r>
              <a:rPr lang="en-US" dirty="0" smtClean="0"/>
              <a:t>for cultivation</a:t>
            </a:r>
            <a:r>
              <a:rPr lang="en-US" dirty="0"/>
              <a:t>, sowing, weeding, </a:t>
            </a:r>
            <a:r>
              <a:rPr lang="en-US" dirty="0" err="1"/>
              <a:t>manuering</a:t>
            </a:r>
            <a:r>
              <a:rPr lang="en-US" dirty="0"/>
              <a:t>, harvesting, </a:t>
            </a:r>
            <a:r>
              <a:rPr lang="en-US" dirty="0" smtClean="0"/>
              <a:t>and threshing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selection of a particular method is decided </a:t>
            </a:r>
            <a:r>
              <a:rPr lang="en-US" dirty="0" smtClean="0"/>
              <a:t>on the </a:t>
            </a:r>
            <a:r>
              <a:rPr lang="en-US" dirty="0"/>
              <a:t>basis of available resources in an area.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1229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For whom to produce?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Production is undertaken to satisfy the wants of the </a:t>
            </a:r>
            <a:r>
              <a:rPr lang="en-US" dirty="0" smtClean="0"/>
              <a:t>society.  </a:t>
            </a:r>
          </a:p>
          <a:p>
            <a:r>
              <a:rPr lang="en-US" dirty="0" smtClean="0"/>
              <a:t>Human </a:t>
            </a:r>
            <a:r>
              <a:rPr lang="en-US" dirty="0"/>
              <a:t>wants are unlimited. As soon as one gets satisfied, </a:t>
            </a:r>
            <a:r>
              <a:rPr lang="en-US" dirty="0" smtClean="0"/>
              <a:t>another crops </a:t>
            </a:r>
            <a:r>
              <a:rPr lang="en-US" dirty="0"/>
              <a:t>up.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we may not have the necessary resource </a:t>
            </a:r>
            <a:r>
              <a:rPr lang="en-US" dirty="0" smtClean="0"/>
              <a:t>to satisfy </a:t>
            </a:r>
            <a:r>
              <a:rPr lang="en-US" dirty="0"/>
              <a:t>all our wants. Therefore, it is important to prioritize </a:t>
            </a:r>
            <a:r>
              <a:rPr lang="en-US" dirty="0" smtClean="0"/>
              <a:t>our </a:t>
            </a:r>
            <a:r>
              <a:rPr lang="en-IN" dirty="0" smtClean="0"/>
              <a:t>wants</a:t>
            </a:r>
            <a:r>
              <a:rPr lang="en-IN" dirty="0"/>
              <a:t>.</a:t>
            </a:r>
          </a:p>
          <a:p>
            <a:r>
              <a:rPr lang="en-US" dirty="0"/>
              <a:t>We must plan production activities in such a way that it </a:t>
            </a:r>
            <a:r>
              <a:rPr lang="en-US" dirty="0" smtClean="0"/>
              <a:t>benefits the </a:t>
            </a:r>
            <a:r>
              <a:rPr lang="en-US" dirty="0"/>
              <a:t>maximum number of individuals in the society.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4001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the income generated is distributed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total income generated is distributed as interest on </a:t>
            </a:r>
            <a:r>
              <a:rPr lang="en-US" dirty="0" smtClean="0"/>
              <a:t>capital, profit </a:t>
            </a:r>
            <a:r>
              <a:rPr lang="en-US" dirty="0"/>
              <a:t>of the entrepreneur, wages of the </a:t>
            </a:r>
            <a:r>
              <a:rPr lang="en-US" dirty="0" err="1"/>
              <a:t>labour</a:t>
            </a:r>
            <a:r>
              <a:rPr lang="en-US" dirty="0"/>
              <a:t>, and rent of </a:t>
            </a:r>
            <a:r>
              <a:rPr lang="en-US" dirty="0" smtClean="0"/>
              <a:t>the </a:t>
            </a:r>
            <a:r>
              <a:rPr lang="en-IN" dirty="0" smtClean="0"/>
              <a:t>land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1269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Economics is not merely a study of wealth, it is also a study </a:t>
            </a:r>
            <a:r>
              <a:rPr lang="en-US" dirty="0" smtClean="0"/>
              <a:t>of </a:t>
            </a:r>
            <a:r>
              <a:rPr lang="en-IN" dirty="0" smtClean="0"/>
              <a:t>man </a:t>
            </a:r>
            <a:r>
              <a:rPr lang="en-IN" dirty="0"/>
              <a:t>and society.</a:t>
            </a:r>
          </a:p>
        </p:txBody>
      </p:sp>
    </p:spTree>
    <p:extLst>
      <p:ext uri="{BB962C8B-B14F-4D97-AF65-F5344CB8AC3E}">
        <p14:creationId xmlns:p14="http://schemas.microsoft.com/office/powerpoint/2010/main" val="1210902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The contributions of economic thinkers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2843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Adam</a:t>
            </a:r>
            <a:br>
              <a:rPr lang="en-IN" dirty="0"/>
            </a:br>
            <a:r>
              <a:rPr lang="en-IN" dirty="0"/>
              <a:t>Smith (1723-1790)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The  </a:t>
            </a:r>
            <a:r>
              <a:rPr lang="en-IN" dirty="0"/>
              <a:t>father of Economics</a:t>
            </a:r>
            <a:r>
              <a:rPr lang="en-IN" dirty="0" smtClean="0"/>
              <a:t>,</a:t>
            </a:r>
          </a:p>
          <a:p>
            <a:r>
              <a:rPr lang="en-US" dirty="0"/>
              <a:t>"An Enquiry into the Nature and Causes </a:t>
            </a:r>
            <a:r>
              <a:rPr lang="en-US" dirty="0" smtClean="0"/>
              <a:t>of </a:t>
            </a:r>
            <a:r>
              <a:rPr lang="en-IN" dirty="0" smtClean="0"/>
              <a:t>the </a:t>
            </a:r>
            <a:r>
              <a:rPr lang="en-IN" dirty="0"/>
              <a:t>Wealth of </a:t>
            </a:r>
            <a:r>
              <a:rPr lang="en-IN" dirty="0" smtClean="0"/>
              <a:t>Nations“</a:t>
            </a:r>
          </a:p>
          <a:p>
            <a:r>
              <a:rPr lang="en-US" dirty="0"/>
              <a:t>He described Economics as the study of wealth.</a:t>
            </a:r>
          </a:p>
          <a:p>
            <a:r>
              <a:rPr lang="en-US" dirty="0"/>
              <a:t>He wanted limited government intervention in the </a:t>
            </a:r>
            <a:r>
              <a:rPr lang="en-US" dirty="0" smtClean="0"/>
              <a:t>economic activities </a:t>
            </a:r>
            <a:r>
              <a:rPr lang="en-US" dirty="0"/>
              <a:t>and argued for more freedom to individuals. This </a:t>
            </a:r>
            <a:r>
              <a:rPr lang="en-US" dirty="0" smtClean="0"/>
              <a:t>is known </a:t>
            </a:r>
            <a:r>
              <a:rPr lang="en-US" dirty="0"/>
              <a:t>as the theory of 'Laissez Faire'.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5715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Karl Marx</a:t>
            </a:r>
            <a:br>
              <a:rPr lang="en-IN" dirty="0"/>
            </a:br>
            <a:r>
              <a:rPr lang="en-IN" dirty="0"/>
              <a:t>(1818-1883)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He maintained that the basis of production is </a:t>
            </a:r>
            <a:r>
              <a:rPr lang="en-US" dirty="0" smtClean="0"/>
              <a:t>the manpower </a:t>
            </a:r>
            <a:r>
              <a:rPr lang="en-US" dirty="0"/>
              <a:t>of </a:t>
            </a:r>
            <a:r>
              <a:rPr lang="en-US" dirty="0" err="1"/>
              <a:t>labourers</a:t>
            </a:r>
            <a:r>
              <a:rPr lang="en-US" dirty="0"/>
              <a:t> and that the price of a product is </a:t>
            </a:r>
            <a:r>
              <a:rPr lang="en-US" dirty="0" smtClean="0"/>
              <a:t>the reward </a:t>
            </a:r>
            <a:r>
              <a:rPr lang="en-US" dirty="0"/>
              <a:t>for it. However, the </a:t>
            </a:r>
            <a:r>
              <a:rPr lang="en-US" dirty="0" err="1"/>
              <a:t>laboures</a:t>
            </a:r>
            <a:r>
              <a:rPr lang="en-US" dirty="0"/>
              <a:t> get only a portion while </a:t>
            </a:r>
            <a:r>
              <a:rPr lang="en-US" dirty="0" smtClean="0"/>
              <a:t>the lion's </a:t>
            </a:r>
            <a:r>
              <a:rPr lang="en-US" dirty="0"/>
              <a:t>share goes to the capitalist as profit. Marx calls this </a:t>
            </a:r>
            <a:r>
              <a:rPr lang="en-US" dirty="0" smtClean="0"/>
              <a:t>surplus value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He </a:t>
            </a:r>
            <a:r>
              <a:rPr lang="en-US" dirty="0"/>
              <a:t>dreamed about a society where there is no </a:t>
            </a:r>
            <a:r>
              <a:rPr lang="en-US" dirty="0" smtClean="0"/>
              <a:t>difference between </a:t>
            </a:r>
            <a:r>
              <a:rPr lang="en-US" dirty="0"/>
              <a:t>the ''haves'' and the ''have-nots''. The ideas of Marx </a:t>
            </a:r>
            <a:r>
              <a:rPr lang="en-US" dirty="0" smtClean="0"/>
              <a:t>are contained </a:t>
            </a:r>
            <a:r>
              <a:rPr lang="en-US" dirty="0"/>
              <a:t>in his </a:t>
            </a:r>
            <a:r>
              <a:rPr lang="en-US" dirty="0" smtClean="0"/>
              <a:t>famous book 'Das </a:t>
            </a:r>
            <a:r>
              <a:rPr lang="en-US" dirty="0"/>
              <a:t>Capital'.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6906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Alfred Marshall</a:t>
            </a:r>
            <a:br>
              <a:rPr lang="en-IN" dirty="0"/>
            </a:br>
            <a:r>
              <a:rPr lang="en-IN" dirty="0"/>
              <a:t>(1842-1924)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 believed that wealth should ultimately result </a:t>
            </a:r>
            <a:r>
              <a:rPr lang="en-US" dirty="0" smtClean="0"/>
              <a:t>in the </a:t>
            </a:r>
            <a:r>
              <a:rPr lang="en-US" dirty="0"/>
              <a:t>welfare of the society. Economic activities must be </a:t>
            </a:r>
            <a:r>
              <a:rPr lang="en-US" dirty="0" smtClean="0"/>
              <a:t>welfare oriented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principles are contained in his work </a:t>
            </a:r>
            <a:r>
              <a:rPr lang="en-US" dirty="0" smtClean="0"/>
              <a:t>'Principles </a:t>
            </a:r>
            <a:r>
              <a:rPr lang="en-IN" dirty="0" smtClean="0"/>
              <a:t>of </a:t>
            </a:r>
            <a:r>
              <a:rPr lang="en-IN" dirty="0"/>
              <a:t>Economics'.</a:t>
            </a:r>
          </a:p>
        </p:txBody>
      </p:sp>
    </p:spTree>
    <p:extLst>
      <p:ext uri="{BB962C8B-B14F-4D97-AF65-F5344CB8AC3E}">
        <p14:creationId xmlns:p14="http://schemas.microsoft.com/office/powerpoint/2010/main" val="2123841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90872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IN" dirty="0"/>
              <a:t>Lionel Robbins</a:t>
            </a:r>
            <a:br>
              <a:rPr lang="en-IN" dirty="0"/>
            </a:br>
            <a:r>
              <a:rPr lang="en-IN" dirty="0"/>
              <a:t>(1898-1984)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British </a:t>
            </a:r>
            <a:r>
              <a:rPr lang="en-IN" dirty="0" smtClean="0"/>
              <a:t>economist.</a:t>
            </a:r>
          </a:p>
          <a:p>
            <a:r>
              <a:rPr lang="en-US" dirty="0" smtClean="0"/>
              <a:t>He </a:t>
            </a:r>
            <a:r>
              <a:rPr lang="en-US" dirty="0"/>
              <a:t>suggested that we should prioritize our wants for </a:t>
            </a:r>
            <a:r>
              <a:rPr lang="en-US" dirty="0" smtClean="0"/>
              <a:t>the judicious </a:t>
            </a:r>
            <a:r>
              <a:rPr lang="en-US" dirty="0"/>
              <a:t>utilization of limited resources.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0379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/>
              <a:t>Paul A Samuelson</a:t>
            </a:r>
            <a:br>
              <a:rPr lang="en-IN" dirty="0"/>
            </a:br>
            <a:r>
              <a:rPr lang="en-IN" dirty="0"/>
              <a:t>(1915-2009)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 </a:t>
            </a:r>
            <a:r>
              <a:rPr lang="en-IN" dirty="0"/>
              <a:t>American economist</a:t>
            </a:r>
            <a:r>
              <a:rPr lang="en-IN" dirty="0" smtClean="0"/>
              <a:t>,</a:t>
            </a:r>
          </a:p>
          <a:p>
            <a:r>
              <a:rPr lang="en-US" dirty="0"/>
              <a:t>He maintained that a </a:t>
            </a:r>
            <a:r>
              <a:rPr lang="en-US" dirty="0" smtClean="0"/>
              <a:t>nation's financial </a:t>
            </a:r>
            <a:r>
              <a:rPr lang="en-US" dirty="0"/>
              <a:t>stability depends on efficient economic planning </a:t>
            </a:r>
            <a:r>
              <a:rPr lang="en-US" dirty="0" smtClean="0"/>
              <a:t>and </a:t>
            </a:r>
            <a:r>
              <a:rPr lang="en-IN" dirty="0" smtClean="0"/>
              <a:t>proper </a:t>
            </a:r>
            <a:r>
              <a:rPr lang="en-IN" dirty="0"/>
              <a:t>utilization of resources.</a:t>
            </a:r>
          </a:p>
        </p:txBody>
      </p:sp>
    </p:spTree>
    <p:extLst>
      <p:ext uri="{BB962C8B-B14F-4D97-AF65-F5344CB8AC3E}">
        <p14:creationId xmlns:p14="http://schemas.microsoft.com/office/powerpoint/2010/main" val="516731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production is a process of creating goods and services </a:t>
            </a:r>
            <a:r>
              <a:rPr lang="en-US" dirty="0" smtClean="0"/>
              <a:t>for </a:t>
            </a:r>
            <a:r>
              <a:rPr lang="en-IN" dirty="0" smtClean="0"/>
              <a:t>satisfying peoples needs.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413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r>
              <a:rPr lang="en-IN" dirty="0" smtClean="0"/>
              <a:t>Indian economic thinkers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1628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Chanakya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(BCE 370 - 283)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 </a:t>
            </a:r>
            <a:r>
              <a:rPr lang="en-US" dirty="0"/>
              <a:t>chief advisor of Chandragupta </a:t>
            </a:r>
            <a:r>
              <a:rPr lang="en-US" dirty="0" err="1" smtClean="0"/>
              <a:t>Maurya</a:t>
            </a:r>
            <a:r>
              <a:rPr lang="en-US" dirty="0" smtClean="0"/>
              <a:t>,</a:t>
            </a:r>
          </a:p>
          <a:p>
            <a:r>
              <a:rPr lang="en-US" dirty="0" smtClean="0"/>
              <a:t>wrote the famous </a:t>
            </a:r>
            <a:r>
              <a:rPr lang="en-US" dirty="0"/>
              <a:t>'</a:t>
            </a:r>
            <a:r>
              <a:rPr lang="en-US" dirty="0" err="1"/>
              <a:t>Arthasasthra</a:t>
            </a:r>
            <a:r>
              <a:rPr lang="en-US" dirty="0"/>
              <a:t>'.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a major work of the Indian </a:t>
            </a:r>
            <a:r>
              <a:rPr lang="en-US" dirty="0" smtClean="0"/>
              <a:t>economic thoughts</a:t>
            </a:r>
            <a:r>
              <a:rPr lang="en-US" dirty="0"/>
              <a:t>. Lack of effective economic activities can bring </a:t>
            </a:r>
            <a:r>
              <a:rPr lang="en-US" dirty="0" smtClean="0"/>
              <a:t>a </a:t>
            </a:r>
            <a:r>
              <a:rPr lang="en-IN" dirty="0" smtClean="0"/>
              <a:t>nation </a:t>
            </a:r>
            <a:r>
              <a:rPr lang="en-IN" dirty="0"/>
              <a:t>to ruin</a:t>
            </a:r>
            <a:r>
              <a:rPr lang="en-IN" dirty="0" smtClean="0"/>
              <a:t>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Chanakya</a:t>
            </a:r>
            <a:r>
              <a:rPr lang="en-US" dirty="0" smtClean="0"/>
              <a:t> </a:t>
            </a:r>
            <a:r>
              <a:rPr lang="en-US" dirty="0"/>
              <a:t>played a key role in </a:t>
            </a:r>
            <a:r>
              <a:rPr lang="en-US" dirty="0" smtClean="0"/>
              <a:t>making </a:t>
            </a:r>
            <a:r>
              <a:rPr lang="en-IN" dirty="0" smtClean="0"/>
              <a:t>Magadha </a:t>
            </a:r>
            <a:r>
              <a:rPr lang="en-IN" dirty="0"/>
              <a:t>a powerful nation.</a:t>
            </a:r>
          </a:p>
        </p:txBody>
      </p:sp>
    </p:spTree>
    <p:extLst>
      <p:ext uri="{BB962C8B-B14F-4D97-AF65-F5344CB8AC3E}">
        <p14:creationId xmlns:p14="http://schemas.microsoft.com/office/powerpoint/2010/main" val="1769945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/>
              <a:t>Dadabhai</a:t>
            </a:r>
            <a:r>
              <a:rPr lang="en-IN" dirty="0"/>
              <a:t> </a:t>
            </a:r>
            <a:r>
              <a:rPr lang="en-IN" dirty="0" err="1"/>
              <a:t>Naoroji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(1825-1917)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 pointed out that the </a:t>
            </a:r>
            <a:r>
              <a:rPr lang="en-US" dirty="0" err="1"/>
              <a:t>Britishers</a:t>
            </a:r>
            <a:r>
              <a:rPr lang="en-US" dirty="0"/>
              <a:t> were draining our </a:t>
            </a:r>
            <a:r>
              <a:rPr lang="en-US" dirty="0" smtClean="0"/>
              <a:t>resources and </a:t>
            </a:r>
            <a:r>
              <a:rPr lang="en-US" dirty="0"/>
              <a:t>that this led to economic crisis and poverty. This is </a:t>
            </a:r>
            <a:r>
              <a:rPr lang="en-US" dirty="0" smtClean="0"/>
              <a:t>known </a:t>
            </a:r>
            <a:r>
              <a:rPr lang="en-IN" dirty="0" smtClean="0"/>
              <a:t>as </a:t>
            </a:r>
            <a:r>
              <a:rPr lang="en-IN" dirty="0"/>
              <a:t>the Drain Theory.</a:t>
            </a:r>
          </a:p>
        </p:txBody>
      </p:sp>
    </p:spTree>
    <p:extLst>
      <p:ext uri="{BB962C8B-B14F-4D97-AF65-F5344CB8AC3E}">
        <p14:creationId xmlns:p14="http://schemas.microsoft.com/office/powerpoint/2010/main" val="691182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dirty="0" smtClean="0"/>
              <a:t>The main reasons for the drain of resources</a:t>
            </a:r>
            <a:br>
              <a:rPr lang="en-US" sz="2700" dirty="0" smtClean="0"/>
            </a:br>
            <a:r>
              <a:rPr lang="en-IN" sz="2700" dirty="0" smtClean="0"/>
              <a:t>were the following.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British officers in India were paid high salaries.</a:t>
            </a:r>
          </a:p>
          <a:p>
            <a:r>
              <a:rPr lang="en-US" dirty="0" smtClean="0"/>
              <a:t>Goods </a:t>
            </a:r>
            <a:r>
              <a:rPr lang="en-US" dirty="0"/>
              <a:t>made from Indian raw materials and </a:t>
            </a:r>
            <a:r>
              <a:rPr lang="en-US" dirty="0" smtClean="0"/>
              <a:t>resources bought </a:t>
            </a:r>
            <a:r>
              <a:rPr lang="en-US" dirty="0"/>
              <a:t>at extremely low price were sold at a high </a:t>
            </a:r>
            <a:r>
              <a:rPr lang="en-US" dirty="0" smtClean="0"/>
              <a:t>price </a:t>
            </a:r>
            <a:r>
              <a:rPr lang="en-IN" dirty="0" smtClean="0"/>
              <a:t>in </a:t>
            </a:r>
            <a:r>
              <a:rPr lang="en-IN" dirty="0"/>
              <a:t>the Indian market.</a:t>
            </a:r>
          </a:p>
          <a:p>
            <a:r>
              <a:rPr lang="en-US" dirty="0" smtClean="0"/>
              <a:t>Indian </a:t>
            </a:r>
            <a:r>
              <a:rPr lang="en-US" dirty="0"/>
              <a:t>wealth was robbed for expanding the </a:t>
            </a:r>
            <a:r>
              <a:rPr lang="en-US" dirty="0" smtClean="0"/>
              <a:t>British </a:t>
            </a:r>
            <a:r>
              <a:rPr lang="en-IN" dirty="0" smtClean="0"/>
              <a:t>Empire</a:t>
            </a:r>
            <a:r>
              <a:rPr lang="en-IN" dirty="0"/>
              <a:t>.</a:t>
            </a:r>
          </a:p>
          <a:p>
            <a:r>
              <a:rPr lang="en-US" dirty="0" smtClean="0"/>
              <a:t>Indian </a:t>
            </a:r>
            <a:r>
              <a:rPr lang="en-US" dirty="0" err="1"/>
              <a:t>labourers</a:t>
            </a:r>
            <a:r>
              <a:rPr lang="en-US" dirty="0"/>
              <a:t> were treated as slaves and farm </a:t>
            </a:r>
            <a:r>
              <a:rPr lang="en-US" dirty="0" smtClean="0"/>
              <a:t>and industrial </a:t>
            </a:r>
            <a:r>
              <a:rPr lang="en-US" dirty="0"/>
              <a:t>products were exported to England.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4372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Ramesh Chandra </a:t>
            </a:r>
            <a:r>
              <a:rPr lang="en-IN" dirty="0" err="1"/>
              <a:t>Dutt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His </a:t>
            </a:r>
            <a:r>
              <a:rPr lang="en-IN" dirty="0" smtClean="0"/>
              <a:t>studies </a:t>
            </a:r>
            <a:r>
              <a:rPr lang="en-US" dirty="0" smtClean="0"/>
              <a:t>revealed </a:t>
            </a:r>
            <a:r>
              <a:rPr lang="en-US" dirty="0"/>
              <a:t>how the western civilization and British </a:t>
            </a:r>
            <a:r>
              <a:rPr lang="en-US" dirty="0" smtClean="0"/>
              <a:t>exploitation </a:t>
            </a:r>
            <a:r>
              <a:rPr lang="en-IN" dirty="0" smtClean="0"/>
              <a:t>ruined </a:t>
            </a:r>
            <a:r>
              <a:rPr lang="en-IN" dirty="0"/>
              <a:t>India.</a:t>
            </a:r>
          </a:p>
        </p:txBody>
      </p:sp>
    </p:spTree>
    <p:extLst>
      <p:ext uri="{BB962C8B-B14F-4D97-AF65-F5344CB8AC3E}">
        <p14:creationId xmlns:p14="http://schemas.microsoft.com/office/powerpoint/2010/main" val="3513602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Gandhian</a:t>
            </a:r>
            <a:r>
              <a:rPr lang="en-IN" b="1" dirty="0"/>
              <a:t> Economics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His ideas can be found in </a:t>
            </a:r>
            <a:r>
              <a:rPr lang="en-US" dirty="0" smtClean="0"/>
              <a:t>his first </a:t>
            </a:r>
            <a:r>
              <a:rPr lang="en-US" dirty="0"/>
              <a:t>book 'Hind </a:t>
            </a:r>
            <a:r>
              <a:rPr lang="en-US" dirty="0" err="1"/>
              <a:t>Swaraj</a:t>
            </a:r>
            <a:r>
              <a:rPr lang="en-US" dirty="0"/>
              <a:t>', published </a:t>
            </a:r>
            <a:r>
              <a:rPr lang="en-US" dirty="0" smtClean="0"/>
              <a:t>in </a:t>
            </a:r>
            <a:r>
              <a:rPr lang="en-IN" dirty="0" smtClean="0"/>
              <a:t>1909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err="1" smtClean="0"/>
              <a:t>Gandhiji's</a:t>
            </a:r>
            <a:r>
              <a:rPr lang="en-IN" dirty="0" smtClean="0"/>
              <a:t> </a:t>
            </a:r>
            <a:r>
              <a:rPr lang="en-IN" dirty="0"/>
              <a:t>ideas </a:t>
            </a:r>
            <a:r>
              <a:rPr lang="en-IN" dirty="0" smtClean="0"/>
              <a:t>gave </a:t>
            </a:r>
            <a:r>
              <a:rPr lang="en-US" dirty="0" smtClean="0"/>
              <a:t>importance </a:t>
            </a:r>
            <a:r>
              <a:rPr lang="en-US" dirty="0"/>
              <a:t>to moral values and </a:t>
            </a:r>
            <a:r>
              <a:rPr lang="en-US" dirty="0" smtClean="0"/>
              <a:t>rural economy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His </a:t>
            </a:r>
            <a:r>
              <a:rPr lang="en-US" dirty="0"/>
              <a:t>idea of 'trusteeship' </a:t>
            </a:r>
            <a:r>
              <a:rPr lang="en-US" dirty="0" smtClean="0"/>
              <a:t>led to </a:t>
            </a:r>
            <a:r>
              <a:rPr lang="en-US" dirty="0"/>
              <a:t>fresh thoughts in the area. </a:t>
            </a:r>
            <a:r>
              <a:rPr lang="en-US" dirty="0" smtClean="0"/>
              <a:t>Through trusteeship</a:t>
            </a:r>
            <a:r>
              <a:rPr lang="en-US" dirty="0"/>
              <a:t>, </a:t>
            </a:r>
            <a:r>
              <a:rPr lang="en-US" dirty="0" err="1"/>
              <a:t>Gandhiji</a:t>
            </a:r>
            <a:r>
              <a:rPr lang="en-US" dirty="0"/>
              <a:t> aimed at </a:t>
            </a:r>
            <a:r>
              <a:rPr lang="en-US" dirty="0" smtClean="0"/>
              <a:t>an economy </a:t>
            </a:r>
            <a:r>
              <a:rPr lang="en-US" dirty="0"/>
              <a:t>which is founded on </a:t>
            </a:r>
            <a:r>
              <a:rPr lang="en-US" dirty="0" smtClean="0"/>
              <a:t>truth </a:t>
            </a:r>
            <a:r>
              <a:rPr lang="en-IN" dirty="0" smtClean="0"/>
              <a:t>and </a:t>
            </a:r>
            <a:r>
              <a:rPr lang="en-IN" dirty="0"/>
              <a:t>non-violence.</a:t>
            </a:r>
          </a:p>
        </p:txBody>
      </p:sp>
    </p:spTree>
    <p:extLst>
      <p:ext uri="{BB962C8B-B14F-4D97-AF65-F5344CB8AC3E}">
        <p14:creationId xmlns:p14="http://schemas.microsoft.com/office/powerpoint/2010/main" val="15403739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his main ideas as follows: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• </a:t>
            </a:r>
            <a:r>
              <a:rPr lang="en-IN" dirty="0"/>
              <a:t>Priority to rural-agricultural system.</a:t>
            </a:r>
          </a:p>
          <a:p>
            <a:pPr marL="0" indent="0">
              <a:buNone/>
            </a:pPr>
            <a:r>
              <a:rPr lang="en-US" dirty="0"/>
              <a:t>• Emphasis on small and cottage industries.</a:t>
            </a:r>
          </a:p>
          <a:p>
            <a:pPr marL="0" indent="0">
              <a:buNone/>
            </a:pPr>
            <a:r>
              <a:rPr lang="en-US" dirty="0"/>
              <a:t>• Formation of an economy built on equality.</a:t>
            </a:r>
          </a:p>
          <a:p>
            <a:pPr marL="0" indent="0">
              <a:buNone/>
            </a:pPr>
            <a:r>
              <a:rPr lang="en-US" dirty="0"/>
              <a:t>• A self sufficient and self-reliant local economy.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18803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Many Indian economists were impressed by the economic </a:t>
            </a:r>
            <a:r>
              <a:rPr lang="en-US" dirty="0" smtClean="0"/>
              <a:t>ideas </a:t>
            </a:r>
            <a:r>
              <a:rPr lang="en-IN" dirty="0" smtClean="0"/>
              <a:t>of </a:t>
            </a:r>
            <a:r>
              <a:rPr lang="en-IN" dirty="0" err="1"/>
              <a:t>Gandhiji</a:t>
            </a:r>
            <a:r>
              <a:rPr lang="en-IN" dirty="0"/>
              <a:t>.</a:t>
            </a:r>
            <a:endParaRPr lang="en-IN" dirty="0" smtClean="0"/>
          </a:p>
          <a:p>
            <a:r>
              <a:rPr lang="en-IN" dirty="0" smtClean="0"/>
              <a:t>Economists like</a:t>
            </a:r>
          </a:p>
          <a:p>
            <a:pPr lvl="1"/>
            <a:r>
              <a:rPr lang="en-IN" dirty="0" smtClean="0"/>
              <a:t> </a:t>
            </a:r>
            <a:r>
              <a:rPr lang="en-IN" dirty="0"/>
              <a:t>J C </a:t>
            </a:r>
            <a:r>
              <a:rPr lang="en-IN" dirty="0" err="1" smtClean="0"/>
              <a:t>Kumarappa</a:t>
            </a:r>
            <a:r>
              <a:rPr lang="en-IN" dirty="0" smtClean="0"/>
              <a:t>,</a:t>
            </a:r>
          </a:p>
          <a:p>
            <a:pPr lvl="1"/>
            <a:r>
              <a:rPr lang="en-IN" dirty="0" err="1" smtClean="0"/>
              <a:t>Sriman</a:t>
            </a:r>
            <a:r>
              <a:rPr lang="en-IN" dirty="0" smtClean="0"/>
              <a:t> Narayan, </a:t>
            </a:r>
            <a:r>
              <a:rPr lang="en-US" dirty="0" smtClean="0"/>
              <a:t>and </a:t>
            </a:r>
          </a:p>
          <a:p>
            <a:pPr lvl="1"/>
            <a:r>
              <a:rPr lang="en-US" dirty="0" err="1" smtClean="0"/>
              <a:t>Dharampal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 smtClean="0"/>
              <a:t>wanted </a:t>
            </a:r>
            <a:r>
              <a:rPr lang="en-US" dirty="0"/>
              <a:t>independent India's development to </a:t>
            </a:r>
            <a:r>
              <a:rPr lang="en-US" dirty="0" smtClean="0"/>
              <a:t>give priority </a:t>
            </a:r>
            <a:r>
              <a:rPr lang="en-US" dirty="0"/>
              <a:t>to agriculture and small scale industry.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40167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/>
              <a:t>Amartys</a:t>
            </a:r>
            <a:r>
              <a:rPr lang="en-IN" dirty="0"/>
              <a:t> </a:t>
            </a:r>
            <a:r>
              <a:rPr lang="en-IN" dirty="0" err="1"/>
              <a:t>Sen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(1933-)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Amartya</a:t>
            </a:r>
            <a:r>
              <a:rPr lang="en-US" dirty="0"/>
              <a:t> </a:t>
            </a:r>
            <a:r>
              <a:rPr lang="en-US" dirty="0" err="1"/>
              <a:t>Sen</a:t>
            </a:r>
            <a:r>
              <a:rPr lang="en-US" dirty="0"/>
              <a:t> is an Indian economist, who received the </a:t>
            </a:r>
            <a:r>
              <a:rPr lang="en-US" dirty="0" smtClean="0"/>
              <a:t>Nobel Prize </a:t>
            </a:r>
            <a:r>
              <a:rPr lang="en-US" dirty="0"/>
              <a:t>for Economics in 1998. </a:t>
            </a:r>
            <a:endParaRPr lang="en-US" dirty="0" smtClean="0"/>
          </a:p>
          <a:p>
            <a:r>
              <a:rPr lang="en-US" dirty="0" smtClean="0"/>
              <a:t>His </a:t>
            </a:r>
            <a:r>
              <a:rPr lang="en-US" dirty="0"/>
              <a:t>major works covered </a:t>
            </a:r>
            <a:r>
              <a:rPr lang="en-US" dirty="0" smtClean="0"/>
              <a:t>vast areas </a:t>
            </a:r>
            <a:r>
              <a:rPr lang="en-US" dirty="0"/>
              <a:t>like welfare economics, economic inequality, </a:t>
            </a:r>
            <a:r>
              <a:rPr lang="en-US" dirty="0" smtClean="0"/>
              <a:t>and </a:t>
            </a:r>
            <a:r>
              <a:rPr lang="en-IN" dirty="0" smtClean="0"/>
              <a:t>development</a:t>
            </a:r>
            <a:r>
              <a:rPr lang="en-IN" dirty="0"/>
              <a:t>.</a:t>
            </a:r>
          </a:p>
          <a:p>
            <a:r>
              <a:rPr lang="en-US" dirty="0"/>
              <a:t>He pointed out the flaws in determining the poverty line </a:t>
            </a:r>
            <a:r>
              <a:rPr lang="en-US" dirty="0" smtClean="0"/>
              <a:t>and concentrated </a:t>
            </a:r>
            <a:r>
              <a:rPr lang="en-US" dirty="0"/>
              <a:t>his studies on </a:t>
            </a:r>
            <a:r>
              <a:rPr lang="en-US" dirty="0" err="1"/>
              <a:t>povery</a:t>
            </a:r>
            <a:r>
              <a:rPr lang="en-US" dirty="0"/>
              <a:t>, inequality, and famine.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358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54140" y="2324100"/>
            <a:ext cx="4554732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3561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Agriculture and factory work come under production of goods</a:t>
            </a:r>
            <a:r>
              <a:rPr lang="en-US" dirty="0" smtClean="0"/>
              <a:t>,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whereas </a:t>
            </a:r>
            <a:r>
              <a:rPr lang="en-US" dirty="0"/>
              <a:t>the traffic police and the doctor provide </a:t>
            </a:r>
            <a:r>
              <a:rPr lang="en-US" dirty="0" smtClean="0"/>
              <a:t>services.</a:t>
            </a:r>
          </a:p>
          <a:p>
            <a:endParaRPr lang="en-IN" dirty="0" smtClean="0"/>
          </a:p>
          <a:p>
            <a:r>
              <a:rPr lang="en-IN" dirty="0" smtClean="0"/>
              <a:t>distribution is </a:t>
            </a:r>
            <a:r>
              <a:rPr lang="en-US" dirty="0" smtClean="0"/>
              <a:t>significant </a:t>
            </a:r>
            <a:r>
              <a:rPr lang="en-US" dirty="0"/>
              <a:t>in an economy. Fair distribution speeds up </a:t>
            </a:r>
            <a:r>
              <a:rPr lang="en-US" dirty="0" smtClean="0"/>
              <a:t>economic </a:t>
            </a:r>
            <a:r>
              <a:rPr lang="en-IN" dirty="0" smtClean="0"/>
              <a:t>development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7921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 satisfies his wants through the consumption of goods </a:t>
            </a:r>
            <a:r>
              <a:rPr lang="en-US" dirty="0" smtClean="0"/>
              <a:t>and services</a:t>
            </a:r>
            <a:r>
              <a:rPr lang="en-US" dirty="0"/>
              <a:t>. The reward received by participating in the </a:t>
            </a:r>
            <a:r>
              <a:rPr lang="en-US" dirty="0" smtClean="0"/>
              <a:t>production process </a:t>
            </a:r>
            <a:r>
              <a:rPr lang="en-US" dirty="0"/>
              <a:t>is spent on consumption. Therefore, there is </a:t>
            </a:r>
            <a:r>
              <a:rPr lang="en-US" dirty="0" smtClean="0"/>
              <a:t>a correlation </a:t>
            </a:r>
            <a:r>
              <a:rPr lang="en-US" dirty="0"/>
              <a:t>between production, distribution and </a:t>
            </a:r>
            <a:r>
              <a:rPr lang="en-US" dirty="0" smtClean="0"/>
              <a:t>consumption </a:t>
            </a:r>
            <a:r>
              <a:rPr lang="en-IN" dirty="0" smtClean="0"/>
              <a:t>of </a:t>
            </a:r>
            <a:r>
              <a:rPr lang="en-IN" dirty="0"/>
              <a:t>goods and services.</a:t>
            </a:r>
          </a:p>
        </p:txBody>
      </p:sp>
    </p:spTree>
    <p:extLst>
      <p:ext uri="{BB962C8B-B14F-4D97-AF65-F5344CB8AC3E}">
        <p14:creationId xmlns:p14="http://schemas.microsoft.com/office/powerpoint/2010/main" val="2340564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Economics is the branch of science that studies </a:t>
            </a:r>
            <a:r>
              <a:rPr lang="en-US" dirty="0" smtClean="0"/>
              <a:t>economic activities </a:t>
            </a:r>
            <a:r>
              <a:rPr lang="en-US" dirty="0"/>
              <a:t>relating to production, distribution, and consumption.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7694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fundamental problems faced by</a:t>
            </a:r>
            <a:br>
              <a:rPr lang="en-US" b="1" dirty="0"/>
            </a:br>
            <a:r>
              <a:rPr lang="en-IN" b="1" dirty="0"/>
              <a:t>an economy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three essential questions </a:t>
            </a:r>
            <a:r>
              <a:rPr lang="en-US" dirty="0" smtClean="0"/>
              <a:t>associated </a:t>
            </a:r>
            <a:r>
              <a:rPr lang="en-IN" dirty="0" smtClean="0"/>
              <a:t>with </a:t>
            </a:r>
            <a:r>
              <a:rPr lang="en-IN" dirty="0"/>
              <a:t>every economic activity.</a:t>
            </a:r>
          </a:p>
          <a:p>
            <a:r>
              <a:rPr lang="en-US" dirty="0"/>
              <a:t>What to produce and how much to produce?</a:t>
            </a:r>
          </a:p>
          <a:p>
            <a:r>
              <a:rPr lang="en-IN" dirty="0"/>
              <a:t>How to produce?</a:t>
            </a:r>
          </a:p>
          <a:p>
            <a:r>
              <a:rPr lang="en-IN" dirty="0"/>
              <a:t>For whom to produce?</a:t>
            </a:r>
          </a:p>
        </p:txBody>
      </p:sp>
    </p:spTree>
    <p:extLst>
      <p:ext uri="{BB962C8B-B14F-4D97-AF65-F5344CB8AC3E}">
        <p14:creationId xmlns:p14="http://schemas.microsoft.com/office/powerpoint/2010/main" val="2298030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to produce and how much to produce?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Since resources are limited, it is very important to use </a:t>
            </a:r>
            <a:r>
              <a:rPr lang="en-US" dirty="0" smtClean="0"/>
              <a:t>the available </a:t>
            </a:r>
            <a:r>
              <a:rPr lang="en-US" dirty="0"/>
              <a:t>ones and to decide what to produce for the welfare </a:t>
            </a:r>
            <a:r>
              <a:rPr lang="en-US" dirty="0" smtClean="0"/>
              <a:t>of </a:t>
            </a:r>
            <a:r>
              <a:rPr lang="en-IN" dirty="0" smtClean="0"/>
              <a:t>the </a:t>
            </a:r>
            <a:r>
              <a:rPr lang="en-IN" dirty="0"/>
              <a:t>society</a:t>
            </a:r>
            <a:r>
              <a:rPr lang="en-IN" dirty="0" smtClean="0"/>
              <a:t>.</a:t>
            </a:r>
          </a:p>
          <a:p>
            <a:r>
              <a:rPr lang="en-US" dirty="0"/>
              <a:t>Food, shelter, clothing, hospitals, schools etc. should be </a:t>
            </a:r>
            <a:r>
              <a:rPr lang="en-US" dirty="0" smtClean="0"/>
              <a:t>made available </a:t>
            </a:r>
            <a:r>
              <a:rPr lang="en-US" dirty="0"/>
              <a:t>according to the wants of the society. There </a:t>
            </a:r>
            <a:r>
              <a:rPr lang="en-US" dirty="0" smtClean="0"/>
              <a:t>should exist </a:t>
            </a:r>
            <a:r>
              <a:rPr lang="en-US" dirty="0"/>
              <a:t>of balance between the wants of the society and the </a:t>
            </a:r>
            <a:r>
              <a:rPr lang="en-US" dirty="0" smtClean="0"/>
              <a:t>quantity </a:t>
            </a:r>
            <a:r>
              <a:rPr lang="en-IN" dirty="0" smtClean="0"/>
              <a:t>of </a:t>
            </a:r>
            <a:r>
              <a:rPr lang="en-IN" dirty="0"/>
              <a:t>a product.</a:t>
            </a:r>
          </a:p>
        </p:txBody>
      </p:sp>
    </p:spTree>
    <p:extLst>
      <p:ext uri="{BB962C8B-B14F-4D97-AF65-F5344CB8AC3E}">
        <p14:creationId xmlns:p14="http://schemas.microsoft.com/office/powerpoint/2010/main" val="4294597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How to produce?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</a:t>
            </a:r>
            <a:r>
              <a:rPr lang="en-IN" dirty="0" smtClean="0"/>
              <a:t>denotes </a:t>
            </a:r>
            <a:r>
              <a:rPr lang="en-US" dirty="0" smtClean="0"/>
              <a:t>the </a:t>
            </a:r>
            <a:r>
              <a:rPr lang="en-US" dirty="0"/>
              <a:t>method of production. </a:t>
            </a:r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to produce is decided on </a:t>
            </a:r>
            <a:r>
              <a:rPr lang="en-US" dirty="0" smtClean="0"/>
              <a:t>the basis </a:t>
            </a:r>
            <a:r>
              <a:rPr lang="en-US" dirty="0"/>
              <a:t>of the availability of resources and technology.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10588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46</TotalTime>
  <Words>1014</Words>
  <Application>Microsoft Office PowerPoint</Application>
  <PresentationFormat>On-screen Show (4:3)</PresentationFormat>
  <Paragraphs>87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Austin</vt:lpstr>
      <vt:lpstr>PowerPoint Presentation</vt:lpstr>
      <vt:lpstr>Production </vt:lpstr>
      <vt:lpstr>PowerPoint Presentation</vt:lpstr>
      <vt:lpstr>PowerPoint Presentation</vt:lpstr>
      <vt:lpstr>PowerPoint Presentation</vt:lpstr>
      <vt:lpstr>PowerPoint Presentation</vt:lpstr>
      <vt:lpstr>The fundamental problems faced by an economy</vt:lpstr>
      <vt:lpstr>What to produce and how much to produce?</vt:lpstr>
      <vt:lpstr>How to produce?</vt:lpstr>
      <vt:lpstr>PowerPoint Presentation</vt:lpstr>
      <vt:lpstr>For whom to produce?</vt:lpstr>
      <vt:lpstr>how the income generated is distributed</vt:lpstr>
      <vt:lpstr>PowerPoint Presentation</vt:lpstr>
      <vt:lpstr>PowerPoint Presentation</vt:lpstr>
      <vt:lpstr>Adam Smith (1723-1790)</vt:lpstr>
      <vt:lpstr>Karl Marx (1818-1883)</vt:lpstr>
      <vt:lpstr>Alfred Marshall (1842-1924)</vt:lpstr>
      <vt:lpstr>Lionel Robbins (1898-1984)</vt:lpstr>
      <vt:lpstr>Paul A Samuelson (1915-2009)</vt:lpstr>
      <vt:lpstr>PowerPoint Presentation</vt:lpstr>
      <vt:lpstr>Chanakya (BCE 370 - 283)</vt:lpstr>
      <vt:lpstr>Dadabhai Naoroji (1825-1917)</vt:lpstr>
      <vt:lpstr>The main reasons for the drain of resources were the following. </vt:lpstr>
      <vt:lpstr>Ramesh Chandra Dutt</vt:lpstr>
      <vt:lpstr>Gandhian Economics</vt:lpstr>
      <vt:lpstr>his main ideas as follows: </vt:lpstr>
      <vt:lpstr>PowerPoint Presentation</vt:lpstr>
      <vt:lpstr>Amartys Sen (1933-)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6</cp:revision>
  <dcterms:created xsi:type="dcterms:W3CDTF">2018-10-19T16:30:45Z</dcterms:created>
  <dcterms:modified xsi:type="dcterms:W3CDTF">2018-10-19T17:23:21Z</dcterms:modified>
</cp:coreProperties>
</file>