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7727660-7E73-43AD-8146-4059E7901BA4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A495BC1-2082-4140-BB4D-BAD4CE8D8F38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7660-7E73-43AD-8146-4059E7901BA4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5BC1-2082-4140-BB4D-BAD4CE8D8F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7660-7E73-43AD-8146-4059E7901BA4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5BC1-2082-4140-BB4D-BAD4CE8D8F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7660-7E73-43AD-8146-4059E7901BA4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5BC1-2082-4140-BB4D-BAD4CE8D8F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7660-7E73-43AD-8146-4059E7901BA4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5BC1-2082-4140-BB4D-BAD4CE8D8F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7660-7E73-43AD-8146-4059E7901BA4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5BC1-2082-4140-BB4D-BAD4CE8D8F3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7660-7E73-43AD-8146-4059E7901BA4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5BC1-2082-4140-BB4D-BAD4CE8D8F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7660-7E73-43AD-8146-4059E7901BA4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5BC1-2082-4140-BB4D-BAD4CE8D8F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7660-7E73-43AD-8146-4059E7901BA4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5BC1-2082-4140-BB4D-BAD4CE8D8F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7660-7E73-43AD-8146-4059E7901BA4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5BC1-2082-4140-BB4D-BAD4CE8D8F38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7660-7E73-43AD-8146-4059E7901BA4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5BC1-2082-4140-BB4D-BAD4CE8D8F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7727660-7E73-43AD-8146-4059E7901BA4}" type="datetimeFigureOut">
              <a:rPr lang="en-IN" smtClean="0"/>
              <a:t>27-01-2019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A495BC1-2082-4140-BB4D-BAD4CE8D8F3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Chapter 11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INDIA AND ECONOMIC PLANNING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58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Five Year Plan Period Objective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IN" dirty="0" smtClean="0"/>
              <a:t>First </a:t>
            </a:r>
            <a:r>
              <a:rPr lang="en-IN" dirty="0"/>
              <a:t>Five Year Plan 1951-56 Overall development of agriculture</a:t>
            </a:r>
          </a:p>
          <a:p>
            <a:r>
              <a:rPr lang="en-IN" dirty="0"/>
              <a:t>Second Five Year Plan 1956-61 Industrial development</a:t>
            </a:r>
          </a:p>
          <a:p>
            <a:r>
              <a:rPr lang="en-IN" dirty="0"/>
              <a:t>Third Five Year Plan 1961-66 Self sufficiency in food , </a:t>
            </a:r>
            <a:r>
              <a:rPr lang="en-IN" dirty="0" smtClean="0"/>
              <a:t>self sufficiency </a:t>
            </a:r>
            <a:r>
              <a:rPr lang="en-IN" dirty="0"/>
              <a:t>in economy</a:t>
            </a:r>
          </a:p>
          <a:p>
            <a:r>
              <a:rPr lang="en-IN" dirty="0"/>
              <a:t>Fourth Five Year Plan 1969-74 Self-reliance and sustained growth</a:t>
            </a:r>
          </a:p>
          <a:p>
            <a:r>
              <a:rPr lang="en-IN" dirty="0"/>
              <a:t>Fifth Five Year Plan 1974-79 Removal of poverty</a:t>
            </a:r>
          </a:p>
          <a:p>
            <a:r>
              <a:rPr lang="en-IN" dirty="0"/>
              <a:t>Sixth Five Year Plan 1980-85 Improvement in infrastructure </a:t>
            </a:r>
            <a:r>
              <a:rPr lang="en-IN" dirty="0" smtClean="0"/>
              <a:t>in agriculture </a:t>
            </a:r>
            <a:r>
              <a:rPr lang="en-IN" dirty="0"/>
              <a:t>and industry.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77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IN" dirty="0"/>
              <a:t>Seventh Five Year Plan 1985-90 Modernisation and increase </a:t>
            </a:r>
            <a:r>
              <a:rPr lang="en-IN" dirty="0" smtClean="0"/>
              <a:t>in employment </a:t>
            </a:r>
            <a:r>
              <a:rPr lang="en-IN" dirty="0"/>
              <a:t>opportunities.</a:t>
            </a:r>
          </a:p>
          <a:p>
            <a:r>
              <a:rPr lang="en-IN" dirty="0"/>
              <a:t>Eighth Five Year Plan 1992-97 Human resource development</a:t>
            </a:r>
          </a:p>
          <a:p>
            <a:r>
              <a:rPr lang="en-IN" dirty="0"/>
              <a:t>Ninth Five Year Plan 1997-02 Rural development </a:t>
            </a:r>
            <a:r>
              <a:rPr lang="en-IN" dirty="0" smtClean="0"/>
              <a:t>and decentralized </a:t>
            </a:r>
            <a:r>
              <a:rPr lang="en-IN" dirty="0"/>
              <a:t>planning.</a:t>
            </a:r>
          </a:p>
          <a:p>
            <a:r>
              <a:rPr lang="en-IN" dirty="0"/>
              <a:t>Tenth Five Year Plan 2002-07 Increase in investment.</a:t>
            </a:r>
          </a:p>
          <a:p>
            <a:r>
              <a:rPr lang="en-IN" dirty="0"/>
              <a:t>Eleventh Five Year Plan 2007-12 Overall development of the people.</a:t>
            </a:r>
          </a:p>
          <a:p>
            <a:r>
              <a:rPr lang="en-IN" dirty="0"/>
              <a:t>Twelfth Five Year Plan 2012-17 Sustainable development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66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Green Revolution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</a:t>
            </a:r>
            <a:r>
              <a:rPr lang="en-IN" dirty="0"/>
              <a:t>completion of the first and second Five Year Plans </a:t>
            </a:r>
            <a:r>
              <a:rPr lang="en-IN" dirty="0" smtClean="0"/>
              <a:t>could not </a:t>
            </a:r>
            <a:r>
              <a:rPr lang="en-IN" dirty="0"/>
              <a:t>solve India's food deficiency.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led to an all out effort </a:t>
            </a:r>
            <a:r>
              <a:rPr lang="en-IN" dirty="0" smtClean="0"/>
              <a:t>to achieve </a:t>
            </a:r>
            <a:r>
              <a:rPr lang="en-IN" dirty="0"/>
              <a:t>self sufficiency in food and progress in </a:t>
            </a:r>
            <a:r>
              <a:rPr lang="en-IN" dirty="0" smtClean="0"/>
              <a:t>agriculture. </a:t>
            </a:r>
          </a:p>
          <a:p>
            <a:r>
              <a:rPr lang="en-IN" dirty="0" smtClean="0"/>
              <a:t>There </a:t>
            </a:r>
            <a:r>
              <a:rPr lang="en-IN" dirty="0"/>
              <a:t>occurred a quantum jump in food output and </a:t>
            </a:r>
            <a:r>
              <a:rPr lang="en-IN" dirty="0" smtClean="0"/>
              <a:t>a transformation </a:t>
            </a:r>
            <a:r>
              <a:rPr lang="en-IN" dirty="0"/>
              <a:t>in agriculture in two stages ( 1960-70 and </a:t>
            </a:r>
            <a:r>
              <a:rPr lang="en-IN" dirty="0" smtClean="0"/>
              <a:t>1970- 80</a:t>
            </a:r>
            <a:r>
              <a:rPr lang="en-IN" dirty="0"/>
              <a:t>) known as 'Green Revolution' 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0004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Green Revolution was made possible through the use of high yielding seeds,  improved irrigation, fertilizers, insecticides and agriculture finance at low interest rate. </a:t>
            </a:r>
          </a:p>
          <a:p>
            <a:r>
              <a:rPr lang="en-IN" dirty="0" smtClean="0"/>
              <a:t>The increased food output, especially in wheat and rice ended our dependence on foreigners and achieved self sufficiency.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483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Along with Green Revolution, India succeeded in </a:t>
            </a:r>
            <a:r>
              <a:rPr lang="en-IN" dirty="0" smtClean="0"/>
              <a:t>increasing milk </a:t>
            </a:r>
            <a:r>
              <a:rPr lang="en-IN" dirty="0"/>
              <a:t>and milk products through ' White Revolution' and </a:t>
            </a:r>
            <a:r>
              <a:rPr lang="en-IN" dirty="0" smtClean="0"/>
              <a:t>progress in </a:t>
            </a:r>
            <a:r>
              <a:rPr lang="en-IN" dirty="0"/>
              <a:t>fisheries sector through ' Blue Revolution'.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45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Decentralised Planning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7632964" cy="446449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</a:t>
            </a:r>
            <a:r>
              <a:rPr lang="en-IN" dirty="0"/>
              <a:t>73rd and 74thConstitutional Amendments were passed </a:t>
            </a:r>
            <a:r>
              <a:rPr lang="en-IN" dirty="0" smtClean="0"/>
              <a:t>by the </a:t>
            </a:r>
            <a:r>
              <a:rPr lang="en-IN" dirty="0"/>
              <a:t>Parliament in 1992 and it led to the establishment </a:t>
            </a:r>
            <a:r>
              <a:rPr lang="en-IN" dirty="0" smtClean="0"/>
              <a:t>of </a:t>
            </a:r>
            <a:r>
              <a:rPr lang="en-IN" dirty="0" err="1" smtClean="0"/>
              <a:t>Panchayati</a:t>
            </a:r>
            <a:r>
              <a:rPr lang="en-IN" dirty="0" smtClean="0"/>
              <a:t> </a:t>
            </a:r>
            <a:r>
              <a:rPr lang="en-IN" dirty="0"/>
              <a:t>Raj and </a:t>
            </a:r>
            <a:r>
              <a:rPr lang="en-IN" dirty="0" err="1"/>
              <a:t>Nagarpalika</a:t>
            </a:r>
            <a:r>
              <a:rPr lang="en-IN" dirty="0"/>
              <a:t> institutions in India 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new </a:t>
            </a:r>
            <a:r>
              <a:rPr lang="en-IN" dirty="0" err="1" smtClean="0"/>
              <a:t>threetier</a:t>
            </a:r>
            <a:r>
              <a:rPr lang="en-IN" dirty="0" smtClean="0"/>
              <a:t> system </a:t>
            </a:r>
            <a:r>
              <a:rPr lang="en-IN" dirty="0"/>
              <a:t>of </a:t>
            </a:r>
            <a:r>
              <a:rPr lang="en-IN" dirty="0" err="1"/>
              <a:t>Grama</a:t>
            </a:r>
            <a:r>
              <a:rPr lang="en-IN" dirty="0"/>
              <a:t> </a:t>
            </a:r>
            <a:r>
              <a:rPr lang="en-IN" dirty="0" err="1"/>
              <a:t>Panchayat</a:t>
            </a:r>
            <a:r>
              <a:rPr lang="en-IN" dirty="0"/>
              <a:t>, Block </a:t>
            </a:r>
            <a:r>
              <a:rPr lang="en-IN" dirty="0" err="1"/>
              <a:t>Panchayat</a:t>
            </a:r>
            <a:r>
              <a:rPr lang="en-IN" dirty="0"/>
              <a:t> and </a:t>
            </a:r>
            <a:r>
              <a:rPr lang="en-IN" dirty="0" smtClean="0"/>
              <a:t>District </a:t>
            </a:r>
            <a:r>
              <a:rPr lang="en-IN" dirty="0" err="1" smtClean="0"/>
              <a:t>Panchayat</a:t>
            </a:r>
            <a:r>
              <a:rPr lang="en-IN" dirty="0" smtClean="0"/>
              <a:t> </a:t>
            </a:r>
            <a:r>
              <a:rPr lang="en-IN" dirty="0"/>
              <a:t>started functioning in India.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was the </a:t>
            </a:r>
            <a:r>
              <a:rPr lang="en-IN" dirty="0" smtClean="0"/>
              <a:t>beginning of </a:t>
            </a:r>
            <a:r>
              <a:rPr lang="en-IN" dirty="0"/>
              <a:t>decentralized planning in </a:t>
            </a:r>
            <a:r>
              <a:rPr lang="en-IN" dirty="0" smtClean="0"/>
              <a:t>India </a:t>
            </a:r>
          </a:p>
          <a:p>
            <a:r>
              <a:rPr lang="en-IN" dirty="0" smtClean="0"/>
              <a:t>The </a:t>
            </a:r>
            <a:r>
              <a:rPr lang="en-IN" dirty="0"/>
              <a:t>new system </a:t>
            </a:r>
            <a:r>
              <a:rPr lang="en-IN" dirty="0" smtClean="0"/>
              <a:t>enabled the </a:t>
            </a:r>
            <a:r>
              <a:rPr lang="en-IN" dirty="0"/>
              <a:t>three tier </a:t>
            </a:r>
            <a:r>
              <a:rPr lang="en-IN" dirty="0" err="1"/>
              <a:t>panchayats</a:t>
            </a:r>
            <a:r>
              <a:rPr lang="en-IN" dirty="0"/>
              <a:t> to make use their authority and </a:t>
            </a:r>
            <a:r>
              <a:rPr lang="en-IN" dirty="0" smtClean="0"/>
              <a:t>economic resources </a:t>
            </a:r>
            <a:r>
              <a:rPr lang="en-IN" dirty="0"/>
              <a:t>for local development.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83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295" y="2324100"/>
            <a:ext cx="3718423" cy="35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8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027664"/>
            <a:ext cx="9073008" cy="673144"/>
          </a:xfrm>
        </p:spPr>
        <p:txBody>
          <a:bodyPr>
            <a:normAutofit fontScale="90000"/>
          </a:bodyPr>
          <a:lstStyle/>
          <a:p>
            <a:r>
              <a:rPr lang="en-IN" dirty="0"/>
              <a:t>National Institution for</a:t>
            </a:r>
            <a:br>
              <a:rPr lang="en-IN" dirty="0"/>
            </a:br>
            <a:r>
              <a:rPr lang="en-IN" dirty="0"/>
              <a:t>Transforming India('NITI </a:t>
            </a:r>
            <a:r>
              <a:rPr lang="en-IN" dirty="0" err="1"/>
              <a:t>Aayog</a:t>
            </a:r>
            <a:r>
              <a:rPr lang="en-IN" dirty="0"/>
              <a:t>')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/>
          </a:bodyPr>
          <a:lstStyle/>
          <a:p>
            <a:r>
              <a:rPr lang="en-IN" dirty="0"/>
              <a:t>The NITI- </a:t>
            </a:r>
            <a:r>
              <a:rPr lang="en-IN" dirty="0" err="1"/>
              <a:t>Ayog</a:t>
            </a:r>
            <a:r>
              <a:rPr lang="en-IN" dirty="0"/>
              <a:t> came into </a:t>
            </a:r>
            <a:r>
              <a:rPr lang="en-IN" dirty="0" smtClean="0"/>
              <a:t>being on </a:t>
            </a:r>
            <a:r>
              <a:rPr lang="en-IN" dirty="0"/>
              <a:t>1st January, 2015instead of Planning commission. 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Chairman of the NITI </a:t>
            </a:r>
            <a:r>
              <a:rPr lang="en-IN" dirty="0" err="1"/>
              <a:t>Aayog</a:t>
            </a:r>
            <a:r>
              <a:rPr lang="en-IN" dirty="0"/>
              <a:t> is </a:t>
            </a:r>
            <a:r>
              <a:rPr lang="en-IN" dirty="0" smtClean="0"/>
              <a:t>the Prime Minister.</a:t>
            </a:r>
          </a:p>
          <a:p>
            <a:r>
              <a:rPr lang="en-IN" dirty="0" smtClean="0"/>
              <a:t>The </a:t>
            </a:r>
            <a:r>
              <a:rPr lang="en-IN" dirty="0"/>
              <a:t>governing council consists of all state </a:t>
            </a:r>
            <a:r>
              <a:rPr lang="en-IN" dirty="0" smtClean="0"/>
              <a:t>Chief Ministers</a:t>
            </a:r>
            <a:r>
              <a:rPr lang="en-IN" dirty="0"/>
              <a:t>, Lieutenant Governors of union territories, and a </a:t>
            </a:r>
            <a:r>
              <a:rPr lang="en-IN" dirty="0" smtClean="0"/>
              <a:t>Vice chairman </a:t>
            </a:r>
            <a:r>
              <a:rPr lang="en-IN" dirty="0"/>
              <a:t>nominated by the Prime Minister.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addition to </a:t>
            </a:r>
            <a:r>
              <a:rPr lang="en-IN" dirty="0" smtClean="0"/>
              <a:t>full members</a:t>
            </a:r>
            <a:r>
              <a:rPr lang="en-IN" dirty="0"/>
              <a:t>, there are two part-time members and four </a:t>
            </a:r>
            <a:r>
              <a:rPr lang="en-IN" dirty="0" smtClean="0"/>
              <a:t>ex-officio members </a:t>
            </a:r>
            <a:r>
              <a:rPr lang="en-IN" dirty="0"/>
              <a:t>and a chief executive officer 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temporary </a:t>
            </a:r>
            <a:r>
              <a:rPr lang="en-IN" dirty="0" smtClean="0"/>
              <a:t>members are </a:t>
            </a:r>
            <a:r>
              <a:rPr lang="en-IN" dirty="0"/>
              <a:t>selected from the leading universities and </a:t>
            </a:r>
            <a:r>
              <a:rPr lang="en-IN" dirty="0" smtClean="0"/>
              <a:t>research institutions</a:t>
            </a:r>
            <a:r>
              <a:rPr lang="en-IN" dirty="0"/>
              <a:t>. The Prime Minister deputes four cabinet </a:t>
            </a:r>
            <a:r>
              <a:rPr lang="en-IN" dirty="0" smtClean="0"/>
              <a:t>ministers as </a:t>
            </a:r>
            <a:r>
              <a:rPr lang="en-IN" dirty="0"/>
              <a:t>ex-officio members. The chief executive officer is </a:t>
            </a:r>
            <a:r>
              <a:rPr lang="en-IN" dirty="0" smtClean="0"/>
              <a:t>appointed by </a:t>
            </a:r>
            <a:r>
              <a:rPr lang="en-IN" dirty="0"/>
              <a:t>the Prime Minister.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29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Aims of NITI </a:t>
            </a:r>
            <a:r>
              <a:rPr lang="en-IN" b="1" dirty="0" err="1" smtClean="0"/>
              <a:t>Aayog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16832"/>
            <a:ext cx="7992888" cy="403244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To </a:t>
            </a:r>
            <a:r>
              <a:rPr lang="en-IN" dirty="0"/>
              <a:t>bring down government participation in industrial </a:t>
            </a:r>
            <a:r>
              <a:rPr lang="en-IN" dirty="0" smtClean="0"/>
              <a:t>and service </a:t>
            </a:r>
            <a:r>
              <a:rPr lang="en-IN" dirty="0"/>
              <a:t>sectors.</a:t>
            </a:r>
          </a:p>
          <a:p>
            <a:r>
              <a:rPr lang="en-IN" dirty="0"/>
              <a:t>To improve agriculture production by practicing </a:t>
            </a:r>
            <a:r>
              <a:rPr lang="en-IN" dirty="0" smtClean="0"/>
              <a:t>mixed farming</a:t>
            </a:r>
            <a:r>
              <a:rPr lang="en-IN" dirty="0"/>
              <a:t>.</a:t>
            </a:r>
          </a:p>
          <a:p>
            <a:r>
              <a:rPr lang="en-IN" dirty="0"/>
              <a:t>To utilize the services of the dominant middle class </a:t>
            </a:r>
            <a:r>
              <a:rPr lang="en-IN" dirty="0" smtClean="0"/>
              <a:t>for sustainable </a:t>
            </a:r>
            <a:r>
              <a:rPr lang="en-IN" dirty="0"/>
              <a:t>economic growth.</a:t>
            </a:r>
          </a:p>
          <a:p>
            <a:r>
              <a:rPr lang="en-IN" dirty="0"/>
              <a:t>To make use of the services of non-resident Indians </a:t>
            </a:r>
            <a:r>
              <a:rPr lang="en-IN" dirty="0" smtClean="0"/>
              <a:t>for economic </a:t>
            </a:r>
            <a:r>
              <a:rPr lang="en-IN" dirty="0"/>
              <a:t>and </a:t>
            </a:r>
            <a:r>
              <a:rPr lang="en-IN" dirty="0" err="1"/>
              <a:t>lenchnological</a:t>
            </a:r>
            <a:r>
              <a:rPr lang="en-IN" dirty="0"/>
              <a:t> growth.</a:t>
            </a:r>
          </a:p>
          <a:p>
            <a:r>
              <a:rPr lang="en-IN" dirty="0"/>
              <a:t>To convert the cities into secure living centres </a:t>
            </a:r>
            <a:r>
              <a:rPr lang="en-IN" dirty="0" smtClean="0"/>
              <a:t>using modern </a:t>
            </a:r>
            <a:r>
              <a:rPr lang="en-IN" dirty="0"/>
              <a:t>technology.</a:t>
            </a:r>
          </a:p>
          <a:p>
            <a:r>
              <a:rPr lang="en-IN" dirty="0"/>
              <a:t>To equip the nation to face global transformation </a:t>
            </a:r>
            <a:r>
              <a:rPr lang="en-IN" dirty="0" smtClean="0"/>
              <a:t>and market </a:t>
            </a:r>
            <a:r>
              <a:rPr lang="en-IN" dirty="0"/>
              <a:t>forces.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68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IN" dirty="0"/>
              <a:t>Economic planning is the preparation to achieve </a:t>
            </a:r>
            <a:r>
              <a:rPr lang="en-IN" dirty="0" smtClean="0"/>
              <a:t>the economic </a:t>
            </a:r>
            <a:r>
              <a:rPr lang="en-IN" dirty="0"/>
              <a:t>objectives of the society, using the </a:t>
            </a:r>
            <a:r>
              <a:rPr lang="en-IN" dirty="0" smtClean="0"/>
              <a:t>available resources </a:t>
            </a:r>
            <a:r>
              <a:rPr lang="en-IN" dirty="0"/>
              <a:t>within specific period of time . Economic </a:t>
            </a:r>
            <a:r>
              <a:rPr lang="en-IN" dirty="0" smtClean="0"/>
              <a:t>planning plays </a:t>
            </a:r>
            <a:r>
              <a:rPr lang="en-IN" dirty="0"/>
              <a:t>a significant role in accelerating economic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424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96752"/>
            <a:ext cx="7672698" cy="36004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Milestones in Economic Planning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47260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  </a:t>
            </a:r>
            <a:r>
              <a:rPr lang="en-IN" dirty="0"/>
              <a:t>Karachi Conference ( 1931) of the </a:t>
            </a:r>
            <a:r>
              <a:rPr lang="en-IN" dirty="0" smtClean="0"/>
              <a:t>Indian National </a:t>
            </a:r>
            <a:r>
              <a:rPr lang="en-IN" dirty="0"/>
              <a:t>Congress was discussed how to overcome the </a:t>
            </a:r>
            <a:r>
              <a:rPr lang="en-IN" dirty="0" smtClean="0"/>
              <a:t>British exploitation </a:t>
            </a:r>
            <a:r>
              <a:rPr lang="en-IN" dirty="0"/>
              <a:t>and stunted development .</a:t>
            </a:r>
          </a:p>
          <a:p>
            <a:r>
              <a:rPr lang="en-IN" dirty="0"/>
              <a:t>In 1938, </a:t>
            </a:r>
            <a:r>
              <a:rPr lang="en-IN" dirty="0" smtClean="0"/>
              <a:t>National Planning </a:t>
            </a:r>
            <a:r>
              <a:rPr lang="en-IN" dirty="0"/>
              <a:t>Committee was formed under the leadership </a:t>
            </a:r>
            <a:r>
              <a:rPr lang="en-IN" dirty="0" smtClean="0"/>
              <a:t>of Jawaharlal </a:t>
            </a:r>
            <a:r>
              <a:rPr lang="en-IN" dirty="0"/>
              <a:t>Nehru.</a:t>
            </a:r>
          </a:p>
          <a:p>
            <a:r>
              <a:rPr lang="en-IN" dirty="0" err="1"/>
              <a:t>Theb'Bombay</a:t>
            </a:r>
            <a:r>
              <a:rPr lang="en-IN" dirty="0"/>
              <a:t> Plan'(</a:t>
            </a:r>
            <a:r>
              <a:rPr lang="en-IN" dirty="0" smtClean="0"/>
              <a:t>1944) prepared </a:t>
            </a:r>
            <a:r>
              <a:rPr lang="en-IN" dirty="0"/>
              <a:t>by a group of industrialists  in </a:t>
            </a:r>
            <a:r>
              <a:rPr lang="en-IN" dirty="0" smtClean="0"/>
              <a:t>Bombay for </a:t>
            </a:r>
            <a:r>
              <a:rPr lang="en-IN" dirty="0"/>
              <a:t>the economic development of India.</a:t>
            </a:r>
          </a:p>
          <a:p>
            <a:r>
              <a:rPr lang="en-IN" dirty="0"/>
              <a:t>The 'Peoples </a:t>
            </a:r>
            <a:r>
              <a:rPr lang="en-IN" dirty="0" smtClean="0"/>
              <a:t>Plan‘ prepared </a:t>
            </a:r>
            <a:r>
              <a:rPr lang="en-IN" dirty="0"/>
              <a:t>by the social activist, M.N Roy</a:t>
            </a:r>
          </a:p>
          <a:p>
            <a:r>
              <a:rPr lang="en-IN" dirty="0"/>
              <a:t>The first industrial policy (</a:t>
            </a:r>
            <a:r>
              <a:rPr lang="en-IN" dirty="0" smtClean="0"/>
              <a:t>1948) formulated in independent India strengthened economic development </a:t>
            </a:r>
            <a:r>
              <a:rPr lang="en-IN" dirty="0"/>
              <a:t>through planning.</a:t>
            </a:r>
          </a:p>
          <a:p>
            <a:r>
              <a:rPr lang="en-IN" dirty="0"/>
              <a:t>The 'Father of Indian </a:t>
            </a:r>
            <a:r>
              <a:rPr lang="en-IN" dirty="0" smtClean="0"/>
              <a:t>planning, </a:t>
            </a:r>
            <a:r>
              <a:rPr lang="en-IN" dirty="0" err="1" smtClean="0"/>
              <a:t>M.Visvesvaraia</a:t>
            </a:r>
            <a:r>
              <a:rPr lang="en-IN" dirty="0"/>
              <a:t>, who authored the famous 'Planned </a:t>
            </a:r>
            <a:r>
              <a:rPr lang="en-IN" dirty="0" smtClean="0"/>
              <a:t>Economy for </a:t>
            </a:r>
            <a:r>
              <a:rPr lang="en-IN" dirty="0"/>
              <a:t>India' in 1934 gave clear direction to economic planning.</a:t>
            </a:r>
          </a:p>
          <a:p>
            <a:r>
              <a:rPr lang="en-IN" dirty="0"/>
              <a:t>The Indian Cabinet which met in 15th March 1950 passed </a:t>
            </a:r>
            <a:r>
              <a:rPr lang="en-IN" dirty="0" smtClean="0"/>
              <a:t>a resolution </a:t>
            </a:r>
            <a:r>
              <a:rPr lang="en-IN" dirty="0"/>
              <a:t>to establish the Planning Commission of India.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04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340768"/>
            <a:ext cx="7024744" cy="158417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Objectives of Economic planning </a:t>
            </a:r>
            <a:r>
              <a:rPr lang="en-IN" b="1" dirty="0" smtClean="0"/>
              <a:t>in</a:t>
            </a:r>
            <a:r>
              <a:rPr lang="en-IN" dirty="0" smtClean="0"/>
              <a:t> </a:t>
            </a:r>
            <a:r>
              <a:rPr lang="en-IN" b="1" dirty="0" smtClean="0"/>
              <a:t>India</a:t>
            </a:r>
            <a:r>
              <a:rPr lang="en-IN" b="1" dirty="0"/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9506" y="2814137"/>
            <a:ext cx="4644001" cy="252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234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Growth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Economic </a:t>
            </a:r>
            <a:r>
              <a:rPr lang="en-IN" dirty="0"/>
              <a:t>growth indicates the increase in output of goods </a:t>
            </a:r>
            <a:r>
              <a:rPr lang="en-IN" dirty="0" smtClean="0"/>
              <a:t>and services </a:t>
            </a:r>
            <a:r>
              <a:rPr lang="en-IN" dirty="0"/>
              <a:t>produced in the country.</a:t>
            </a:r>
          </a:p>
          <a:p>
            <a:r>
              <a:rPr lang="en-IN" dirty="0"/>
              <a:t>Increase in output in agriculture </a:t>
            </a:r>
            <a:r>
              <a:rPr lang="en-IN" dirty="0" smtClean="0"/>
              <a:t>and industry</a:t>
            </a:r>
            <a:r>
              <a:rPr lang="en-IN" dirty="0"/>
              <a:t>, improvement in transport and communication </a:t>
            </a:r>
            <a:r>
              <a:rPr lang="en-IN" dirty="0" smtClean="0"/>
              <a:t>facilities, increase </a:t>
            </a:r>
            <a:r>
              <a:rPr lang="en-IN" dirty="0"/>
              <a:t>in hospitals, educational institutions, </a:t>
            </a:r>
            <a:r>
              <a:rPr lang="en-IN" dirty="0" smtClean="0"/>
              <a:t>commercial establishments</a:t>
            </a:r>
            <a:r>
              <a:rPr lang="en-IN" dirty="0"/>
              <a:t>, energy production, export </a:t>
            </a:r>
            <a:r>
              <a:rPr lang="en-IN" dirty="0" err="1"/>
              <a:t>etc</a:t>
            </a:r>
            <a:r>
              <a:rPr lang="en-IN" dirty="0"/>
              <a:t> contribute </a:t>
            </a:r>
            <a:r>
              <a:rPr lang="en-IN" dirty="0" smtClean="0"/>
              <a:t>to economic </a:t>
            </a:r>
            <a:r>
              <a:rPr lang="en-IN" dirty="0"/>
              <a:t>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20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Modernisation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8064896" cy="4608512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Developments </a:t>
            </a:r>
            <a:r>
              <a:rPr lang="en-IN" dirty="0"/>
              <a:t>in machinery and technology have led to </a:t>
            </a:r>
            <a:r>
              <a:rPr lang="en-IN" dirty="0" smtClean="0"/>
              <a:t>increase in </a:t>
            </a:r>
            <a:r>
              <a:rPr lang="en-IN" dirty="0"/>
              <a:t>productivity and simplification of manual labour.</a:t>
            </a:r>
          </a:p>
          <a:p>
            <a:r>
              <a:rPr lang="en-IN" dirty="0"/>
              <a:t>Modernisation is making use of the latest </a:t>
            </a:r>
            <a:r>
              <a:rPr lang="en-IN" dirty="0" smtClean="0"/>
              <a:t>technology.</a:t>
            </a:r>
          </a:p>
          <a:p>
            <a:r>
              <a:rPr lang="en-IN" dirty="0" smtClean="0"/>
              <a:t>Modernisation </a:t>
            </a:r>
            <a:r>
              <a:rPr lang="en-IN" dirty="0"/>
              <a:t>has improved the pace of travel and </a:t>
            </a:r>
            <a:r>
              <a:rPr lang="en-IN" dirty="0" smtClean="0"/>
              <a:t>movement of </a:t>
            </a:r>
            <a:r>
              <a:rPr lang="en-IN" dirty="0"/>
              <a:t>goods. It has brought economic progress and saving of time.</a:t>
            </a:r>
          </a:p>
          <a:p>
            <a:r>
              <a:rPr lang="en-IN" dirty="0"/>
              <a:t>Modernisation is not only using latest technology but </a:t>
            </a:r>
            <a:r>
              <a:rPr lang="en-IN" dirty="0" smtClean="0"/>
              <a:t>also making </a:t>
            </a:r>
            <a:r>
              <a:rPr lang="en-IN" dirty="0"/>
              <a:t>a change in the perception of the </a:t>
            </a:r>
            <a:r>
              <a:rPr lang="en-IN" dirty="0" smtClean="0"/>
              <a:t>society.</a:t>
            </a:r>
          </a:p>
          <a:p>
            <a:r>
              <a:rPr lang="en-IN" dirty="0" smtClean="0"/>
              <a:t>Modernisation involves </a:t>
            </a:r>
            <a:r>
              <a:rPr lang="en-IN" dirty="0"/>
              <a:t>protection of women's rights, social security, </a:t>
            </a:r>
            <a:r>
              <a:rPr lang="en-IN" dirty="0" smtClean="0"/>
              <a:t>and openness </a:t>
            </a:r>
            <a:r>
              <a:rPr lang="en-IN" dirty="0"/>
              <a:t>to social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73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Self-reliance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aim of </a:t>
            </a:r>
            <a:r>
              <a:rPr lang="en-IN" dirty="0" err="1"/>
              <a:t>slef</a:t>
            </a:r>
            <a:r>
              <a:rPr lang="en-IN" dirty="0"/>
              <a:t> </a:t>
            </a:r>
            <a:r>
              <a:rPr lang="en-IN" dirty="0" smtClean="0"/>
              <a:t>reliance is </a:t>
            </a:r>
            <a:r>
              <a:rPr lang="en-IN" dirty="0"/>
              <a:t>to attain self - sufficiency in </a:t>
            </a:r>
            <a:r>
              <a:rPr lang="en-IN" dirty="0" err="1"/>
              <a:t>agriculutral</a:t>
            </a:r>
            <a:r>
              <a:rPr lang="en-IN" dirty="0"/>
              <a:t>, industrial and </a:t>
            </a:r>
            <a:r>
              <a:rPr lang="en-IN" dirty="0" smtClean="0"/>
              <a:t>service </a:t>
            </a:r>
            <a:r>
              <a:rPr lang="en-IN" dirty="0" err="1" smtClean="0"/>
              <a:t>sectros</a:t>
            </a:r>
            <a:r>
              <a:rPr lang="en-IN" dirty="0" smtClean="0"/>
              <a:t> </a:t>
            </a:r>
            <a:r>
              <a:rPr lang="en-IN" dirty="0"/>
              <a:t>using the available </a:t>
            </a:r>
            <a:r>
              <a:rPr lang="en-IN" dirty="0" err="1"/>
              <a:t>resoruces</a:t>
            </a:r>
            <a:r>
              <a:rPr lang="en-IN" dirty="0"/>
              <a:t> and to avoid </a:t>
            </a:r>
            <a:r>
              <a:rPr lang="en-IN" dirty="0" smtClean="0"/>
              <a:t>foreign dependence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Self </a:t>
            </a:r>
            <a:r>
              <a:rPr lang="en-IN" dirty="0"/>
              <a:t>reliance in the development of basic </a:t>
            </a:r>
            <a:r>
              <a:rPr lang="en-IN" dirty="0" smtClean="0"/>
              <a:t>industries and </a:t>
            </a:r>
            <a:r>
              <a:rPr lang="en-IN" dirty="0"/>
              <a:t>energy will help the economic growth of the nation.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98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Equity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objective of equity will be attained when all citizens </a:t>
            </a:r>
            <a:r>
              <a:rPr lang="en-IN" dirty="0" smtClean="0"/>
              <a:t>receive basic </a:t>
            </a:r>
            <a:r>
              <a:rPr lang="en-IN" dirty="0"/>
              <a:t>necessities of life such as food, clothing, shelter, </a:t>
            </a:r>
            <a:r>
              <a:rPr lang="en-IN" dirty="0" smtClean="0"/>
              <a:t>education, drinking water</a:t>
            </a:r>
            <a:r>
              <a:rPr lang="en-IN" dirty="0"/>
              <a:t>, health protection and righteous distribution </a:t>
            </a:r>
            <a:r>
              <a:rPr lang="en-IN" dirty="0" smtClean="0"/>
              <a:t>of wealth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78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The Planning Commission and five year</a:t>
            </a:r>
            <a:r>
              <a:rPr lang="en-IN" dirty="0"/>
              <a:t> </a:t>
            </a:r>
            <a:r>
              <a:rPr lang="en-IN" b="1" dirty="0" smtClean="0"/>
              <a:t>Plans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</a:t>
            </a:r>
            <a:r>
              <a:rPr lang="en-IN" dirty="0"/>
              <a:t>Planning Commission </a:t>
            </a:r>
            <a:r>
              <a:rPr lang="en-IN" dirty="0" smtClean="0"/>
              <a:t>is chaired </a:t>
            </a:r>
            <a:r>
              <a:rPr lang="en-IN" dirty="0"/>
              <a:t>by the prime minister who will be assisted by a full </a:t>
            </a:r>
            <a:r>
              <a:rPr lang="en-IN" dirty="0" smtClean="0"/>
              <a:t>time vice </a:t>
            </a:r>
            <a:r>
              <a:rPr lang="en-IN" dirty="0"/>
              <a:t>chairman and members appointed by the cabinet.</a:t>
            </a:r>
          </a:p>
          <a:p>
            <a:r>
              <a:rPr lang="en-IN" dirty="0"/>
              <a:t>Planning was adopted from Soviet Union.</a:t>
            </a:r>
          </a:p>
          <a:p>
            <a:r>
              <a:rPr lang="en-IN" dirty="0"/>
              <a:t>Planning Commission visualized projects with a five year </a:t>
            </a:r>
            <a:r>
              <a:rPr lang="en-IN" dirty="0" smtClean="0"/>
              <a:t>plan perspective</a:t>
            </a:r>
            <a:r>
              <a:rPr lang="en-IN" dirty="0"/>
              <a:t>. The aim of the Five Year Plans was to identify </a:t>
            </a:r>
            <a:r>
              <a:rPr lang="en-IN" dirty="0" smtClean="0"/>
              <a:t>and prioritise </a:t>
            </a:r>
            <a:r>
              <a:rPr lang="en-IN" dirty="0"/>
              <a:t>certain sectors to attain the given targets.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16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37</TotalTime>
  <Words>1003</Words>
  <Application>Microsoft Office PowerPoint</Application>
  <PresentationFormat>On-screen Show (4:3)</PresentationFormat>
  <Paragraphs>68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Chapter 11</vt:lpstr>
      <vt:lpstr>PowerPoint Presentation</vt:lpstr>
      <vt:lpstr>Milestones in Economic Planning </vt:lpstr>
      <vt:lpstr>Objectives of Economic planning in India. </vt:lpstr>
      <vt:lpstr>Growth </vt:lpstr>
      <vt:lpstr>Modernisation </vt:lpstr>
      <vt:lpstr>Self-reliance </vt:lpstr>
      <vt:lpstr>Equity </vt:lpstr>
      <vt:lpstr>The Planning Commission and five year Plans </vt:lpstr>
      <vt:lpstr>Five Year Plan Period Objective </vt:lpstr>
      <vt:lpstr>PowerPoint Presentation</vt:lpstr>
      <vt:lpstr>Green Revolution  </vt:lpstr>
      <vt:lpstr>PowerPoint Presentation</vt:lpstr>
      <vt:lpstr>PowerPoint Presentation</vt:lpstr>
      <vt:lpstr>Decentralised Planning </vt:lpstr>
      <vt:lpstr>PowerPoint Presentation</vt:lpstr>
      <vt:lpstr>National Institution for Transforming India('NITI Aayog')</vt:lpstr>
      <vt:lpstr>Aims of NITI Aayog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Windows User</dc:creator>
  <cp:lastModifiedBy>Windows User</cp:lastModifiedBy>
  <cp:revision>4</cp:revision>
  <dcterms:created xsi:type="dcterms:W3CDTF">2019-01-27T15:30:48Z</dcterms:created>
  <dcterms:modified xsi:type="dcterms:W3CDTF">2019-01-27T16:09:00Z</dcterms:modified>
</cp:coreProperties>
</file>