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9" r:id="rId5"/>
    <p:sldId id="260" r:id="rId6"/>
    <p:sldId id="288"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3" r:id="rId22"/>
    <p:sldId id="276" r:id="rId23"/>
    <p:sldId id="277" r:id="rId24"/>
    <p:sldId id="278"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0E8849A-BB81-4250-9315-11352FCFA510}" type="datetimeFigureOut">
              <a:rPr lang="en-IN" smtClean="0"/>
              <a:t>11-02-2019</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8541646-7A96-469F-B14D-20503BFC97DF}"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E8849A-BB81-4250-9315-11352FCFA510}" type="datetimeFigureOut">
              <a:rPr lang="en-IN" smtClean="0"/>
              <a:t>11-02-2019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541646-7A96-469F-B14D-20503BFC97DF}"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E8849A-BB81-4250-9315-11352FCFA510}" type="datetimeFigureOut">
              <a:rPr lang="en-IN" smtClean="0"/>
              <a:t>11-02-2019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541646-7A96-469F-B14D-20503BFC97DF}"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E8849A-BB81-4250-9315-11352FCFA510}" type="datetimeFigureOut">
              <a:rPr lang="en-IN" smtClean="0"/>
              <a:t>11-02-2019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541646-7A96-469F-B14D-20503BFC97DF}"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E8849A-BB81-4250-9315-11352FCFA510}" type="datetimeFigureOut">
              <a:rPr lang="en-IN" smtClean="0"/>
              <a:t>11-02-2019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541646-7A96-469F-B14D-20503BFC97DF}"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0E8849A-BB81-4250-9315-11352FCFA510}" type="datetimeFigureOut">
              <a:rPr lang="en-IN" smtClean="0"/>
              <a:t>11-02-2019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541646-7A96-469F-B14D-20503BFC97DF}"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0E8849A-BB81-4250-9315-11352FCFA510}" type="datetimeFigureOut">
              <a:rPr lang="en-IN" smtClean="0"/>
              <a:t>11-02-2019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541646-7A96-469F-B14D-20503BFC97DF}"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E8849A-BB81-4250-9315-11352FCFA510}" type="datetimeFigureOut">
              <a:rPr lang="en-IN" smtClean="0"/>
              <a:t>11-02-2019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541646-7A96-469F-B14D-20503BFC97DF}"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E8849A-BB81-4250-9315-11352FCFA510}" type="datetimeFigureOut">
              <a:rPr lang="en-IN" smtClean="0"/>
              <a:t>11-02-2019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541646-7A96-469F-B14D-20503BFC97DF}"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0E8849A-BB81-4250-9315-11352FCFA510}" type="datetimeFigureOut">
              <a:rPr lang="en-IN" smtClean="0"/>
              <a:t>11-02-2019</a:t>
            </a:fld>
            <a:endParaRPr lang="en-IN"/>
          </a:p>
        </p:txBody>
      </p:sp>
      <p:sp>
        <p:nvSpPr>
          <p:cNvPr id="7" name="Slide Number Placeholder 6"/>
          <p:cNvSpPr>
            <a:spLocks noGrp="1"/>
          </p:cNvSpPr>
          <p:nvPr>
            <p:ph type="sldNum" sz="quarter" idx="12"/>
          </p:nvPr>
        </p:nvSpPr>
        <p:spPr/>
        <p:txBody>
          <a:bodyPr/>
          <a:lstStyle/>
          <a:p>
            <a:fld id="{B8541646-7A96-469F-B14D-20503BFC97DF}"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E8849A-BB81-4250-9315-11352FCFA510}" type="datetimeFigureOut">
              <a:rPr lang="en-IN" smtClean="0"/>
              <a:t>11-02-2019</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B8541646-7A96-469F-B14D-20503BFC97DF}"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0E8849A-BB81-4250-9315-11352FCFA510}" type="datetimeFigureOut">
              <a:rPr lang="en-IN" smtClean="0"/>
              <a:t>11-02-2019</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8541646-7A96-469F-B14D-20503BFC97D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8.xml"/><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Chapter - 13</a:t>
            </a:r>
            <a:endParaRPr lang="en-IN" dirty="0"/>
          </a:p>
        </p:txBody>
      </p:sp>
      <p:sp>
        <p:nvSpPr>
          <p:cNvPr id="3" name="Subtitle 2"/>
          <p:cNvSpPr>
            <a:spLocks noGrp="1"/>
          </p:cNvSpPr>
          <p:nvPr>
            <p:ph type="subTitle" idx="1"/>
          </p:nvPr>
        </p:nvSpPr>
        <p:spPr/>
        <p:txBody>
          <a:bodyPr/>
          <a:lstStyle/>
          <a:p>
            <a:r>
              <a:rPr lang="en-IN" dirty="0"/>
              <a:t>SOCIAL GROUPS AND</a:t>
            </a:r>
          </a:p>
          <a:p>
            <a:r>
              <a:rPr lang="en-IN" dirty="0"/>
              <a:t>SOCIAL CONTROL</a:t>
            </a:r>
          </a:p>
          <a:p>
            <a:endParaRPr lang="en-IN" dirty="0"/>
          </a:p>
        </p:txBody>
      </p:sp>
    </p:spTree>
    <p:extLst>
      <p:ext uri="{BB962C8B-B14F-4D97-AF65-F5344CB8AC3E}">
        <p14:creationId xmlns:p14="http://schemas.microsoft.com/office/powerpoint/2010/main" val="2868406976"/>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IN"/>
          </a:p>
        </p:txBody>
      </p:sp>
      <p:sp>
        <p:nvSpPr>
          <p:cNvPr id="8" name="Content Placeholder 7"/>
          <p:cNvSpPr>
            <a:spLocks noGrp="1"/>
          </p:cNvSpPr>
          <p:nvPr>
            <p:ph idx="1"/>
          </p:nvPr>
        </p:nvSpPr>
        <p:spPr/>
        <p:txBody>
          <a:bodyPr/>
          <a:lstStyle/>
          <a:p>
            <a:r>
              <a:rPr lang="en-IN" dirty="0"/>
              <a:t>The first one is the group of </a:t>
            </a:r>
            <a:r>
              <a:rPr lang="en-IN" dirty="0" smtClean="0"/>
              <a:t>people belonging </a:t>
            </a:r>
            <a:r>
              <a:rPr lang="en-IN" dirty="0"/>
              <a:t>to the same age (Peer group). </a:t>
            </a:r>
            <a:endParaRPr lang="en-IN" dirty="0" smtClean="0"/>
          </a:p>
          <a:p>
            <a:r>
              <a:rPr lang="en-IN" dirty="0" smtClean="0"/>
              <a:t>This </a:t>
            </a:r>
            <a:r>
              <a:rPr lang="en-IN" dirty="0"/>
              <a:t>is a group of </a:t>
            </a:r>
            <a:r>
              <a:rPr lang="en-IN" dirty="0" smtClean="0"/>
              <a:t>people who </a:t>
            </a:r>
            <a:r>
              <a:rPr lang="en-IN" dirty="0"/>
              <a:t>know each other. </a:t>
            </a:r>
            <a:endParaRPr lang="en-IN" dirty="0" smtClean="0"/>
          </a:p>
          <a:p>
            <a:r>
              <a:rPr lang="en-IN" dirty="0" smtClean="0"/>
              <a:t>Members </a:t>
            </a:r>
            <a:r>
              <a:rPr lang="en-IN" dirty="0"/>
              <a:t>of a peer group have </a:t>
            </a:r>
            <a:r>
              <a:rPr lang="en-IN" dirty="0" smtClean="0"/>
              <a:t>intimate relationship</a:t>
            </a:r>
            <a:r>
              <a:rPr lang="en-IN" dirty="0"/>
              <a:t>. </a:t>
            </a:r>
            <a:endParaRPr lang="en-IN" dirty="0" smtClean="0"/>
          </a:p>
          <a:p>
            <a:r>
              <a:rPr lang="en-IN" dirty="0" smtClean="0"/>
              <a:t>These </a:t>
            </a:r>
            <a:r>
              <a:rPr lang="en-IN" dirty="0"/>
              <a:t>groups do not have written rules </a:t>
            </a:r>
            <a:r>
              <a:rPr lang="en-IN" dirty="0" smtClean="0"/>
              <a:t>or regulations</a:t>
            </a:r>
            <a:r>
              <a:rPr lang="en-IN" dirty="0"/>
              <a:t>.</a:t>
            </a:r>
          </a:p>
          <a:p>
            <a:endParaRPr lang="en-IN" dirty="0"/>
          </a:p>
        </p:txBody>
      </p:sp>
    </p:spTree>
    <p:extLst>
      <p:ext uri="{BB962C8B-B14F-4D97-AF65-F5344CB8AC3E}">
        <p14:creationId xmlns:p14="http://schemas.microsoft.com/office/powerpoint/2010/main" val="337161649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Second Group </a:t>
            </a:r>
          </a:p>
          <a:p>
            <a:r>
              <a:rPr lang="en-IN" dirty="0" smtClean="0"/>
              <a:t>Clubs </a:t>
            </a:r>
            <a:r>
              <a:rPr lang="en-IN" dirty="0"/>
              <a:t>and voluntary service </a:t>
            </a:r>
            <a:r>
              <a:rPr lang="en-IN" dirty="0" err="1"/>
              <a:t>orgnisations</a:t>
            </a:r>
            <a:r>
              <a:rPr lang="en-IN" dirty="0"/>
              <a:t> are groups that </a:t>
            </a:r>
            <a:r>
              <a:rPr lang="en-IN" dirty="0" smtClean="0"/>
              <a:t>work for </a:t>
            </a:r>
            <a:r>
              <a:rPr lang="en-IN" dirty="0"/>
              <a:t>some specific needs. </a:t>
            </a:r>
            <a:endParaRPr lang="en-IN" dirty="0" smtClean="0"/>
          </a:p>
          <a:p>
            <a:r>
              <a:rPr lang="en-IN" dirty="0" smtClean="0"/>
              <a:t>They </a:t>
            </a:r>
            <a:r>
              <a:rPr lang="en-IN" dirty="0"/>
              <a:t>work under a code of conduct.</a:t>
            </a:r>
          </a:p>
          <a:p>
            <a:r>
              <a:rPr lang="en-IN" dirty="0"/>
              <a:t>There is formal relationship among the members of these groups</a:t>
            </a:r>
          </a:p>
        </p:txBody>
      </p:sp>
    </p:spTree>
    <p:extLst>
      <p:ext uri="{BB962C8B-B14F-4D97-AF65-F5344CB8AC3E}">
        <p14:creationId xmlns:p14="http://schemas.microsoft.com/office/powerpoint/2010/main" val="1472958962"/>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Social groups are classified on the basis of the strength </a:t>
            </a:r>
            <a:r>
              <a:rPr lang="en-IN" dirty="0" smtClean="0"/>
              <a:t>of membership</a:t>
            </a:r>
            <a:r>
              <a:rPr lang="en-IN" dirty="0"/>
              <a:t>, mutual relationship among the members, ways </a:t>
            </a:r>
            <a:r>
              <a:rPr lang="en-IN" dirty="0" smtClean="0"/>
              <a:t>of working </a:t>
            </a:r>
            <a:r>
              <a:rPr lang="en-IN" dirty="0"/>
              <a:t>and attempts to accomplish </a:t>
            </a:r>
            <a:r>
              <a:rPr lang="en-IN" dirty="0" smtClean="0"/>
              <a:t>tasks</a:t>
            </a:r>
          </a:p>
          <a:p>
            <a:endParaRPr lang="en-IN" dirty="0"/>
          </a:p>
          <a:p>
            <a:pPr marL="68580" indent="0">
              <a:buNone/>
            </a:pPr>
            <a:r>
              <a:rPr lang="en-IN" dirty="0"/>
              <a:t>1. Primary group</a:t>
            </a:r>
          </a:p>
          <a:p>
            <a:pPr marL="68580" indent="0">
              <a:buNone/>
            </a:pPr>
            <a:r>
              <a:rPr lang="en-IN" dirty="0"/>
              <a:t>2. Secondary group</a:t>
            </a:r>
          </a:p>
          <a:p>
            <a:endParaRPr lang="en-IN" dirty="0"/>
          </a:p>
        </p:txBody>
      </p:sp>
    </p:spTree>
    <p:extLst>
      <p:ext uri="{BB962C8B-B14F-4D97-AF65-F5344CB8AC3E}">
        <p14:creationId xmlns:p14="http://schemas.microsoft.com/office/powerpoint/2010/main" val="54097982"/>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Primary Group</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Primary </a:t>
            </a:r>
            <a:r>
              <a:rPr lang="en-IN" dirty="0"/>
              <a:t>group is composed of a small group of people </a:t>
            </a:r>
            <a:r>
              <a:rPr lang="en-IN" dirty="0" smtClean="0"/>
              <a:t>with intimate </a:t>
            </a:r>
            <a:r>
              <a:rPr lang="en-IN" dirty="0"/>
              <a:t>relationship, face-to-face interaction and </a:t>
            </a:r>
            <a:r>
              <a:rPr lang="en-IN" dirty="0" smtClean="0"/>
              <a:t>mutual cooperation</a:t>
            </a:r>
            <a:r>
              <a:rPr lang="en-IN" dirty="0"/>
              <a:t>.</a:t>
            </a:r>
          </a:p>
          <a:p>
            <a:r>
              <a:rPr lang="en-IN" dirty="0"/>
              <a:t>What are the characteristics of </a:t>
            </a:r>
            <a:r>
              <a:rPr lang="en-IN" dirty="0" smtClean="0"/>
              <a:t>primary groups</a:t>
            </a:r>
            <a:r>
              <a:rPr lang="en-IN" dirty="0"/>
              <a:t>?</a:t>
            </a:r>
          </a:p>
          <a:p>
            <a:pPr lvl="1"/>
            <a:r>
              <a:rPr lang="en-IN" dirty="0"/>
              <a:t>Members know each other.</a:t>
            </a:r>
          </a:p>
          <a:p>
            <a:pPr lvl="1"/>
            <a:r>
              <a:rPr lang="en-IN" dirty="0"/>
              <a:t>Intimacy among the members.</a:t>
            </a:r>
          </a:p>
          <a:p>
            <a:pPr lvl="1"/>
            <a:r>
              <a:rPr lang="en-IN" dirty="0"/>
              <a:t>Continuous communication among the members.</a:t>
            </a:r>
          </a:p>
          <a:p>
            <a:pPr lvl="1"/>
            <a:r>
              <a:rPr lang="en-IN" dirty="0"/>
              <a:t>Welfare of members is the major aim.</a:t>
            </a:r>
          </a:p>
          <a:p>
            <a:pPr lvl="1"/>
            <a:r>
              <a:rPr lang="en-IN" dirty="0"/>
              <a:t>Mutual cooperation among the members.</a:t>
            </a:r>
          </a:p>
          <a:p>
            <a:pPr lvl="1"/>
            <a:endParaRPr lang="en-IN" dirty="0"/>
          </a:p>
        </p:txBody>
      </p:sp>
    </p:spTree>
    <p:extLst>
      <p:ext uri="{BB962C8B-B14F-4D97-AF65-F5344CB8AC3E}">
        <p14:creationId xmlns:p14="http://schemas.microsoft.com/office/powerpoint/2010/main" val="4081606415"/>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68580" indent="0">
              <a:buNone/>
            </a:pPr>
            <a:r>
              <a:rPr lang="en-IN" dirty="0"/>
              <a:t>Identify and list out the primary groups that are close to </a:t>
            </a:r>
            <a:r>
              <a:rPr lang="en-IN" dirty="0" smtClean="0"/>
              <a:t>your life</a:t>
            </a:r>
            <a:r>
              <a:rPr lang="en-IN" dirty="0"/>
              <a:t>.</a:t>
            </a:r>
          </a:p>
          <a:p>
            <a:pPr lvl="1"/>
            <a:endParaRPr lang="en-IN" dirty="0" smtClean="0"/>
          </a:p>
          <a:p>
            <a:pPr lvl="1"/>
            <a:r>
              <a:rPr lang="en-IN" dirty="0" smtClean="0"/>
              <a:t>Family</a:t>
            </a:r>
          </a:p>
          <a:p>
            <a:pPr lvl="1"/>
            <a:endParaRPr lang="en-IN" dirty="0"/>
          </a:p>
          <a:p>
            <a:pPr marL="365760" lvl="1" indent="0">
              <a:buNone/>
            </a:pPr>
            <a:endParaRPr lang="en-IN" dirty="0"/>
          </a:p>
        </p:txBody>
      </p:sp>
    </p:spTree>
    <p:extLst>
      <p:ext uri="{BB962C8B-B14F-4D97-AF65-F5344CB8AC3E}">
        <p14:creationId xmlns:p14="http://schemas.microsoft.com/office/powerpoint/2010/main" val="307358188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Secondary Group</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secondary </a:t>
            </a:r>
            <a:r>
              <a:rPr lang="en-IN" dirty="0"/>
              <a:t>groups have more members </a:t>
            </a:r>
            <a:r>
              <a:rPr lang="en-IN" dirty="0" smtClean="0"/>
              <a:t>than the </a:t>
            </a:r>
            <a:r>
              <a:rPr lang="en-IN" dirty="0"/>
              <a:t>primary of groups. </a:t>
            </a:r>
            <a:endParaRPr lang="en-IN" dirty="0" smtClean="0"/>
          </a:p>
          <a:p>
            <a:r>
              <a:rPr lang="en-IN" dirty="0" smtClean="0"/>
              <a:t>There </a:t>
            </a:r>
            <a:r>
              <a:rPr lang="en-IN" dirty="0"/>
              <a:t>is formal relationship among </a:t>
            </a:r>
            <a:r>
              <a:rPr lang="en-IN" dirty="0" smtClean="0"/>
              <a:t>the members</a:t>
            </a:r>
            <a:r>
              <a:rPr lang="en-IN" dirty="0"/>
              <a:t>. </a:t>
            </a:r>
            <a:endParaRPr lang="en-IN" dirty="0" smtClean="0"/>
          </a:p>
          <a:p>
            <a:r>
              <a:rPr lang="en-IN" dirty="0" smtClean="0"/>
              <a:t>Secondary </a:t>
            </a:r>
            <a:r>
              <a:rPr lang="en-IN" dirty="0"/>
              <a:t>groups are formed to satisfy the </a:t>
            </a:r>
            <a:r>
              <a:rPr lang="en-IN" dirty="0" smtClean="0"/>
              <a:t>common needs </a:t>
            </a:r>
            <a:r>
              <a:rPr lang="en-IN" dirty="0"/>
              <a:t>of the members. </a:t>
            </a:r>
            <a:endParaRPr lang="en-IN" dirty="0" smtClean="0"/>
          </a:p>
          <a:p>
            <a:r>
              <a:rPr lang="en-IN" dirty="0" smtClean="0"/>
              <a:t>At </a:t>
            </a:r>
            <a:r>
              <a:rPr lang="en-IN" dirty="0"/>
              <a:t>the same time, personal usefulness </a:t>
            </a:r>
            <a:r>
              <a:rPr lang="en-IN" dirty="0" smtClean="0"/>
              <a:t>is the </a:t>
            </a:r>
            <a:r>
              <a:rPr lang="en-IN" dirty="0"/>
              <a:t>basis of membership in these groups. </a:t>
            </a:r>
            <a:endParaRPr lang="en-IN" dirty="0" smtClean="0"/>
          </a:p>
          <a:p>
            <a:r>
              <a:rPr lang="en-IN" dirty="0" smtClean="0"/>
              <a:t>Some </a:t>
            </a:r>
            <a:r>
              <a:rPr lang="en-IN" dirty="0"/>
              <a:t>secondary </a:t>
            </a:r>
            <a:r>
              <a:rPr lang="en-IN" dirty="0" smtClean="0"/>
              <a:t>groups cease </a:t>
            </a:r>
            <a:r>
              <a:rPr lang="en-IN" dirty="0"/>
              <a:t>to exist once the objectives are satisfied.</a:t>
            </a:r>
          </a:p>
          <a:p>
            <a:endParaRPr lang="en-IN" dirty="0"/>
          </a:p>
        </p:txBody>
      </p:sp>
    </p:spTree>
    <p:extLst>
      <p:ext uri="{BB962C8B-B14F-4D97-AF65-F5344CB8AC3E}">
        <p14:creationId xmlns:p14="http://schemas.microsoft.com/office/powerpoint/2010/main" val="323201723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68580" indent="0">
              <a:buNone/>
            </a:pPr>
            <a:r>
              <a:rPr lang="en-IN" dirty="0"/>
              <a:t>Identify the </a:t>
            </a:r>
            <a:r>
              <a:rPr lang="en-IN" dirty="0" smtClean="0"/>
              <a:t>secondary groups </a:t>
            </a:r>
            <a:r>
              <a:rPr lang="en-IN" dirty="0"/>
              <a:t>associated with your life</a:t>
            </a:r>
            <a:r>
              <a:rPr lang="en-IN" dirty="0" smtClean="0"/>
              <a:t>.</a:t>
            </a:r>
          </a:p>
          <a:p>
            <a:pPr marL="68580" indent="0">
              <a:buNone/>
            </a:pPr>
            <a:endParaRPr lang="en-IN" dirty="0"/>
          </a:p>
          <a:p>
            <a:pPr lvl="1"/>
            <a:r>
              <a:rPr lang="en-IN" dirty="0"/>
              <a:t>Clubs</a:t>
            </a:r>
          </a:p>
          <a:p>
            <a:pPr lvl="1"/>
            <a:r>
              <a:rPr lang="en-IN" dirty="0"/>
              <a:t>Football team</a:t>
            </a:r>
          </a:p>
          <a:p>
            <a:pPr lvl="1"/>
            <a:r>
              <a:rPr lang="en-IN" dirty="0"/>
              <a:t> </a:t>
            </a:r>
          </a:p>
          <a:p>
            <a:endParaRPr lang="en-IN" dirty="0"/>
          </a:p>
        </p:txBody>
      </p:sp>
    </p:spTree>
    <p:extLst>
      <p:ext uri="{BB962C8B-B14F-4D97-AF65-F5344CB8AC3E}">
        <p14:creationId xmlns:p14="http://schemas.microsoft.com/office/powerpoint/2010/main" val="222706592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68580" indent="0">
              <a:buNone/>
            </a:pPr>
            <a:r>
              <a:rPr lang="en-IN" dirty="0"/>
              <a:t>The influence and use of social groups in our life is significant.</a:t>
            </a:r>
          </a:p>
          <a:p>
            <a:pPr marL="68580" indent="0">
              <a:buNone/>
            </a:pPr>
            <a:r>
              <a:rPr lang="en-IN" b="1" u="sng" dirty="0"/>
              <a:t>Some of the uses are:</a:t>
            </a:r>
          </a:p>
          <a:p>
            <a:pPr lvl="1"/>
            <a:r>
              <a:rPr lang="en-IN" dirty="0"/>
              <a:t>Promote companionship</a:t>
            </a:r>
          </a:p>
          <a:p>
            <a:pPr lvl="1"/>
            <a:r>
              <a:rPr lang="en-IN" dirty="0"/>
              <a:t>Train behaviour patterns</a:t>
            </a:r>
          </a:p>
          <a:p>
            <a:pPr lvl="1"/>
            <a:r>
              <a:rPr lang="en-IN" dirty="0"/>
              <a:t>Promote coexistence</a:t>
            </a:r>
          </a:p>
          <a:p>
            <a:pPr lvl="1"/>
            <a:r>
              <a:rPr lang="en-IN" dirty="0"/>
              <a:t>Promote social values</a:t>
            </a:r>
          </a:p>
          <a:p>
            <a:pPr lvl="1"/>
            <a:r>
              <a:rPr lang="en-IN" dirty="0"/>
              <a:t>Ensure cooperation</a:t>
            </a:r>
          </a:p>
          <a:p>
            <a:endParaRPr lang="en-IN" dirty="0"/>
          </a:p>
        </p:txBody>
      </p:sp>
    </p:spTree>
    <p:extLst>
      <p:ext uri="{BB962C8B-B14F-4D97-AF65-F5344CB8AC3E}">
        <p14:creationId xmlns:p14="http://schemas.microsoft.com/office/powerpoint/2010/main" val="361445832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a:t>social groups imposing </a:t>
            </a:r>
            <a:r>
              <a:rPr lang="en-IN" dirty="0" smtClean="0"/>
              <a:t>certain restrictions </a:t>
            </a:r>
            <a:r>
              <a:rPr lang="en-IN" dirty="0"/>
              <a:t>on the behaviour and thoughts of individuals. </a:t>
            </a:r>
            <a:endParaRPr lang="en-IN" dirty="0" smtClean="0"/>
          </a:p>
          <a:p>
            <a:r>
              <a:rPr lang="en-IN" dirty="0" smtClean="0"/>
              <a:t>Social pressure </a:t>
            </a:r>
            <a:r>
              <a:rPr lang="en-IN" dirty="0"/>
              <a:t>is exercised on individuals in everyday life </a:t>
            </a:r>
            <a:r>
              <a:rPr lang="en-IN" dirty="0" smtClean="0"/>
              <a:t>through different </a:t>
            </a:r>
            <a:r>
              <a:rPr lang="en-IN" dirty="0"/>
              <a:t>ways.</a:t>
            </a:r>
          </a:p>
          <a:p>
            <a:r>
              <a:rPr lang="en-IN" dirty="0"/>
              <a:t>Try to write down the behaviour patterns and habits you </a:t>
            </a:r>
            <a:r>
              <a:rPr lang="en-IN" dirty="0" smtClean="0"/>
              <a:t>exhibit as </a:t>
            </a:r>
            <a:r>
              <a:rPr lang="en-IN" dirty="0"/>
              <a:t>a result of social pressure and </a:t>
            </a:r>
            <a:r>
              <a:rPr lang="en-IN" dirty="0" smtClean="0"/>
              <a:t>control.</a:t>
            </a:r>
          </a:p>
          <a:p>
            <a:pPr lvl="1"/>
            <a:r>
              <a:rPr lang="en-IN" dirty="0" smtClean="0"/>
              <a:t>Dress </a:t>
            </a:r>
            <a:r>
              <a:rPr lang="en-IN" dirty="0"/>
              <a:t>in a particular way</a:t>
            </a:r>
          </a:p>
          <a:p>
            <a:pPr lvl="1"/>
            <a:r>
              <a:rPr lang="en-IN" dirty="0"/>
              <a:t>Respect elders</a:t>
            </a:r>
          </a:p>
          <a:p>
            <a:pPr lvl="1"/>
            <a:r>
              <a:rPr lang="en-IN" dirty="0"/>
              <a:t>Obey traffic rules</a:t>
            </a:r>
          </a:p>
          <a:p>
            <a:endParaRPr lang="en-IN" dirty="0"/>
          </a:p>
          <a:p>
            <a:endParaRPr lang="en-IN" dirty="0"/>
          </a:p>
        </p:txBody>
      </p:sp>
    </p:spTree>
    <p:extLst>
      <p:ext uri="{BB962C8B-B14F-4D97-AF65-F5344CB8AC3E}">
        <p14:creationId xmlns:p14="http://schemas.microsoft.com/office/powerpoint/2010/main" val="329429142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One cannot live according to one's own personal and </a:t>
            </a:r>
            <a:r>
              <a:rPr lang="en-IN" dirty="0" smtClean="0"/>
              <a:t>selfish interests.</a:t>
            </a:r>
            <a:r>
              <a:rPr lang="en-IN" dirty="0"/>
              <a:t> </a:t>
            </a:r>
            <a:r>
              <a:rPr lang="en-IN" dirty="0" smtClean="0"/>
              <a:t> </a:t>
            </a:r>
          </a:p>
          <a:p>
            <a:pPr lvl="1"/>
            <a:r>
              <a:rPr lang="en-IN" dirty="0" smtClean="0"/>
              <a:t>What </a:t>
            </a:r>
            <a:r>
              <a:rPr lang="en-IN" dirty="0"/>
              <a:t>will happen if each student in your class behaves as </a:t>
            </a:r>
            <a:r>
              <a:rPr lang="en-IN" dirty="0" smtClean="0"/>
              <a:t>he likes</a:t>
            </a:r>
            <a:r>
              <a:rPr lang="en-IN" dirty="0"/>
              <a:t>?</a:t>
            </a:r>
          </a:p>
          <a:p>
            <a:pPr lvl="1"/>
            <a:r>
              <a:rPr lang="en-IN" dirty="0"/>
              <a:t>What will be the situation of the family if each member of </a:t>
            </a:r>
            <a:r>
              <a:rPr lang="en-IN" dirty="0" smtClean="0"/>
              <a:t>the family </a:t>
            </a:r>
            <a:r>
              <a:rPr lang="en-IN" dirty="0"/>
              <a:t>lives according to his/her own personal interests alone?</a:t>
            </a:r>
          </a:p>
          <a:p>
            <a:pPr lvl="1"/>
            <a:r>
              <a:rPr lang="en-IN" dirty="0"/>
              <a:t>What will be the result, if the members of a football team </a:t>
            </a:r>
            <a:r>
              <a:rPr lang="en-IN" dirty="0" smtClean="0"/>
              <a:t>play without </a:t>
            </a:r>
            <a:r>
              <a:rPr lang="en-IN" dirty="0"/>
              <a:t>obeying the rules of the game?</a:t>
            </a:r>
          </a:p>
          <a:p>
            <a:endParaRPr lang="en-IN" dirty="0"/>
          </a:p>
        </p:txBody>
      </p:sp>
    </p:spTree>
    <p:extLst>
      <p:ext uri="{BB962C8B-B14F-4D97-AF65-F5344CB8AC3E}">
        <p14:creationId xmlns:p14="http://schemas.microsoft.com/office/powerpoint/2010/main" val="2836724815"/>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Social Group</a:t>
            </a: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r>
              <a:rPr lang="en-IN" dirty="0" smtClean="0"/>
              <a:t>A </a:t>
            </a:r>
            <a:r>
              <a:rPr lang="en-IN" dirty="0"/>
              <a:t>social </a:t>
            </a:r>
            <a:r>
              <a:rPr lang="en-IN" dirty="0" smtClean="0"/>
              <a:t>group is </a:t>
            </a:r>
            <a:r>
              <a:rPr lang="en-IN" dirty="0"/>
              <a:t>formed when two or more people who communicate to </a:t>
            </a:r>
            <a:r>
              <a:rPr lang="en-IN" dirty="0" smtClean="0"/>
              <a:t>each other </a:t>
            </a:r>
            <a:r>
              <a:rPr lang="en-IN" dirty="0"/>
              <a:t>directly or indirectly and work together for some </a:t>
            </a:r>
            <a:r>
              <a:rPr lang="en-IN" dirty="0" smtClean="0"/>
              <a:t>goals come </a:t>
            </a:r>
            <a:r>
              <a:rPr lang="en-IN" dirty="0"/>
              <a:t>together</a:t>
            </a:r>
            <a:r>
              <a:rPr lang="en-IN" dirty="0" smtClean="0"/>
              <a:t>.</a:t>
            </a:r>
          </a:p>
          <a:p>
            <a:endParaRPr lang="en-IN" dirty="0"/>
          </a:p>
          <a:p>
            <a:r>
              <a:rPr lang="en-IN" dirty="0"/>
              <a:t>family, </a:t>
            </a:r>
            <a:r>
              <a:rPr lang="en-IN" dirty="0" smtClean="0"/>
              <a:t>friends</a:t>
            </a:r>
            <a:r>
              <a:rPr lang="en-IN" dirty="0"/>
              <a:t>, clubs and </a:t>
            </a:r>
            <a:r>
              <a:rPr lang="en-IN" dirty="0" smtClean="0"/>
              <a:t>organizations etc..</a:t>
            </a:r>
            <a:endParaRPr lang="en-IN" dirty="0"/>
          </a:p>
          <a:p>
            <a:endParaRPr lang="en-IN" dirty="0"/>
          </a:p>
          <a:p>
            <a:endParaRPr lang="en-IN" dirty="0"/>
          </a:p>
        </p:txBody>
      </p:sp>
    </p:spTree>
    <p:extLst>
      <p:ext uri="{BB962C8B-B14F-4D97-AF65-F5344CB8AC3E}">
        <p14:creationId xmlns:p14="http://schemas.microsoft.com/office/powerpoint/2010/main" val="19870865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social control</a:t>
            </a:r>
            <a:endParaRPr lang="en-IN" dirty="0"/>
          </a:p>
        </p:txBody>
      </p:sp>
      <p:sp>
        <p:nvSpPr>
          <p:cNvPr id="3" name="Content Placeholder 2"/>
          <p:cNvSpPr>
            <a:spLocks noGrp="1"/>
          </p:cNvSpPr>
          <p:nvPr>
            <p:ph idx="1"/>
          </p:nvPr>
        </p:nvSpPr>
        <p:spPr/>
        <p:txBody>
          <a:bodyPr>
            <a:normAutofit fontScale="92500"/>
          </a:bodyPr>
          <a:lstStyle/>
          <a:p>
            <a:r>
              <a:rPr lang="en-IN" dirty="0"/>
              <a:t>If peace and happiness is to be sustained in society, all </a:t>
            </a:r>
            <a:r>
              <a:rPr lang="en-IN" dirty="0" smtClean="0"/>
              <a:t>the members </a:t>
            </a:r>
            <a:r>
              <a:rPr lang="en-IN" dirty="0"/>
              <a:t>should obey the norms and laws formed by the society.</a:t>
            </a:r>
          </a:p>
          <a:p>
            <a:r>
              <a:rPr lang="en-IN" dirty="0"/>
              <a:t>It is not possible to ensure social security without obeying </a:t>
            </a:r>
            <a:r>
              <a:rPr lang="en-IN" dirty="0" smtClean="0"/>
              <a:t>the laws </a:t>
            </a:r>
            <a:r>
              <a:rPr lang="en-IN" dirty="0"/>
              <a:t>of the society</a:t>
            </a:r>
            <a:r>
              <a:rPr lang="en-IN" dirty="0" smtClean="0"/>
              <a:t>.</a:t>
            </a:r>
          </a:p>
          <a:p>
            <a:r>
              <a:rPr lang="en-IN" dirty="0" smtClean="0"/>
              <a:t> </a:t>
            </a:r>
            <a:r>
              <a:rPr lang="en-IN" b="1" dirty="0"/>
              <a:t>The pressure and interventions exerted </a:t>
            </a:r>
            <a:r>
              <a:rPr lang="en-IN" b="1" dirty="0" smtClean="0"/>
              <a:t>by each </a:t>
            </a:r>
            <a:r>
              <a:rPr lang="en-IN" b="1" dirty="0"/>
              <a:t>social group over its members in order to ensure and </a:t>
            </a:r>
            <a:r>
              <a:rPr lang="en-IN" b="1" dirty="0" smtClean="0"/>
              <a:t>sustain a </a:t>
            </a:r>
            <a:r>
              <a:rPr lang="en-IN" b="1" dirty="0"/>
              <a:t>safe environment is </a:t>
            </a:r>
            <a:r>
              <a:rPr lang="en-IN" b="1" dirty="0" smtClean="0"/>
              <a:t>called social control.</a:t>
            </a:r>
            <a:endParaRPr lang="en-IN" b="1" dirty="0"/>
          </a:p>
          <a:p>
            <a:endParaRPr lang="en-IN" dirty="0"/>
          </a:p>
        </p:txBody>
      </p:sp>
    </p:spTree>
    <p:extLst>
      <p:ext uri="{BB962C8B-B14F-4D97-AF65-F5344CB8AC3E}">
        <p14:creationId xmlns:p14="http://schemas.microsoft.com/office/powerpoint/2010/main" val="3979449192"/>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features of social control.</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In </a:t>
            </a:r>
            <a:r>
              <a:rPr lang="en-IN" dirty="0"/>
              <a:t>every society there are certain commonly </a:t>
            </a:r>
            <a:r>
              <a:rPr lang="en-IN" dirty="0" smtClean="0"/>
              <a:t>accepted standards </a:t>
            </a:r>
            <a:r>
              <a:rPr lang="en-IN" dirty="0"/>
              <a:t>of behaviour.</a:t>
            </a:r>
          </a:p>
          <a:p>
            <a:r>
              <a:rPr lang="en-IN" dirty="0"/>
              <a:t>Society establishes suitable social institutions for </a:t>
            </a:r>
            <a:r>
              <a:rPr lang="en-IN" dirty="0" smtClean="0"/>
              <a:t>the regulation </a:t>
            </a:r>
            <a:r>
              <a:rPr lang="en-IN" dirty="0"/>
              <a:t>of behaviour and socialisation of its members.</a:t>
            </a:r>
          </a:p>
          <a:p>
            <a:r>
              <a:rPr lang="en-IN" dirty="0"/>
              <a:t>Social control is formally implemented through </a:t>
            </a:r>
            <a:r>
              <a:rPr lang="en-IN" dirty="0" smtClean="0"/>
              <a:t>the systems </a:t>
            </a:r>
            <a:r>
              <a:rPr lang="en-IN" dirty="0"/>
              <a:t>such as police, court, prison and military.</a:t>
            </a:r>
          </a:p>
          <a:p>
            <a:r>
              <a:rPr lang="en-IN" dirty="0"/>
              <a:t>Society has institutions and systems to control, </a:t>
            </a:r>
            <a:r>
              <a:rPr lang="en-IN" dirty="0" smtClean="0"/>
              <a:t>prevent or </a:t>
            </a:r>
            <a:r>
              <a:rPr lang="en-IN" dirty="0"/>
              <a:t>punish those who </a:t>
            </a:r>
            <a:r>
              <a:rPr lang="en-IN" dirty="0" smtClean="0"/>
              <a:t>do not </a:t>
            </a:r>
            <a:r>
              <a:rPr lang="en-IN" dirty="0"/>
              <a:t>adhere to social control.</a:t>
            </a:r>
          </a:p>
          <a:p>
            <a:endParaRPr lang="en-IN" dirty="0"/>
          </a:p>
        </p:txBody>
      </p:sp>
    </p:spTree>
    <p:extLst>
      <p:ext uri="{BB962C8B-B14F-4D97-AF65-F5344CB8AC3E}">
        <p14:creationId xmlns:p14="http://schemas.microsoft.com/office/powerpoint/2010/main" val="3820763434"/>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68580" indent="0">
              <a:buNone/>
            </a:pPr>
            <a:r>
              <a:rPr lang="en-IN" dirty="0"/>
              <a:t>What will be the condition of society, </a:t>
            </a:r>
            <a:r>
              <a:rPr lang="en-IN" dirty="0" smtClean="0"/>
              <a:t>if behaviours </a:t>
            </a:r>
            <a:r>
              <a:rPr lang="en-IN" dirty="0"/>
              <a:t>and </a:t>
            </a:r>
            <a:r>
              <a:rPr lang="en-IN" dirty="0" smtClean="0"/>
              <a:t>habits of </a:t>
            </a:r>
            <a:r>
              <a:rPr lang="en-IN" dirty="0"/>
              <a:t>individuals are not regulated? </a:t>
            </a:r>
            <a:endParaRPr lang="en-IN" dirty="0" smtClean="0"/>
          </a:p>
          <a:p>
            <a:r>
              <a:rPr lang="en-IN" dirty="0" smtClean="0"/>
              <a:t>Members </a:t>
            </a:r>
            <a:r>
              <a:rPr lang="en-IN" dirty="0"/>
              <a:t>of the society </a:t>
            </a:r>
            <a:r>
              <a:rPr lang="en-IN" dirty="0" smtClean="0"/>
              <a:t>may not </a:t>
            </a:r>
            <a:r>
              <a:rPr lang="en-IN" dirty="0"/>
              <a:t>be able to live in mutual agreement. Social security will </a:t>
            </a:r>
            <a:r>
              <a:rPr lang="en-IN" dirty="0" smtClean="0"/>
              <a:t>be endangered</a:t>
            </a:r>
            <a:r>
              <a:rPr lang="en-IN" dirty="0"/>
              <a:t>. That is why society isolates, blames or </a:t>
            </a:r>
            <a:r>
              <a:rPr lang="en-IN" dirty="0" smtClean="0"/>
              <a:t>punishes those </a:t>
            </a:r>
            <a:r>
              <a:rPr lang="en-IN" dirty="0"/>
              <a:t>who violate the norms and laws.</a:t>
            </a:r>
          </a:p>
          <a:p>
            <a:endParaRPr lang="en-IN" dirty="0"/>
          </a:p>
        </p:txBody>
      </p:sp>
    </p:spTree>
    <p:extLst>
      <p:ext uri="{BB962C8B-B14F-4D97-AF65-F5344CB8AC3E}">
        <p14:creationId xmlns:p14="http://schemas.microsoft.com/office/powerpoint/2010/main" val="413201071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How is social control carried out?</a:t>
            </a: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IN" dirty="0" smtClean="0"/>
              <a:t>Society </a:t>
            </a:r>
            <a:r>
              <a:rPr lang="en-IN" dirty="0"/>
              <a:t>adopts different methods and systems to </a:t>
            </a:r>
            <a:r>
              <a:rPr lang="en-IN" dirty="0" smtClean="0"/>
              <a:t>systematise and </a:t>
            </a:r>
            <a:r>
              <a:rPr lang="en-IN" dirty="0"/>
              <a:t>control the behavioural patterns of its members.</a:t>
            </a:r>
          </a:p>
        </p:txBody>
      </p:sp>
    </p:spTree>
    <p:extLst>
      <p:ext uri="{BB962C8B-B14F-4D97-AF65-F5344CB8AC3E}">
        <p14:creationId xmlns:p14="http://schemas.microsoft.com/office/powerpoint/2010/main" val="32341423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24128" y="476672"/>
            <a:ext cx="2218800" cy="1338133"/>
          </a:xfrm>
          <a:prstGeom prst="rect">
            <a:avLst/>
          </a:prstGeom>
          <a:noFill/>
          <a:ln>
            <a:noFill/>
          </a:ln>
        </p:spPr>
      </p:pic>
      <p:sp>
        <p:nvSpPr>
          <p:cNvPr id="7" name="Title 6"/>
          <p:cNvSpPr>
            <a:spLocks noGrp="1"/>
          </p:cNvSpPr>
          <p:nvPr>
            <p:ph type="title"/>
          </p:nvPr>
        </p:nvSpPr>
        <p:spPr/>
        <p:txBody>
          <a:bodyPr/>
          <a:lstStyle/>
          <a:p>
            <a:endParaRPr lang="en-IN"/>
          </a:p>
        </p:txBody>
      </p:sp>
      <p:sp>
        <p:nvSpPr>
          <p:cNvPr id="9" name="Text Placeholder 8"/>
          <p:cNvSpPr>
            <a:spLocks noGrp="1"/>
          </p:cNvSpPr>
          <p:nvPr>
            <p:ph type="body" sz="half" idx="2"/>
          </p:nvPr>
        </p:nvSpPr>
        <p:spPr>
          <a:xfrm>
            <a:off x="457200" y="1435100"/>
            <a:ext cx="4762872" cy="4691063"/>
          </a:xfrm>
        </p:spPr>
        <p:txBody>
          <a:bodyPr>
            <a:normAutofit fontScale="92500" lnSpcReduction="10000"/>
          </a:bodyPr>
          <a:lstStyle/>
          <a:p>
            <a:r>
              <a:rPr lang="en-IN" sz="2000" dirty="0"/>
              <a:t>Traffic police try to prevent traffic violations on </a:t>
            </a:r>
            <a:r>
              <a:rPr lang="en-IN" sz="2000" dirty="0" smtClean="0"/>
              <a:t>the road </a:t>
            </a:r>
            <a:r>
              <a:rPr lang="en-IN" sz="2000" dirty="0"/>
              <a:t>to ensure the safety and welfare of all commuters.</a:t>
            </a:r>
          </a:p>
          <a:p>
            <a:r>
              <a:rPr lang="en-IN" sz="2000" dirty="0"/>
              <a:t> </a:t>
            </a:r>
          </a:p>
          <a:p>
            <a:r>
              <a:rPr lang="en-IN" sz="2000" dirty="0"/>
              <a:t>Police </a:t>
            </a:r>
            <a:r>
              <a:rPr lang="en-IN" sz="2000" dirty="0" smtClean="0"/>
              <a:t>make the </a:t>
            </a:r>
            <a:r>
              <a:rPr lang="en-IN" sz="2000" dirty="0"/>
              <a:t>law breakers pay fine or produce </a:t>
            </a:r>
            <a:r>
              <a:rPr lang="en-IN" sz="2000" dirty="0" smtClean="0"/>
              <a:t>them before </a:t>
            </a:r>
            <a:r>
              <a:rPr lang="en-IN" sz="2000" dirty="0"/>
              <a:t>the court. The convicted are </a:t>
            </a:r>
            <a:r>
              <a:rPr lang="en-IN" sz="2000" dirty="0" smtClean="0"/>
              <a:t>sentenced after </a:t>
            </a:r>
            <a:r>
              <a:rPr lang="en-IN" sz="2000" dirty="0"/>
              <a:t>the trial in the court. Prison is the </a:t>
            </a:r>
            <a:r>
              <a:rPr lang="en-IN" sz="2000" dirty="0" smtClean="0"/>
              <a:t>formal system </a:t>
            </a:r>
            <a:r>
              <a:rPr lang="en-IN" sz="2000" dirty="0"/>
              <a:t>established for implementing </a:t>
            </a:r>
            <a:r>
              <a:rPr lang="en-IN" sz="2000" dirty="0" smtClean="0"/>
              <a:t>the sentence</a:t>
            </a:r>
            <a:r>
              <a:rPr lang="en-IN" sz="2000" dirty="0"/>
              <a:t>. Prison authorities implement </a:t>
            </a:r>
            <a:r>
              <a:rPr lang="en-IN" sz="2000" dirty="0" smtClean="0"/>
              <a:t>the judgement </a:t>
            </a:r>
            <a:r>
              <a:rPr lang="en-IN" sz="2000" dirty="0"/>
              <a:t>of the court.</a:t>
            </a:r>
          </a:p>
          <a:p>
            <a:r>
              <a:rPr lang="en-IN" sz="2000" dirty="0"/>
              <a:t> </a:t>
            </a:r>
          </a:p>
          <a:p>
            <a:r>
              <a:rPr lang="en-IN" sz="2000" dirty="0"/>
              <a:t>Children's homes </a:t>
            </a:r>
            <a:r>
              <a:rPr lang="en-IN" sz="2000" dirty="0" smtClean="0"/>
              <a:t>and rehabilitation </a:t>
            </a:r>
            <a:r>
              <a:rPr lang="en-IN" sz="2000" dirty="0" err="1"/>
              <a:t>centers</a:t>
            </a:r>
            <a:r>
              <a:rPr lang="en-IN" sz="2000" dirty="0"/>
              <a:t> are the </a:t>
            </a:r>
            <a:r>
              <a:rPr lang="en-IN" sz="2000" dirty="0" smtClean="0"/>
              <a:t>government systems </a:t>
            </a:r>
            <a:r>
              <a:rPr lang="en-IN" sz="2000" dirty="0"/>
              <a:t>established to bring back juveniles </a:t>
            </a:r>
            <a:r>
              <a:rPr lang="en-IN" sz="2000" dirty="0" smtClean="0"/>
              <a:t>who commit </a:t>
            </a:r>
            <a:r>
              <a:rPr lang="en-IN" sz="2000" dirty="0"/>
              <a:t>crimes to the right path.</a:t>
            </a:r>
          </a:p>
          <a:p>
            <a:endParaRPr lang="en-IN" dirty="0"/>
          </a:p>
        </p:txBody>
      </p:sp>
      <p:pic>
        <p:nvPicPr>
          <p:cNvPr id="11" name="Picture 10"/>
          <p:cNvPicPr/>
          <p:nvPr/>
        </p:nvPicPr>
        <p:blipFill>
          <a:blip r:embed="rId3"/>
          <a:stretch>
            <a:fillRect/>
          </a:stretch>
        </p:blipFill>
        <p:spPr>
          <a:xfrm>
            <a:off x="5292080" y="2276872"/>
            <a:ext cx="3383280" cy="1882140"/>
          </a:xfrm>
          <a:prstGeom prst="rect">
            <a:avLst/>
          </a:prstGeom>
        </p:spPr>
      </p:pic>
      <p:pic>
        <p:nvPicPr>
          <p:cNvPr id="12" name="Picture 1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4437112"/>
            <a:ext cx="3044825" cy="2280920"/>
          </a:xfrm>
          <a:prstGeom prst="rect">
            <a:avLst/>
          </a:prstGeom>
          <a:noFill/>
          <a:ln>
            <a:noFill/>
          </a:ln>
        </p:spPr>
      </p:pic>
    </p:spTree>
    <p:extLst>
      <p:ext uri="{BB962C8B-B14F-4D97-AF65-F5344CB8AC3E}">
        <p14:creationId xmlns:p14="http://schemas.microsoft.com/office/powerpoint/2010/main" val="2726252299"/>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0" y="548680"/>
            <a:ext cx="3250800" cy="2541167"/>
          </a:xfrm>
          <a:prstGeom prst="rect">
            <a:avLst/>
          </a:prstGeom>
          <a:noFill/>
          <a:ln>
            <a:noFill/>
          </a:ln>
        </p:spPr>
      </p:pic>
      <p:sp>
        <p:nvSpPr>
          <p:cNvPr id="2" name="Title 1"/>
          <p:cNvSpPr>
            <a:spLocks noGrp="1"/>
          </p:cNvSpPr>
          <p:nvPr>
            <p:ph type="title"/>
          </p:nvPr>
        </p:nvSpPr>
        <p:spPr/>
        <p:txBody>
          <a:bodyPr/>
          <a:lstStyle/>
          <a:p>
            <a:endParaRPr lang="en-IN" dirty="0"/>
          </a:p>
        </p:txBody>
      </p:sp>
      <p:sp>
        <p:nvSpPr>
          <p:cNvPr id="4" name="Text Placeholder 3"/>
          <p:cNvSpPr>
            <a:spLocks noGrp="1"/>
          </p:cNvSpPr>
          <p:nvPr>
            <p:ph type="body" sz="half" idx="2"/>
          </p:nvPr>
        </p:nvSpPr>
        <p:spPr>
          <a:xfrm>
            <a:off x="467544" y="764704"/>
            <a:ext cx="4104456" cy="5400600"/>
          </a:xfrm>
        </p:spPr>
        <p:txBody>
          <a:bodyPr>
            <a:normAutofit/>
          </a:bodyPr>
          <a:lstStyle/>
          <a:p>
            <a:r>
              <a:rPr lang="en-IN" dirty="0"/>
              <a:t>Social control is ensured not through </a:t>
            </a:r>
            <a:r>
              <a:rPr lang="en-IN" dirty="0" smtClean="0"/>
              <a:t>conviction and </a:t>
            </a:r>
            <a:r>
              <a:rPr lang="en-IN" dirty="0"/>
              <a:t>punishment alone. </a:t>
            </a:r>
            <a:endParaRPr lang="en-IN" dirty="0" smtClean="0"/>
          </a:p>
          <a:p>
            <a:pPr marL="285750" indent="-285750">
              <a:buFont typeface="Arial" pitchFamily="34" charset="0"/>
              <a:buChar char="•"/>
            </a:pPr>
            <a:r>
              <a:rPr lang="en-IN" dirty="0" smtClean="0"/>
              <a:t>Society </a:t>
            </a:r>
            <a:r>
              <a:rPr lang="en-IN" dirty="0"/>
              <a:t>recognizes </a:t>
            </a:r>
            <a:r>
              <a:rPr lang="en-IN" dirty="0" smtClean="0"/>
              <a:t>and respects </a:t>
            </a:r>
            <a:r>
              <a:rPr lang="en-IN" dirty="0"/>
              <a:t>those who achieve success </a:t>
            </a:r>
            <a:r>
              <a:rPr lang="en-IN" dirty="0" smtClean="0"/>
              <a:t>through legally </a:t>
            </a:r>
            <a:r>
              <a:rPr lang="en-IN" dirty="0"/>
              <a:t>accepted ways.</a:t>
            </a:r>
          </a:p>
          <a:p>
            <a:r>
              <a:rPr lang="en-IN" dirty="0"/>
              <a:t> </a:t>
            </a:r>
          </a:p>
          <a:p>
            <a:pPr marL="285750" indent="-285750">
              <a:buFont typeface="Arial" pitchFamily="34" charset="0"/>
              <a:buChar char="•"/>
            </a:pPr>
            <a:r>
              <a:rPr lang="en-IN" dirty="0"/>
              <a:t>Achievements </a:t>
            </a:r>
            <a:r>
              <a:rPr lang="en-IN" dirty="0" smtClean="0"/>
              <a:t>are recognized </a:t>
            </a:r>
            <a:r>
              <a:rPr lang="en-IN" dirty="0"/>
              <a:t>in order to popularise the </a:t>
            </a:r>
            <a:r>
              <a:rPr lang="en-IN" dirty="0" smtClean="0"/>
              <a:t>attempts considered </a:t>
            </a:r>
            <a:r>
              <a:rPr lang="en-IN" dirty="0"/>
              <a:t>as models.</a:t>
            </a:r>
          </a:p>
          <a:p>
            <a:pPr marL="285750" indent="-285750">
              <a:buFont typeface="Arial" pitchFamily="34" charset="0"/>
              <a:buChar char="•"/>
            </a:pPr>
            <a:endParaRPr lang="en-IN" dirty="0" smtClean="0"/>
          </a:p>
          <a:p>
            <a:pPr marL="285750" indent="-285750">
              <a:buFont typeface="Arial" pitchFamily="34" charset="0"/>
              <a:buChar char="•"/>
            </a:pPr>
            <a:endParaRPr lang="en-IN" dirty="0"/>
          </a:p>
          <a:p>
            <a:pPr marL="285750" indent="-285750">
              <a:buFont typeface="Arial" pitchFamily="34" charset="0"/>
              <a:buChar char="•"/>
            </a:pPr>
            <a:r>
              <a:rPr lang="en-IN" dirty="0" smtClean="0"/>
              <a:t>All </a:t>
            </a:r>
            <a:r>
              <a:rPr lang="en-IN" dirty="0"/>
              <a:t>those mentioned above are </a:t>
            </a:r>
            <a:r>
              <a:rPr lang="en-IN" dirty="0" smtClean="0"/>
              <a:t>the ways </a:t>
            </a:r>
            <a:r>
              <a:rPr lang="en-IN" dirty="0"/>
              <a:t>of </a:t>
            </a:r>
            <a:r>
              <a:rPr lang="en-IN" dirty="0" smtClean="0"/>
              <a:t>formal social </a:t>
            </a:r>
            <a:r>
              <a:rPr lang="en-IN" dirty="0"/>
              <a:t>control.</a:t>
            </a:r>
          </a:p>
          <a:p>
            <a:endParaRPr lang="en-IN"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717032"/>
            <a:ext cx="2582545" cy="1939290"/>
          </a:xfrm>
          <a:prstGeom prst="rect">
            <a:avLst/>
          </a:prstGeom>
          <a:noFill/>
          <a:ln>
            <a:noFill/>
          </a:ln>
        </p:spPr>
      </p:pic>
    </p:spTree>
    <p:extLst>
      <p:ext uri="{BB962C8B-B14F-4D97-AF65-F5344CB8AC3E}">
        <p14:creationId xmlns:p14="http://schemas.microsoft.com/office/powerpoint/2010/main" val="250402419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43490" y="1027664"/>
            <a:ext cx="7024744" cy="1897280"/>
          </a:xfrm>
        </p:spPr>
        <p:txBody>
          <a:bodyPr>
            <a:noAutofit/>
          </a:bodyPr>
          <a:lstStyle/>
          <a:p>
            <a:r>
              <a:rPr lang="en-IN" sz="1800" dirty="0"/>
              <a:t>Observe these situations. </a:t>
            </a:r>
            <a:r>
              <a:rPr lang="en-IN" sz="1800" dirty="0" smtClean="0"/>
              <a:t/>
            </a:r>
            <a:br>
              <a:rPr lang="en-IN" sz="1800" dirty="0" smtClean="0"/>
            </a:br>
            <a:r>
              <a:rPr lang="en-IN" sz="1800" dirty="0" smtClean="0"/>
              <a:t>Individuals </a:t>
            </a:r>
            <a:r>
              <a:rPr lang="en-IN" sz="1800" dirty="0"/>
              <a:t>are also </a:t>
            </a:r>
            <a:r>
              <a:rPr lang="en-IN" sz="1800" dirty="0" smtClean="0"/>
              <a:t>appreciated informally </a:t>
            </a:r>
            <a:r>
              <a:rPr lang="en-IN" sz="1800" dirty="0"/>
              <a:t>when they make accomplishments in the matters </a:t>
            </a:r>
            <a:r>
              <a:rPr lang="en-IN" sz="1800" dirty="0" smtClean="0"/>
              <a:t>that are </a:t>
            </a:r>
            <a:r>
              <a:rPr lang="en-IN" sz="1800" dirty="0"/>
              <a:t>socially recognized. Violation of norms may lead to </a:t>
            </a:r>
            <a:r>
              <a:rPr lang="en-IN" sz="1800" dirty="0" smtClean="0"/>
              <a:t>verbal insults </a:t>
            </a:r>
            <a:r>
              <a:rPr lang="en-IN" sz="1800" dirty="0"/>
              <a:t>or blaming. These responses are effective informal </a:t>
            </a:r>
            <a:r>
              <a:rPr lang="en-IN" sz="1800" dirty="0" smtClean="0"/>
              <a:t>ways of </a:t>
            </a:r>
            <a:r>
              <a:rPr lang="en-IN" sz="1800" dirty="0"/>
              <a:t>social control.</a:t>
            </a:r>
            <a:br>
              <a:rPr lang="en-IN" sz="1800" dirty="0"/>
            </a:br>
            <a:endParaRPr lang="en-IN" sz="1800" dirty="0"/>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2852936"/>
            <a:ext cx="2193000" cy="1325267"/>
          </a:xfrm>
          <a:prstGeom prst="rect">
            <a:avLst/>
          </a:prstGeom>
          <a:noFill/>
          <a:ln>
            <a:noFill/>
          </a:ln>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924944"/>
            <a:ext cx="2311400" cy="1517015"/>
          </a:xfrm>
          <a:prstGeom prst="rect">
            <a:avLst/>
          </a:prstGeom>
          <a:noFill/>
          <a:ln>
            <a:noFill/>
          </a:ln>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4293096"/>
            <a:ext cx="327660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4143569"/>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412776"/>
            <a:ext cx="8176872" cy="864096"/>
          </a:xfrm>
        </p:spPr>
        <p:txBody>
          <a:bodyPr>
            <a:normAutofit fontScale="90000"/>
          </a:bodyPr>
          <a:lstStyle/>
          <a:p>
            <a:r>
              <a:rPr lang="en-IN" sz="2700" dirty="0"/>
              <a:t>According to their </a:t>
            </a:r>
            <a:r>
              <a:rPr lang="en-IN" sz="2700" dirty="0" smtClean="0"/>
              <a:t>common nature</a:t>
            </a:r>
            <a:r>
              <a:rPr lang="en-IN" sz="2700" dirty="0"/>
              <a:t>, means of social control </a:t>
            </a:r>
            <a:r>
              <a:rPr lang="en-IN" sz="2700" dirty="0" smtClean="0"/>
              <a:t>can be </a:t>
            </a:r>
            <a:r>
              <a:rPr lang="en-IN" sz="2700" dirty="0"/>
              <a:t>classified into </a:t>
            </a:r>
            <a:r>
              <a:rPr lang="en-IN" sz="2700" dirty="0" smtClean="0"/>
              <a:t>two categories</a:t>
            </a:r>
            <a:r>
              <a:rPr lang="en-IN" dirty="0"/>
              <a:t>.</a:t>
            </a:r>
            <a:br>
              <a:rPr lang="en-IN" dirty="0"/>
            </a:br>
            <a:endParaRPr lang="en-IN" dirty="0"/>
          </a:p>
        </p:txBody>
      </p:sp>
      <p:pic>
        <p:nvPicPr>
          <p:cNvPr id="2050" name="Picture 2" descr="C:\Users\best\Pictures\Screenshots\Screenshot (2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9712" y="3039156"/>
            <a:ext cx="6363588" cy="1619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31068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Informal Social Control</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These </a:t>
            </a:r>
            <a:r>
              <a:rPr lang="en-IN" dirty="0"/>
              <a:t>are not legally recorded ways of social control. </a:t>
            </a:r>
            <a:endParaRPr lang="en-IN" dirty="0" smtClean="0"/>
          </a:p>
          <a:p>
            <a:r>
              <a:rPr lang="en-IN" dirty="0" smtClean="0"/>
              <a:t>Customs, folkways</a:t>
            </a:r>
            <a:r>
              <a:rPr lang="en-IN" dirty="0"/>
              <a:t>, beliefs and traditions are the informal means of </a:t>
            </a:r>
            <a:r>
              <a:rPr lang="en-IN" dirty="0" smtClean="0"/>
              <a:t>social control</a:t>
            </a:r>
            <a:r>
              <a:rPr lang="en-IN" dirty="0"/>
              <a:t>. </a:t>
            </a:r>
            <a:endParaRPr lang="en-IN" dirty="0" smtClean="0"/>
          </a:p>
          <a:p>
            <a:r>
              <a:rPr lang="en-IN" dirty="0" smtClean="0"/>
              <a:t>Violation </a:t>
            </a:r>
            <a:r>
              <a:rPr lang="en-IN" dirty="0"/>
              <a:t>of these will not lead to formal </a:t>
            </a:r>
            <a:r>
              <a:rPr lang="en-IN" dirty="0" smtClean="0"/>
              <a:t>punishment. </a:t>
            </a:r>
          </a:p>
          <a:p>
            <a:r>
              <a:rPr lang="en-IN" dirty="0" smtClean="0"/>
              <a:t>Such </a:t>
            </a:r>
            <a:r>
              <a:rPr lang="en-IN" dirty="0"/>
              <a:t>people are disgraced, isolated or excommunicated </a:t>
            </a:r>
            <a:r>
              <a:rPr lang="en-IN" dirty="0" smtClean="0"/>
              <a:t>from the </a:t>
            </a:r>
            <a:r>
              <a:rPr lang="en-IN" dirty="0"/>
              <a:t>society. </a:t>
            </a:r>
            <a:endParaRPr lang="en-IN" dirty="0" smtClean="0"/>
          </a:p>
          <a:p>
            <a:r>
              <a:rPr lang="en-IN" dirty="0" smtClean="0"/>
              <a:t>Informal </a:t>
            </a:r>
            <a:r>
              <a:rPr lang="en-IN" dirty="0"/>
              <a:t>social control is implemented through </a:t>
            </a:r>
            <a:r>
              <a:rPr lang="en-IN" dirty="0" smtClean="0"/>
              <a:t>the primary </a:t>
            </a:r>
            <a:r>
              <a:rPr lang="en-IN" dirty="0"/>
              <a:t>social groups like family, religion and peer group.</a:t>
            </a:r>
          </a:p>
          <a:p>
            <a:endParaRPr lang="en-IN" dirty="0"/>
          </a:p>
        </p:txBody>
      </p:sp>
    </p:spTree>
    <p:extLst>
      <p:ext uri="{BB962C8B-B14F-4D97-AF65-F5344CB8AC3E}">
        <p14:creationId xmlns:p14="http://schemas.microsoft.com/office/powerpoint/2010/main" val="367826043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Formal Social Control</a:t>
            </a:r>
            <a:r>
              <a:rPr lang="en-IN" dirty="0" smtClean="0"/>
              <a:t/>
            </a:r>
            <a:br>
              <a:rPr lang="en-IN" dirty="0" smtClean="0"/>
            </a:br>
            <a:endParaRPr lang="en-IN" dirty="0"/>
          </a:p>
        </p:txBody>
      </p:sp>
      <p:sp>
        <p:nvSpPr>
          <p:cNvPr id="3" name="Content Placeholder 2"/>
          <p:cNvSpPr>
            <a:spLocks noGrp="1"/>
          </p:cNvSpPr>
          <p:nvPr>
            <p:ph idx="1"/>
          </p:nvPr>
        </p:nvSpPr>
        <p:spPr>
          <a:xfrm>
            <a:off x="1043492" y="1844824"/>
            <a:ext cx="6777317" cy="3987805"/>
          </a:xfrm>
        </p:spPr>
        <p:txBody>
          <a:bodyPr>
            <a:normAutofit fontScale="92500" lnSpcReduction="20000"/>
          </a:bodyPr>
          <a:lstStyle/>
          <a:p>
            <a:pPr marL="68580" indent="0">
              <a:buNone/>
            </a:pPr>
            <a:r>
              <a:rPr lang="en-IN" b="1" dirty="0"/>
              <a:t> </a:t>
            </a:r>
          </a:p>
          <a:p>
            <a:pPr marL="68580" indent="0">
              <a:buNone/>
            </a:pPr>
            <a:r>
              <a:rPr lang="en-IN" b="1" dirty="0"/>
              <a:t>What will happen if an individual violates a socially </a:t>
            </a:r>
            <a:r>
              <a:rPr lang="en-IN" b="1" dirty="0" smtClean="0"/>
              <a:t>accepted law</a:t>
            </a:r>
            <a:r>
              <a:rPr lang="en-IN" b="1" dirty="0"/>
              <a:t>? </a:t>
            </a:r>
            <a:endParaRPr lang="en-IN" b="1" dirty="0" smtClean="0"/>
          </a:p>
          <a:p>
            <a:r>
              <a:rPr lang="en-IN" dirty="0" smtClean="0"/>
              <a:t>This </a:t>
            </a:r>
            <a:r>
              <a:rPr lang="en-IN" dirty="0"/>
              <a:t>individual will be punished through the systems </a:t>
            </a:r>
            <a:r>
              <a:rPr lang="en-IN" dirty="0" smtClean="0"/>
              <a:t>like police</a:t>
            </a:r>
            <a:r>
              <a:rPr lang="en-IN" dirty="0"/>
              <a:t>, court and prison. </a:t>
            </a:r>
            <a:endParaRPr lang="en-IN" dirty="0" smtClean="0"/>
          </a:p>
          <a:p>
            <a:r>
              <a:rPr lang="en-IN" dirty="0" smtClean="0"/>
              <a:t>Civilised </a:t>
            </a:r>
            <a:r>
              <a:rPr lang="en-IN" dirty="0"/>
              <a:t>societies use these </a:t>
            </a:r>
            <a:r>
              <a:rPr lang="en-IN" dirty="0" smtClean="0"/>
              <a:t>methods for </a:t>
            </a:r>
            <a:r>
              <a:rPr lang="en-IN" dirty="0"/>
              <a:t>social control. </a:t>
            </a:r>
            <a:endParaRPr lang="en-IN" dirty="0" smtClean="0"/>
          </a:p>
          <a:p>
            <a:r>
              <a:rPr lang="en-IN" dirty="0" smtClean="0"/>
              <a:t>These </a:t>
            </a:r>
            <a:r>
              <a:rPr lang="en-IN" dirty="0"/>
              <a:t>systems and institutions are </a:t>
            </a:r>
            <a:r>
              <a:rPr lang="en-IN" dirty="0" smtClean="0"/>
              <a:t>established and </a:t>
            </a:r>
            <a:r>
              <a:rPr lang="en-IN" dirty="0"/>
              <a:t>implemented by the governments in each country. </a:t>
            </a:r>
            <a:endParaRPr lang="en-IN" dirty="0" smtClean="0"/>
          </a:p>
          <a:p>
            <a:r>
              <a:rPr lang="en-IN" dirty="0" smtClean="0"/>
              <a:t>These systems </a:t>
            </a:r>
            <a:r>
              <a:rPr lang="en-IN" dirty="0"/>
              <a:t>may vary according to time and societies.</a:t>
            </a:r>
          </a:p>
          <a:p>
            <a:endParaRPr lang="en-IN" dirty="0"/>
          </a:p>
        </p:txBody>
      </p:sp>
    </p:spTree>
    <p:extLst>
      <p:ext uri="{BB962C8B-B14F-4D97-AF65-F5344CB8AC3E}">
        <p14:creationId xmlns:p14="http://schemas.microsoft.com/office/powerpoint/2010/main" val="71930060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92696"/>
            <a:ext cx="8229600" cy="1584176"/>
          </a:xfrm>
        </p:spPr>
        <p:txBody>
          <a:bodyPr>
            <a:noAutofit/>
          </a:bodyPr>
          <a:lstStyle/>
          <a:p>
            <a:r>
              <a:rPr lang="en-IN" sz="2800" dirty="0" smtClean="0"/>
              <a:t>Observe the pictures </a:t>
            </a:r>
            <a:r>
              <a:rPr lang="en-IN" sz="2800" dirty="0"/>
              <a:t>and find out </a:t>
            </a:r>
            <a:r>
              <a:rPr lang="en-IN" sz="2800" dirty="0" smtClean="0"/>
              <a:t>the differences </a:t>
            </a:r>
            <a:r>
              <a:rPr lang="en-IN" sz="2800" dirty="0"/>
              <a:t>between these social groups.</a:t>
            </a:r>
            <a:br>
              <a:rPr lang="en-IN" sz="2800" dirty="0"/>
            </a:br>
            <a:endParaRPr lang="en-IN" sz="2800" dirty="0"/>
          </a:p>
        </p:txBody>
      </p:sp>
      <p:pic>
        <p:nvPicPr>
          <p:cNvPr id="7" name="Content Placeholder 6"/>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1042988" y="3045366"/>
            <a:ext cx="3419475" cy="2029330"/>
          </a:xfrm>
          <a:prstGeom prst="rect">
            <a:avLst/>
          </a:prstGeom>
          <a:noFill/>
          <a:ln>
            <a:noFill/>
          </a:ln>
        </p:spPr>
      </p:pic>
      <p:pic>
        <p:nvPicPr>
          <p:cNvPr id="8" name="Content Placeholder 7"/>
          <p:cNvPicPr>
            <a:picLocks noGrp="1"/>
          </p:cNvPicPr>
          <p:nvPr>
            <p:ph sz="quarter" idx="14"/>
          </p:nvPr>
        </p:nvPicPr>
        <p:blipFill>
          <a:blip r:embed="rId3">
            <a:extLst>
              <a:ext uri="{28A0092B-C50C-407E-A947-70E740481C1C}">
                <a14:useLocalDpi xmlns:a14="http://schemas.microsoft.com/office/drawing/2010/main" val="0"/>
              </a:ext>
            </a:extLst>
          </a:blip>
          <a:stretch>
            <a:fillRect/>
          </a:stretch>
        </p:blipFill>
        <p:spPr bwMode="auto">
          <a:xfrm>
            <a:off x="5167962" y="3101465"/>
            <a:ext cx="2373600" cy="1917133"/>
          </a:xfrm>
          <a:prstGeom prst="rect">
            <a:avLst/>
          </a:prstGeom>
          <a:noFill/>
          <a:ln>
            <a:noFill/>
          </a:ln>
        </p:spPr>
      </p:pic>
    </p:spTree>
    <p:extLst>
      <p:ext uri="{BB962C8B-B14F-4D97-AF65-F5344CB8AC3E}">
        <p14:creationId xmlns:p14="http://schemas.microsoft.com/office/powerpoint/2010/main" val="1917691995"/>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IN" dirty="0"/>
              <a:t>Even though there are laws and punishment systems, some </a:t>
            </a:r>
            <a:r>
              <a:rPr lang="en-IN" dirty="0" smtClean="0"/>
              <a:t>people violate </a:t>
            </a:r>
            <a:r>
              <a:rPr lang="en-IN" dirty="0"/>
              <a:t>them. </a:t>
            </a:r>
            <a:endParaRPr lang="en-IN" dirty="0" smtClean="0"/>
          </a:p>
          <a:p>
            <a:r>
              <a:rPr lang="en-IN" dirty="0" smtClean="0"/>
              <a:t>They </a:t>
            </a:r>
            <a:r>
              <a:rPr lang="en-IN" dirty="0"/>
              <a:t>do not follow socially accepted </a:t>
            </a:r>
            <a:r>
              <a:rPr lang="en-IN" dirty="0" smtClean="0"/>
              <a:t>behavioural patterns</a:t>
            </a:r>
            <a:r>
              <a:rPr lang="en-IN" dirty="0"/>
              <a:t>. </a:t>
            </a:r>
            <a:endParaRPr lang="en-IN" dirty="0" smtClean="0"/>
          </a:p>
          <a:p>
            <a:r>
              <a:rPr lang="en-IN" dirty="0" smtClean="0"/>
              <a:t>Violation </a:t>
            </a:r>
            <a:r>
              <a:rPr lang="en-IN" dirty="0"/>
              <a:t>of the values, folkways, mores and laws </a:t>
            </a:r>
            <a:r>
              <a:rPr lang="en-IN" dirty="0" smtClean="0"/>
              <a:t>that are </a:t>
            </a:r>
            <a:r>
              <a:rPr lang="en-IN" dirty="0"/>
              <a:t>accepted by the majority members of the society is </a:t>
            </a:r>
            <a:r>
              <a:rPr lang="en-IN" dirty="0" smtClean="0"/>
              <a:t>called </a:t>
            </a:r>
            <a:r>
              <a:rPr lang="en-IN" b="1" dirty="0" smtClean="0">
                <a:solidFill>
                  <a:srgbClr val="FF0000"/>
                </a:solidFill>
              </a:rPr>
              <a:t>social </a:t>
            </a:r>
            <a:r>
              <a:rPr lang="en-IN" b="1" dirty="0">
                <a:solidFill>
                  <a:srgbClr val="FF0000"/>
                </a:solidFill>
              </a:rPr>
              <a:t>deviance</a:t>
            </a:r>
            <a:r>
              <a:rPr lang="en-IN" dirty="0"/>
              <a:t>. </a:t>
            </a:r>
            <a:endParaRPr lang="en-IN" dirty="0" smtClean="0"/>
          </a:p>
          <a:p>
            <a:r>
              <a:rPr lang="en-IN" dirty="0" smtClean="0"/>
              <a:t>When </a:t>
            </a:r>
            <a:r>
              <a:rPr lang="en-IN" dirty="0"/>
              <a:t>social deviance takes place in large </a:t>
            </a:r>
            <a:r>
              <a:rPr lang="en-IN" dirty="0" smtClean="0"/>
              <a:t>scales, it </a:t>
            </a:r>
            <a:r>
              <a:rPr lang="en-IN" dirty="0"/>
              <a:t>may lead to </a:t>
            </a:r>
            <a:r>
              <a:rPr lang="en-IN" b="1" dirty="0">
                <a:solidFill>
                  <a:srgbClr val="FF0000"/>
                </a:solidFill>
              </a:rPr>
              <a:t>social disorganisation </a:t>
            </a:r>
            <a:r>
              <a:rPr lang="en-IN" dirty="0"/>
              <a:t>in such a way as to </a:t>
            </a:r>
            <a:r>
              <a:rPr lang="en-IN" dirty="0" smtClean="0"/>
              <a:t>question the </a:t>
            </a:r>
            <a:r>
              <a:rPr lang="en-IN" dirty="0"/>
              <a:t>very existence of the society.</a:t>
            </a:r>
          </a:p>
          <a:p>
            <a:endParaRPr lang="en-IN" dirty="0"/>
          </a:p>
        </p:txBody>
      </p:sp>
    </p:spTree>
    <p:extLst>
      <p:ext uri="{BB962C8B-B14F-4D97-AF65-F5344CB8AC3E}">
        <p14:creationId xmlns:p14="http://schemas.microsoft.com/office/powerpoint/2010/main" val="402152339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Perceptions of societies about social deviance may </a:t>
            </a:r>
            <a:r>
              <a:rPr lang="en-IN" dirty="0" smtClean="0"/>
              <a:t>vary according </a:t>
            </a:r>
            <a:r>
              <a:rPr lang="en-IN" dirty="0"/>
              <a:t>to time and social circumstances. </a:t>
            </a:r>
            <a:endParaRPr lang="en-IN" dirty="0" smtClean="0"/>
          </a:p>
          <a:p>
            <a:r>
              <a:rPr lang="en-IN" dirty="0" smtClean="0"/>
              <a:t>Tribal communities considered </a:t>
            </a:r>
            <a:r>
              <a:rPr lang="en-IN" dirty="0"/>
              <a:t>hunting animals as a symbol of bravery. But </a:t>
            </a:r>
            <a:r>
              <a:rPr lang="en-IN" dirty="0" smtClean="0"/>
              <a:t>now hunting </a:t>
            </a:r>
            <a:r>
              <a:rPr lang="en-IN" dirty="0"/>
              <a:t>animals is a crime.</a:t>
            </a:r>
          </a:p>
          <a:p>
            <a:endParaRPr lang="en-IN" dirty="0"/>
          </a:p>
        </p:txBody>
      </p:sp>
    </p:spTree>
    <p:extLst>
      <p:ext uri="{BB962C8B-B14F-4D97-AF65-F5344CB8AC3E}">
        <p14:creationId xmlns:p14="http://schemas.microsoft.com/office/powerpoint/2010/main" val="288057405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68580" indent="0">
              <a:buNone/>
            </a:pPr>
            <a:r>
              <a:rPr lang="en-IN" dirty="0"/>
              <a:t>Today, constitution, </a:t>
            </a:r>
            <a:r>
              <a:rPr lang="en-IN" dirty="0" smtClean="0"/>
              <a:t>laws, education </a:t>
            </a:r>
            <a:r>
              <a:rPr lang="en-IN" dirty="0"/>
              <a:t>and official institutions have become </a:t>
            </a:r>
            <a:r>
              <a:rPr lang="en-IN" dirty="0" smtClean="0"/>
              <a:t>unavoidable constituents </a:t>
            </a:r>
            <a:r>
              <a:rPr lang="en-IN" dirty="0"/>
              <a:t>of social control.</a:t>
            </a:r>
          </a:p>
          <a:p>
            <a:endParaRPr lang="en-IN" dirty="0"/>
          </a:p>
        </p:txBody>
      </p:sp>
    </p:spTree>
    <p:extLst>
      <p:ext uri="{BB962C8B-B14F-4D97-AF65-F5344CB8AC3E}">
        <p14:creationId xmlns:p14="http://schemas.microsoft.com/office/powerpoint/2010/main" val="34022142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IN" dirty="0"/>
          </a:p>
        </p:txBody>
      </p:sp>
      <p:sp>
        <p:nvSpPr>
          <p:cNvPr id="8" name="Content Placeholder 7"/>
          <p:cNvSpPr>
            <a:spLocks noGrp="1"/>
          </p:cNvSpPr>
          <p:nvPr>
            <p:ph sz="quarter" idx="13"/>
          </p:nvPr>
        </p:nvSpPr>
        <p:spPr/>
        <p:txBody>
          <a:bodyPr/>
          <a:lstStyle/>
          <a:p>
            <a:pPr marL="68580" indent="0">
              <a:buNone/>
            </a:pPr>
            <a:r>
              <a:rPr lang="en-IN" b="1" dirty="0"/>
              <a:t>Picture </a:t>
            </a:r>
            <a:r>
              <a:rPr lang="en-IN" b="1" dirty="0" smtClean="0"/>
              <a:t>1</a:t>
            </a:r>
            <a:endParaRPr lang="en-IN" dirty="0"/>
          </a:p>
          <a:p>
            <a:r>
              <a:rPr lang="en-IN" dirty="0" smtClean="0"/>
              <a:t>People </a:t>
            </a:r>
            <a:r>
              <a:rPr lang="en-IN" dirty="0"/>
              <a:t>may </a:t>
            </a:r>
            <a:r>
              <a:rPr lang="en-IN" dirty="0" smtClean="0"/>
              <a:t>not know </a:t>
            </a:r>
            <a:r>
              <a:rPr lang="en-IN" dirty="0"/>
              <a:t>each other			</a:t>
            </a:r>
          </a:p>
          <a:p>
            <a:r>
              <a:rPr lang="en-IN" dirty="0" smtClean="0"/>
              <a:t> </a:t>
            </a:r>
            <a:r>
              <a:rPr lang="en-IN" dirty="0"/>
              <a:t>There is no </a:t>
            </a:r>
            <a:r>
              <a:rPr lang="en-IN" dirty="0" smtClean="0"/>
              <a:t>mutual interaction</a:t>
            </a:r>
            <a:r>
              <a:rPr lang="en-IN" dirty="0"/>
              <a:t>			</a:t>
            </a:r>
          </a:p>
          <a:p>
            <a:pPr marL="0" indent="0">
              <a:buNone/>
            </a:pPr>
            <a:endParaRPr lang="en-IN" dirty="0"/>
          </a:p>
        </p:txBody>
      </p:sp>
      <p:sp>
        <p:nvSpPr>
          <p:cNvPr id="9" name="Content Placeholder 8"/>
          <p:cNvSpPr>
            <a:spLocks noGrp="1"/>
          </p:cNvSpPr>
          <p:nvPr>
            <p:ph sz="quarter" idx="14"/>
          </p:nvPr>
        </p:nvSpPr>
        <p:spPr/>
        <p:txBody>
          <a:bodyPr/>
          <a:lstStyle/>
          <a:p>
            <a:pPr marL="68580" indent="0">
              <a:buNone/>
            </a:pPr>
            <a:r>
              <a:rPr lang="en-IN" b="1" dirty="0" smtClean="0"/>
              <a:t>Picture 2</a:t>
            </a:r>
          </a:p>
          <a:p>
            <a:r>
              <a:rPr lang="en-IN" dirty="0" smtClean="0"/>
              <a:t> now each other </a:t>
            </a:r>
          </a:p>
          <a:p>
            <a:endParaRPr lang="en-IN" dirty="0"/>
          </a:p>
          <a:p>
            <a:endParaRPr lang="en-IN" dirty="0" smtClean="0"/>
          </a:p>
          <a:p>
            <a:r>
              <a:rPr lang="en-IN" dirty="0" smtClean="0"/>
              <a:t>There is mutual interaction</a:t>
            </a:r>
            <a:endParaRPr lang="en-IN" dirty="0"/>
          </a:p>
        </p:txBody>
      </p:sp>
    </p:spTree>
    <p:extLst>
      <p:ext uri="{BB962C8B-B14F-4D97-AF65-F5344CB8AC3E}">
        <p14:creationId xmlns:p14="http://schemas.microsoft.com/office/powerpoint/2010/main" val="1381769939"/>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 calcmode="lin" valueType="num">
                                      <p:cBhvr additive="base">
                                        <p:cTn id="3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smtClean="0"/>
              <a:t>They are waiting for bus, staying at the same place without knowing and communicating to each other. </a:t>
            </a:r>
          </a:p>
          <a:p>
            <a:r>
              <a:rPr lang="en-IN" dirty="0" smtClean="0"/>
              <a:t>There may not be any specific kind of relationship between these people.</a:t>
            </a:r>
          </a:p>
          <a:p>
            <a:r>
              <a:rPr lang="en-IN" dirty="0" smtClean="0"/>
              <a:t>People gathered at an accident site and the audience in a theatre or stadium are such kind of groups. </a:t>
            </a:r>
          </a:p>
          <a:p>
            <a:r>
              <a:rPr lang="en-IN" dirty="0" smtClean="0"/>
              <a:t>These groups of people are called social aggregates. </a:t>
            </a:r>
          </a:p>
          <a:p>
            <a:r>
              <a:rPr lang="en-IN" dirty="0" smtClean="0"/>
              <a:t>They are also referred to quasi groups.</a:t>
            </a:r>
          </a:p>
          <a:p>
            <a:endParaRPr lang="en-IN" dirty="0"/>
          </a:p>
        </p:txBody>
      </p:sp>
    </p:spTree>
    <p:extLst>
      <p:ext uri="{BB962C8B-B14F-4D97-AF65-F5344CB8AC3E}">
        <p14:creationId xmlns:p14="http://schemas.microsoft.com/office/powerpoint/2010/main" val="112665193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Content Placeholder 5"/>
          <p:cNvSpPr>
            <a:spLocks noGrp="1"/>
          </p:cNvSpPr>
          <p:nvPr>
            <p:ph idx="1"/>
          </p:nvPr>
        </p:nvSpPr>
        <p:spPr/>
        <p:txBody>
          <a:bodyPr>
            <a:normAutofit fontScale="92500"/>
          </a:bodyPr>
          <a:lstStyle/>
          <a:p>
            <a:r>
              <a:rPr lang="en-IN" dirty="0"/>
              <a:t>On the other hand family is a social group.</a:t>
            </a:r>
          </a:p>
          <a:p>
            <a:pPr marL="68580" indent="0">
              <a:buNone/>
            </a:pPr>
            <a:r>
              <a:rPr lang="en-IN" dirty="0"/>
              <a:t> </a:t>
            </a:r>
            <a:r>
              <a:rPr lang="en-IN" b="1" u="sng" dirty="0"/>
              <a:t>The features of family</a:t>
            </a:r>
            <a:r>
              <a:rPr lang="en-IN" dirty="0"/>
              <a:t>.</a:t>
            </a:r>
          </a:p>
          <a:p>
            <a:r>
              <a:rPr lang="en-IN" dirty="0"/>
              <a:t>Small group</a:t>
            </a:r>
          </a:p>
          <a:p>
            <a:r>
              <a:rPr lang="en-IN" dirty="0"/>
              <a:t>Familiar people</a:t>
            </a:r>
          </a:p>
          <a:p>
            <a:r>
              <a:rPr lang="en-IN" dirty="0"/>
              <a:t>Elevated group consciousness</a:t>
            </a:r>
          </a:p>
          <a:p>
            <a:r>
              <a:rPr lang="en-IN" dirty="0"/>
              <a:t>Common ways of acting</a:t>
            </a:r>
          </a:p>
          <a:p>
            <a:r>
              <a:rPr lang="en-IN" dirty="0"/>
              <a:t>Satisfies the needs of the members</a:t>
            </a:r>
          </a:p>
          <a:p>
            <a:r>
              <a:rPr lang="en-IN" dirty="0"/>
              <a:t>Influences personality</a:t>
            </a:r>
          </a:p>
          <a:p>
            <a:endParaRPr lang="en-IN" dirty="0"/>
          </a:p>
        </p:txBody>
      </p:sp>
    </p:spTree>
    <p:extLst>
      <p:ext uri="{BB962C8B-B14F-4D97-AF65-F5344CB8AC3E}">
        <p14:creationId xmlns:p14="http://schemas.microsoft.com/office/powerpoint/2010/main" val="17607501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Content Placeholder 5"/>
          <p:cNvSpPr>
            <a:spLocks noGrp="1"/>
          </p:cNvSpPr>
          <p:nvPr>
            <p:ph idx="1"/>
          </p:nvPr>
        </p:nvSpPr>
        <p:spPr/>
        <p:txBody>
          <a:bodyPr/>
          <a:lstStyle/>
          <a:p>
            <a:r>
              <a:rPr lang="en-IN" dirty="0"/>
              <a:t>Many such social groups exist </a:t>
            </a:r>
            <a:r>
              <a:rPr lang="en-IN" dirty="0" smtClean="0"/>
              <a:t>for satisfying </a:t>
            </a:r>
            <a:r>
              <a:rPr lang="en-IN" dirty="0"/>
              <a:t>the primary and other needs </a:t>
            </a:r>
            <a:r>
              <a:rPr lang="en-IN" dirty="0" smtClean="0"/>
              <a:t>of individuals</a:t>
            </a:r>
            <a:r>
              <a:rPr lang="en-IN" dirty="0"/>
              <a:t>.</a:t>
            </a:r>
          </a:p>
          <a:p>
            <a:endParaRPr lang="en-IN" dirty="0"/>
          </a:p>
        </p:txBody>
      </p:sp>
    </p:spTree>
    <p:extLst>
      <p:ext uri="{BB962C8B-B14F-4D97-AF65-F5344CB8AC3E}">
        <p14:creationId xmlns:p14="http://schemas.microsoft.com/office/powerpoint/2010/main" val="139745078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1027664"/>
            <a:ext cx="7024744" cy="1969288"/>
          </a:xfrm>
        </p:spPr>
        <p:txBody>
          <a:bodyPr>
            <a:normAutofit fontScale="90000"/>
          </a:bodyPr>
          <a:lstStyle/>
          <a:p>
            <a:r>
              <a:rPr lang="en-IN" dirty="0"/>
              <a:t>Try to find out </a:t>
            </a:r>
            <a:r>
              <a:rPr lang="en-IN" dirty="0" smtClean="0"/>
              <a:t>the characteristic </a:t>
            </a:r>
            <a:r>
              <a:rPr lang="en-IN" dirty="0"/>
              <a:t>features </a:t>
            </a:r>
            <a:r>
              <a:rPr lang="en-IN" dirty="0" smtClean="0"/>
              <a:t>of these </a:t>
            </a:r>
            <a:r>
              <a:rPr lang="en-IN" dirty="0"/>
              <a:t>social groups.</a:t>
            </a:r>
            <a:br>
              <a:rPr lang="en-IN" dirty="0"/>
            </a:br>
            <a:endParaRPr lang="en-IN" dirty="0"/>
          </a:p>
        </p:txBody>
      </p:sp>
      <p:pic>
        <p:nvPicPr>
          <p:cNvPr id="7" name="Content Placeholder 6"/>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1436925" y="3082165"/>
            <a:ext cx="2631600" cy="1955733"/>
          </a:xfrm>
          <a:prstGeom prst="rect">
            <a:avLst/>
          </a:prstGeom>
          <a:noFill/>
          <a:ln>
            <a:noFill/>
          </a:ln>
        </p:spPr>
      </p:pic>
      <p:pic>
        <p:nvPicPr>
          <p:cNvPr id="8" name="Content Placeholder 7"/>
          <p:cNvPicPr>
            <a:picLocks noGrp="1"/>
          </p:cNvPicPr>
          <p:nvPr>
            <p:ph sz="quarter" idx="14"/>
          </p:nvPr>
        </p:nvPicPr>
        <p:blipFill>
          <a:blip r:embed="rId3"/>
          <a:stretch>
            <a:fillRect/>
          </a:stretch>
        </p:blipFill>
        <p:spPr>
          <a:xfrm>
            <a:off x="4645025" y="3185454"/>
            <a:ext cx="3419475" cy="1749155"/>
          </a:xfrm>
          <a:prstGeom prst="rect">
            <a:avLst/>
          </a:prstGeom>
        </p:spPr>
      </p:pic>
    </p:spTree>
    <p:extLst>
      <p:ext uri="{BB962C8B-B14F-4D97-AF65-F5344CB8AC3E}">
        <p14:creationId xmlns:p14="http://schemas.microsoft.com/office/powerpoint/2010/main" val="3302176929"/>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Text Placeholder 5"/>
          <p:cNvSpPr>
            <a:spLocks noGrp="1"/>
          </p:cNvSpPr>
          <p:nvPr>
            <p:ph type="body" idx="1"/>
          </p:nvPr>
        </p:nvSpPr>
        <p:spPr/>
        <p:txBody>
          <a:bodyPr/>
          <a:lstStyle/>
          <a:p>
            <a:r>
              <a:rPr lang="en-IN" dirty="0"/>
              <a:t>Picture 1</a:t>
            </a:r>
          </a:p>
        </p:txBody>
      </p:sp>
      <p:sp>
        <p:nvSpPr>
          <p:cNvPr id="7" name="Content Placeholder 6"/>
          <p:cNvSpPr>
            <a:spLocks noGrp="1"/>
          </p:cNvSpPr>
          <p:nvPr>
            <p:ph sz="half" idx="2"/>
          </p:nvPr>
        </p:nvSpPr>
        <p:spPr/>
        <p:txBody>
          <a:bodyPr/>
          <a:lstStyle/>
          <a:p>
            <a:r>
              <a:rPr lang="en-IN" dirty="0" smtClean="0"/>
              <a:t> </a:t>
            </a:r>
            <a:r>
              <a:rPr lang="en-IN" dirty="0"/>
              <a:t>Same age of group 	(Peer group</a:t>
            </a:r>
            <a:r>
              <a:rPr lang="en-IN" dirty="0" smtClean="0"/>
              <a:t>)</a:t>
            </a:r>
            <a:endParaRPr lang="en-IN" dirty="0"/>
          </a:p>
          <a:p>
            <a:r>
              <a:rPr lang="en-IN" dirty="0" smtClean="0"/>
              <a:t>Informal relationship </a:t>
            </a:r>
            <a:endParaRPr lang="en-IN" dirty="0"/>
          </a:p>
        </p:txBody>
      </p:sp>
      <p:sp>
        <p:nvSpPr>
          <p:cNvPr id="8" name="Text Placeholder 7"/>
          <p:cNvSpPr>
            <a:spLocks noGrp="1"/>
          </p:cNvSpPr>
          <p:nvPr>
            <p:ph type="body" sz="quarter" idx="3"/>
          </p:nvPr>
        </p:nvSpPr>
        <p:spPr/>
        <p:txBody>
          <a:bodyPr/>
          <a:lstStyle/>
          <a:p>
            <a:r>
              <a:rPr lang="en-IN" dirty="0"/>
              <a:t>Picture </a:t>
            </a:r>
            <a:r>
              <a:rPr lang="en-IN" dirty="0" smtClean="0"/>
              <a:t>2</a:t>
            </a:r>
            <a:endParaRPr lang="en-IN" dirty="0" smtClean="0"/>
          </a:p>
        </p:txBody>
      </p:sp>
      <p:sp>
        <p:nvSpPr>
          <p:cNvPr id="9" name="Content Placeholder 8"/>
          <p:cNvSpPr>
            <a:spLocks noGrp="1"/>
          </p:cNvSpPr>
          <p:nvPr>
            <p:ph sz="quarter" idx="4"/>
          </p:nvPr>
        </p:nvSpPr>
        <p:spPr/>
        <p:txBody>
          <a:bodyPr/>
          <a:lstStyle/>
          <a:p>
            <a:r>
              <a:rPr lang="en-IN" dirty="0" smtClean="0"/>
              <a:t> </a:t>
            </a:r>
            <a:r>
              <a:rPr lang="en-IN" dirty="0"/>
              <a:t>Group to satisfy </a:t>
            </a:r>
            <a:r>
              <a:rPr lang="en-IN" dirty="0" smtClean="0"/>
              <a:t>some </a:t>
            </a:r>
            <a:r>
              <a:rPr lang="en-IN" dirty="0" smtClean="0"/>
              <a:t>special needs</a:t>
            </a:r>
          </a:p>
          <a:p>
            <a:r>
              <a:rPr lang="en-IN" dirty="0" smtClean="0"/>
              <a:t>Formal </a:t>
            </a:r>
            <a:r>
              <a:rPr lang="en-IN" dirty="0"/>
              <a:t>relationship</a:t>
            </a:r>
          </a:p>
          <a:p>
            <a:endParaRPr lang="en-IN" dirty="0"/>
          </a:p>
        </p:txBody>
      </p:sp>
    </p:spTree>
    <p:extLst>
      <p:ext uri="{BB962C8B-B14F-4D97-AF65-F5344CB8AC3E}">
        <p14:creationId xmlns:p14="http://schemas.microsoft.com/office/powerpoint/2010/main" val="187931445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35</TotalTime>
  <Words>1076</Words>
  <Application>Microsoft Office PowerPoint</Application>
  <PresentationFormat>On-screen Show (4:3)</PresentationFormat>
  <Paragraphs>135</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Austin</vt:lpstr>
      <vt:lpstr>Chapter - 13</vt:lpstr>
      <vt:lpstr>Social Group </vt:lpstr>
      <vt:lpstr>Observe the pictures and find out the differences between these social groups. </vt:lpstr>
      <vt:lpstr>PowerPoint Presentation</vt:lpstr>
      <vt:lpstr>PowerPoint Presentation</vt:lpstr>
      <vt:lpstr>PowerPoint Presentation</vt:lpstr>
      <vt:lpstr>PowerPoint Presentation</vt:lpstr>
      <vt:lpstr>Try to find out the characteristic features of these social groups. </vt:lpstr>
      <vt:lpstr>PowerPoint Presentation</vt:lpstr>
      <vt:lpstr>PowerPoint Presentation</vt:lpstr>
      <vt:lpstr>PowerPoint Presentation</vt:lpstr>
      <vt:lpstr>PowerPoint Presentation</vt:lpstr>
      <vt:lpstr>Primary Group </vt:lpstr>
      <vt:lpstr>PowerPoint Presentation</vt:lpstr>
      <vt:lpstr>Secondary Group </vt:lpstr>
      <vt:lpstr>PowerPoint Presentation</vt:lpstr>
      <vt:lpstr>PowerPoint Presentation</vt:lpstr>
      <vt:lpstr>PowerPoint Presentation</vt:lpstr>
      <vt:lpstr>PowerPoint Presentation</vt:lpstr>
      <vt:lpstr>social control</vt:lpstr>
      <vt:lpstr>The  features of social control. </vt:lpstr>
      <vt:lpstr>PowerPoint Presentation</vt:lpstr>
      <vt:lpstr>How is social control carried out? </vt:lpstr>
      <vt:lpstr>PowerPoint Presentation</vt:lpstr>
      <vt:lpstr>PowerPoint Presentation</vt:lpstr>
      <vt:lpstr>Observe these situations.  Individuals are also appreciated informally when they make accomplishments in the matters that are socially recognized. Violation of norms may lead to verbal insults or blaming. These responses are effective informal ways of social control. </vt:lpstr>
      <vt:lpstr>According to their common nature, means of social control can be classified into two categories. </vt:lpstr>
      <vt:lpstr>Informal Social Control </vt:lpstr>
      <vt:lpstr>Formal Social Control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- 13</dc:title>
  <dc:creator>Windows User</dc:creator>
  <cp:lastModifiedBy>Windows User</cp:lastModifiedBy>
  <cp:revision>5</cp:revision>
  <dcterms:created xsi:type="dcterms:W3CDTF">2019-02-11T05:05:06Z</dcterms:created>
  <dcterms:modified xsi:type="dcterms:W3CDTF">2019-02-11T05:41:03Z</dcterms:modified>
</cp:coreProperties>
</file>