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90" r:id="rId7"/>
    <p:sldId id="302" r:id="rId8"/>
    <p:sldId id="297" r:id="rId9"/>
    <p:sldId id="291" r:id="rId10"/>
    <p:sldId id="262" r:id="rId11"/>
    <p:sldId id="278" r:id="rId12"/>
    <p:sldId id="295" r:id="rId13"/>
    <p:sldId id="296" r:id="rId14"/>
    <p:sldId id="268" r:id="rId15"/>
    <p:sldId id="288" r:id="rId16"/>
    <p:sldId id="298" r:id="rId17"/>
    <p:sldId id="282" r:id="rId18"/>
    <p:sldId id="29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639" y="1227138"/>
            <a:ext cx="7345586" cy="2544762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Laptops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25" y="5000625"/>
            <a:ext cx="3752850" cy="1609725"/>
          </a:xfrm>
        </p:spPr>
        <p:txBody>
          <a:bodyPr>
            <a:normAutofit/>
          </a:bodyPr>
          <a:lstStyle/>
          <a:p>
            <a:r>
              <a:rPr lang="en-GB" dirty="0"/>
              <a:t>Presented by</a:t>
            </a:r>
          </a:p>
          <a:p>
            <a:r>
              <a:rPr lang="en-GB" dirty="0"/>
              <a:t>Nada alruwaythi </a:t>
            </a:r>
          </a:p>
          <a:p>
            <a:r>
              <a:rPr lang="en-GB" dirty="0" err="1"/>
              <a:t>Nisreen</a:t>
            </a:r>
            <a:r>
              <a:rPr lang="en-GB" dirty="0"/>
              <a:t> </a:t>
            </a:r>
            <a:r>
              <a:rPr lang="en-US" dirty="0" err="1"/>
              <a:t>alsayegh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9BC51-382A-406C-831B-0879A681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58" y="176213"/>
            <a:ext cx="2434491" cy="13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4C69DA0-FA3F-4EF7-9A1C-FE31CAF4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6987"/>
            <a:ext cx="10515600" cy="1325563"/>
          </a:xfrm>
        </p:spPr>
        <p:txBody>
          <a:bodyPr/>
          <a:lstStyle/>
          <a:p>
            <a:r>
              <a:rPr lang="en-GB" dirty="0"/>
              <a:t>EDA - Analysis </a:t>
            </a:r>
            <a:endParaRPr lang="en-US" dirty="0"/>
          </a:p>
        </p:txBody>
      </p:sp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26937C3A-AF51-49F4-8EE7-9BD54AFE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9" y="1409700"/>
            <a:ext cx="9534525" cy="4767263"/>
          </a:xfrm>
          <a:prstGeom prst="rect">
            <a:avLst/>
          </a:prstGeom>
          <a:noFill/>
        </p:spPr>
      </p:pic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47BED0E0-2CEA-4B06-A84B-10F4E7E5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C6E95A4-ECE3-4951-986E-AFD0713E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3614469B-59F4-4C07-A634-6C0C87A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8538BF0D-8E72-4433-86E5-9AAB015B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10363200" cy="1325880"/>
          </a:xfrm>
        </p:spPr>
        <p:txBody>
          <a:bodyPr anchor="t">
            <a:normAutofit/>
          </a:bodyPr>
          <a:lstStyle/>
          <a:p>
            <a:r>
              <a:rPr lang="en-GB" dirty="0"/>
              <a:t>Models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800A86-0FC7-44AB-9654-BD6040672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5" b="6"/>
          <a:stretch/>
        </p:blipFill>
        <p:spPr>
          <a:xfrm>
            <a:off x="175387" y="1504951"/>
            <a:ext cx="3859942" cy="3018232"/>
          </a:xfrm>
          <a:prstGeom prst="rect">
            <a:avLst/>
          </a:prstGeom>
          <a:noFill/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A288C9-E482-47A1-8523-66E2BB3A5F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0550" y="4584192"/>
            <a:ext cx="2286000" cy="274320"/>
          </a:xfrm>
        </p:spPr>
        <p:txBody>
          <a:bodyPr/>
          <a:lstStyle/>
          <a:p>
            <a:r>
              <a:rPr lang="en-GB" dirty="0"/>
              <a:t>Linear Regression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75F386F-1BD4-4A4B-844F-EEEFFC7335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725" y="4972051"/>
            <a:ext cx="3971925" cy="733424"/>
          </a:xfrm>
        </p:spPr>
        <p:txBody>
          <a:bodyPr/>
          <a:lstStyle/>
          <a:p>
            <a:pPr algn="l"/>
            <a:r>
              <a:rPr lang="en-GB" sz="1400" b="1" dirty="0"/>
              <a:t>Linear Regression train R^2</a:t>
            </a:r>
            <a:r>
              <a:rPr lang="en-GB" sz="1400" dirty="0"/>
              <a:t>:0.646</a:t>
            </a:r>
          </a:p>
          <a:p>
            <a:pPr algn="l"/>
            <a:r>
              <a:rPr lang="en-GB" sz="1400" b="1" dirty="0"/>
              <a:t>Linear Regression validation R^2</a:t>
            </a:r>
            <a:r>
              <a:rPr lang="en-GB" sz="1400" dirty="0"/>
              <a:t>: 0.582</a:t>
            </a:r>
            <a:endParaRPr lang="en-US" sz="140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98183C15-5646-4A59-A7F3-9DF6614F506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1791" r="1791"/>
          <a:stretch/>
        </p:blipFill>
        <p:spPr>
          <a:xfrm>
            <a:off x="8250237" y="1527175"/>
            <a:ext cx="3836987" cy="3027362"/>
          </a:xfrm>
        </p:spPr>
      </p:pic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EAC0053E-1FE6-4E88-BE2B-FF6748B4EE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81134" y="4587817"/>
            <a:ext cx="2520315" cy="336608"/>
          </a:xfrm>
        </p:spPr>
        <p:txBody>
          <a:bodyPr/>
          <a:lstStyle/>
          <a:p>
            <a:pPr algn="ctr"/>
            <a:r>
              <a:rPr lang="en-US" dirty="0"/>
              <a:t>Forest</a:t>
            </a:r>
            <a:r>
              <a:rPr lang="en-GB" dirty="0"/>
              <a:t> </a:t>
            </a:r>
            <a:r>
              <a:rPr lang="en-US" dirty="0"/>
              <a:t>Regressor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F5E336E6-38D7-4320-8751-85F6880E7F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515350" y="4972572"/>
            <a:ext cx="3495676" cy="990078"/>
          </a:xfrm>
        </p:spPr>
        <p:txBody>
          <a:bodyPr/>
          <a:lstStyle/>
          <a:p>
            <a:pPr algn="l"/>
            <a:r>
              <a:rPr lang="en-US" sz="1400" b="1" dirty="0"/>
              <a:t>Forest Regressor train R^2</a:t>
            </a:r>
            <a:r>
              <a:rPr lang="en-US" sz="1400" dirty="0"/>
              <a:t>:0.954</a:t>
            </a:r>
          </a:p>
          <a:p>
            <a:pPr algn="l"/>
            <a:r>
              <a:rPr lang="en-US" sz="1400" b="1" dirty="0"/>
              <a:t>Forest Regressor validation R^2: </a:t>
            </a:r>
            <a:r>
              <a:rPr lang="en-US" sz="1400" dirty="0"/>
              <a:t>0.738</a:t>
            </a:r>
          </a:p>
          <a:p>
            <a:pPr algn="l"/>
            <a:endParaRPr lang="en-US" sz="1400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E4CB58FB-E2C7-4F7C-9F9E-6261C2D726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230" r="3230"/>
          <a:stretch/>
        </p:blipFill>
        <p:spPr>
          <a:xfrm>
            <a:off x="4326848" y="1476375"/>
            <a:ext cx="3693202" cy="3050667"/>
          </a:xfrm>
        </p:spPr>
      </p:pic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0E67C010-1262-4B10-A4D0-625A4E02AF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8872" y="4631817"/>
            <a:ext cx="3130677" cy="206883"/>
          </a:xfrm>
        </p:spPr>
        <p:txBody>
          <a:bodyPr/>
          <a:lstStyle/>
          <a:p>
            <a:r>
              <a:rPr lang="en-US" dirty="0"/>
              <a:t>Gradient Boosting Regressor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805167CB-915A-430C-8BA4-7BDA7C7BEB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71924" y="5046726"/>
            <a:ext cx="4657725" cy="944499"/>
          </a:xfrm>
        </p:spPr>
        <p:txBody>
          <a:bodyPr/>
          <a:lstStyle/>
          <a:p>
            <a:pPr algn="l"/>
            <a:r>
              <a:rPr lang="en-US" sz="1400" b="1" dirty="0"/>
              <a:t>Gradient Boosting Regressor</a:t>
            </a:r>
            <a:r>
              <a:rPr lang="en-GB" sz="1400" b="1" dirty="0"/>
              <a:t> train R^2</a:t>
            </a:r>
            <a:r>
              <a:rPr lang="en-GB" sz="1400" dirty="0"/>
              <a:t>: 0.865</a:t>
            </a:r>
            <a:r>
              <a:rPr lang="ar-BH" sz="1400" dirty="0"/>
              <a:t> </a:t>
            </a:r>
            <a:endParaRPr lang="en-US" sz="1400" dirty="0"/>
          </a:p>
          <a:p>
            <a:pPr algn="l"/>
            <a:r>
              <a:rPr lang="en-US" sz="1400" b="1" dirty="0"/>
              <a:t>Gradient Boosting Regressor validation R^2</a:t>
            </a:r>
            <a:r>
              <a:rPr lang="en-US" sz="1400" dirty="0"/>
              <a:t>: 0.710</a:t>
            </a:r>
          </a:p>
          <a:p>
            <a:endParaRPr lang="en-US" sz="1400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2021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15087"/>
            <a:ext cx="10515600" cy="1325563"/>
          </a:xfrm>
        </p:spPr>
        <p:txBody>
          <a:bodyPr/>
          <a:lstStyle/>
          <a:p>
            <a:r>
              <a:rPr lang="en-GB" dirty="0"/>
              <a:t>The BEST Models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71896" y="2355182"/>
            <a:ext cx="1980000" cy="365760"/>
          </a:xfrm>
        </p:spPr>
        <p:txBody>
          <a:bodyPr>
            <a:normAutofit/>
          </a:bodyPr>
          <a:lstStyle/>
          <a:p>
            <a:r>
              <a:rPr lang="en-ZA" dirty="0"/>
              <a:t>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771" y="3383280"/>
            <a:ext cx="1980000" cy="365760"/>
          </a:xfrm>
        </p:spPr>
        <p:txBody>
          <a:bodyPr>
            <a:normAutofit/>
          </a:bodyPr>
          <a:lstStyle/>
          <a:p>
            <a:r>
              <a:rPr lang="en-ZA" dirty="0"/>
              <a:t>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1870" y="3383280"/>
            <a:ext cx="1980000" cy="365760"/>
          </a:xfrm>
        </p:spPr>
        <p:txBody>
          <a:bodyPr>
            <a:normAutofit/>
          </a:bodyPr>
          <a:lstStyle/>
          <a:p>
            <a:r>
              <a:rPr lang="en-ZA" dirty="0"/>
              <a:t>AFFORDABLE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4750" y="4933275"/>
            <a:ext cx="1980000" cy="365760"/>
          </a:xfrm>
        </p:spPr>
        <p:txBody>
          <a:bodyPr>
            <a:normAutofit/>
          </a:bodyPr>
          <a:lstStyle/>
          <a:p>
            <a:r>
              <a:rPr lang="en-ZA" dirty="0"/>
              <a:t>INCONVENIENT</a:t>
            </a:r>
          </a:p>
        </p:txBody>
      </p:sp>
      <p:sp>
        <p:nvSpPr>
          <p:cNvPr id="66" name="Date Placeholder 65">
            <a:extLst>
              <a:ext uri="{FF2B5EF4-FFF2-40B4-BE49-F238E27FC236}">
                <a16:creationId xmlns:a16="http://schemas.microsoft.com/office/drawing/2014/main" id="{59A0522D-B6EE-4F94-BDEF-847D5C39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A2CF7-0DCE-4D70-AFCB-E7731D4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/>
          <a:p>
            <a:r>
              <a:rPr lang="en-ZA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C2EB-9617-4A9A-B4B6-0EC42705E1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7437F9-5384-40BC-B985-6BE54CDAE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79196" y="2452440"/>
            <a:ext cx="2103120" cy="481137"/>
            <a:chOff x="1179196" y="2452440"/>
            <a:chExt cx="2103120" cy="4811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30258B-22ED-44CB-8BE8-E38BCB85CD0F}"/>
                </a:ext>
              </a:extLst>
            </p:cNvPr>
            <p:cNvSpPr txBox="1"/>
            <p:nvPr/>
          </p:nvSpPr>
          <p:spPr>
            <a:xfrm>
              <a:off x="1179196" y="2452440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5C9973C-ED15-46F3-B016-E56B3D18D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139316" y="2750697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CD46A36-6829-43A3-A146-261A38226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37505" y="4868466"/>
            <a:ext cx="2103120" cy="484983"/>
            <a:chOff x="2237505" y="4868466"/>
            <a:chExt cx="2103120" cy="4849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AE2041-0530-4EA5-9FC0-81520FC890B3}"/>
                </a:ext>
              </a:extLst>
            </p:cNvPr>
            <p:cNvSpPr txBox="1"/>
            <p:nvPr/>
          </p:nvSpPr>
          <p:spPr>
            <a:xfrm>
              <a:off x="2237505" y="5045672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F26221-7CC2-4359-8ED9-F81947086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97625" y="4868466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E609FE-6FC7-4F85-A363-135D41A3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13395" y="4035304"/>
            <a:ext cx="2103120" cy="484988"/>
            <a:chOff x="8113395" y="4035304"/>
            <a:chExt cx="2103120" cy="4849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73C6D3-EE2C-4FA0-B8A3-BFB7561DFE6A}"/>
                </a:ext>
              </a:extLst>
            </p:cNvPr>
            <p:cNvSpPr txBox="1"/>
            <p:nvPr/>
          </p:nvSpPr>
          <p:spPr>
            <a:xfrm>
              <a:off x="8113395" y="4212515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3FBA2A8-2592-468B-9867-0573EE41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073515" y="4035304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7355E86-B99C-4CB2-BA03-E335BA74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84570" y="4873925"/>
            <a:ext cx="2103120" cy="482268"/>
            <a:chOff x="7384570" y="4873925"/>
            <a:chExt cx="2103120" cy="4822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239A1-E348-4BC7-863A-0309627C3F79}"/>
                </a:ext>
              </a:extLst>
            </p:cNvPr>
            <p:cNvSpPr txBox="1"/>
            <p:nvPr/>
          </p:nvSpPr>
          <p:spPr>
            <a:xfrm>
              <a:off x="7384570" y="5048416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B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B08B9D-A0D0-44F8-A36F-BAAACC6E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344690" y="4873925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E8B745-AD39-4513-AE1B-1FC9361C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77326" y="4025314"/>
            <a:ext cx="2103120" cy="479559"/>
            <a:chOff x="1777326" y="4025314"/>
            <a:chExt cx="2103120" cy="4795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647F01-3E62-426C-949D-8345E4501813}"/>
                </a:ext>
              </a:extLst>
            </p:cNvPr>
            <p:cNvSpPr txBox="1"/>
            <p:nvPr/>
          </p:nvSpPr>
          <p:spPr>
            <a:xfrm>
              <a:off x="1777326" y="4197096"/>
              <a:ext cx="2103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BEF52E-5CE0-4BEE-858D-15F90438D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37446" y="4025314"/>
              <a:ext cx="182880" cy="18288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1FFCDD-A5D1-437E-9BBD-090DE98F5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66337" y="2010684"/>
            <a:ext cx="1510910" cy="594065"/>
            <a:chOff x="8966337" y="2010684"/>
            <a:chExt cx="1510910" cy="59406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E45DAF-25CC-4774-B217-D71FE1B01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30352" y="2421869"/>
              <a:ext cx="182880" cy="18288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 Placeholder 3">
              <a:extLst>
                <a:ext uri="{FF2B5EF4-FFF2-40B4-BE49-F238E27FC236}">
                  <a16:creationId xmlns:a16="http://schemas.microsoft.com/office/drawing/2014/main" id="{D142D114-E32A-4CD4-A831-9783D5F783A4}"/>
                </a:ext>
              </a:extLst>
            </p:cNvPr>
            <p:cNvSpPr txBox="1">
              <a:spLocks/>
            </p:cNvSpPr>
            <p:nvPr/>
          </p:nvSpPr>
          <p:spPr>
            <a:xfrm>
              <a:off x="8966337" y="2010684"/>
              <a:ext cx="1510910" cy="40005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b="1" kern="1200" cap="all" baseline="0">
                  <a:solidFill>
                    <a:schemeClr val="accent4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CONTOSO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34050B7-8B67-4019-91DB-41A444AA6960}"/>
              </a:ext>
            </a:extLst>
          </p:cNvPr>
          <p:cNvSpPr/>
          <p:nvPr/>
        </p:nvSpPr>
        <p:spPr>
          <a:xfrm>
            <a:off x="495300" y="1419225"/>
            <a:ext cx="11229975" cy="480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0C704-E913-45D9-BDD8-2FEA393B38B0}"/>
              </a:ext>
            </a:extLst>
          </p:cNvPr>
          <p:cNvSpPr/>
          <p:nvPr/>
        </p:nvSpPr>
        <p:spPr>
          <a:xfrm>
            <a:off x="6134099" y="2314575"/>
            <a:ext cx="5867401" cy="2552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800" b="1" dirty="0"/>
              <a:t>Gradient Boosting Regressor</a:t>
            </a:r>
            <a:r>
              <a:rPr lang="en-GB" sz="1800" b="1" dirty="0"/>
              <a:t> Train R^2</a:t>
            </a:r>
            <a:r>
              <a:rPr lang="en-GB" sz="1800" dirty="0"/>
              <a:t>: 0.861</a:t>
            </a:r>
            <a:r>
              <a:rPr lang="ar-BH" sz="1800" dirty="0"/>
              <a:t> </a:t>
            </a:r>
            <a:endParaRPr lang="en-US" sz="1800" dirty="0"/>
          </a:p>
          <a:p>
            <a:pPr algn="l"/>
            <a:r>
              <a:rPr lang="en-US" sz="1800" b="1" dirty="0"/>
              <a:t>Gradient Boosting Regressor Validation R^2</a:t>
            </a:r>
            <a:r>
              <a:rPr lang="en-US" sz="1800" dirty="0"/>
              <a:t>: 0.706 </a:t>
            </a:r>
          </a:p>
          <a:p>
            <a:pPr algn="l"/>
            <a:endParaRPr lang="ar-SA" dirty="0"/>
          </a:p>
          <a:p>
            <a:pPr algn="l"/>
            <a:r>
              <a:rPr lang="en-GB" sz="1800" b="1" dirty="0"/>
              <a:t>After ap</a:t>
            </a:r>
            <a:r>
              <a:rPr lang="en-GB" b="1" dirty="0"/>
              <a:t>ply feature engineering</a:t>
            </a:r>
            <a:r>
              <a:rPr lang="ar-SA" sz="1800" b="1" dirty="0"/>
              <a:t>  </a:t>
            </a:r>
            <a:r>
              <a:rPr lang="en-GB" sz="1800" b="1" dirty="0"/>
              <a:t>:</a:t>
            </a:r>
            <a:r>
              <a:rPr lang="en-GB" sz="1800" dirty="0"/>
              <a:t> 0.865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1800" dirty="0"/>
              <a:t> </a:t>
            </a:r>
            <a:r>
              <a:rPr lang="en-US" sz="1800" b="1" dirty="0"/>
              <a:t>Gradient Boosting Regressor Test R^2 : </a:t>
            </a:r>
            <a:r>
              <a:rPr lang="en-US" sz="1800" dirty="0"/>
              <a:t>0.810</a:t>
            </a:r>
          </a:p>
          <a:p>
            <a:pPr algn="ctr"/>
            <a:endParaRPr lang="ar-S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0DD3D0-0196-456A-9A43-01D84C0A80F5}"/>
              </a:ext>
            </a:extLst>
          </p:cNvPr>
          <p:cNvSpPr/>
          <p:nvPr/>
        </p:nvSpPr>
        <p:spPr>
          <a:xfrm>
            <a:off x="228600" y="2324100"/>
            <a:ext cx="5753100" cy="25527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800" b="1" dirty="0"/>
              <a:t>Random Forest Regressor </a:t>
            </a:r>
            <a:r>
              <a:rPr lang="en-GB" sz="1800" b="1" dirty="0"/>
              <a:t>Train R^2</a:t>
            </a:r>
            <a:r>
              <a:rPr lang="en-GB" sz="1800" dirty="0"/>
              <a:t>: </a:t>
            </a:r>
            <a:r>
              <a:rPr lang="en-GB" dirty="0"/>
              <a:t>0.954</a:t>
            </a:r>
            <a:r>
              <a:rPr lang="ar-BH" sz="1800" dirty="0"/>
              <a:t> </a:t>
            </a:r>
            <a:endParaRPr lang="en-US" sz="1800" dirty="0"/>
          </a:p>
          <a:p>
            <a:pPr algn="l"/>
            <a:r>
              <a:rPr lang="en-US" sz="1800" b="1" dirty="0"/>
              <a:t>Random Forest Regressor Validation R^2</a:t>
            </a:r>
            <a:r>
              <a:rPr lang="en-US" sz="1800" dirty="0"/>
              <a:t>: 0.738</a:t>
            </a:r>
          </a:p>
          <a:p>
            <a:pPr algn="l"/>
            <a:r>
              <a:rPr lang="en-GB" sz="1800" b="1" dirty="0"/>
              <a:t>After ap</a:t>
            </a:r>
            <a:r>
              <a:rPr lang="en-GB" b="1" dirty="0"/>
              <a:t>ply feature engineering</a:t>
            </a:r>
            <a:r>
              <a:rPr lang="ar-SA" sz="1800" b="1" dirty="0"/>
              <a:t>  </a:t>
            </a:r>
            <a:r>
              <a:rPr lang="en-GB" sz="1800" b="1" dirty="0"/>
              <a:t>:</a:t>
            </a:r>
            <a:r>
              <a:rPr lang="en-GB" sz="1800" dirty="0"/>
              <a:t> </a:t>
            </a:r>
            <a:r>
              <a:rPr lang="en-GB" dirty="0"/>
              <a:t>0.948</a:t>
            </a:r>
            <a:endParaRPr lang="en-GB" sz="1800" dirty="0"/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sz="1800" dirty="0"/>
              <a:t> </a:t>
            </a:r>
            <a:r>
              <a:rPr lang="en-US" sz="1800" b="1" dirty="0"/>
              <a:t>Random Forest Regressor Test R^2 : </a:t>
            </a:r>
            <a:r>
              <a:rPr lang="en-GB" dirty="0"/>
              <a:t>0.834</a:t>
            </a:r>
            <a:endParaRPr lang="en-US" sz="1800" dirty="0"/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5279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3F21-5F05-431E-A80B-44690BCD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19837"/>
            <a:ext cx="10515600" cy="1325563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68BFD-949B-4582-A49A-4A81FA7A27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0D266-5660-459F-9416-1A1F65C30B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068DCD-F942-49DB-A0E9-F4C63A5BF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8529E-6E13-45B3-B411-B1E75B3F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443EE-9757-4689-A098-20335415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BA395-D419-4A95-A3A5-A0A62E3728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BC225C5-D1B6-45B4-9BA0-23E90E98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60141"/>
              </p:ext>
            </p:extLst>
          </p:nvPr>
        </p:nvGraphicFramePr>
        <p:xfrm>
          <a:off x="857250" y="1085850"/>
          <a:ext cx="9944099" cy="541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3607">
                  <a:extLst>
                    <a:ext uri="{9D8B030D-6E8A-4147-A177-3AD203B41FA5}">
                      <a16:colId xmlns:a16="http://schemas.microsoft.com/office/drawing/2014/main" val="3912789877"/>
                    </a:ext>
                  </a:extLst>
                </a:gridCol>
                <a:gridCol w="1147976">
                  <a:extLst>
                    <a:ext uri="{9D8B030D-6E8A-4147-A177-3AD203B41FA5}">
                      <a16:colId xmlns:a16="http://schemas.microsoft.com/office/drawing/2014/main" val="3829147267"/>
                    </a:ext>
                  </a:extLst>
                </a:gridCol>
                <a:gridCol w="1106382">
                  <a:extLst>
                    <a:ext uri="{9D8B030D-6E8A-4147-A177-3AD203B41FA5}">
                      <a16:colId xmlns:a16="http://schemas.microsoft.com/office/drawing/2014/main" val="2430781906"/>
                    </a:ext>
                  </a:extLst>
                </a:gridCol>
                <a:gridCol w="1390559">
                  <a:extLst>
                    <a:ext uri="{9D8B030D-6E8A-4147-A177-3AD203B41FA5}">
                      <a16:colId xmlns:a16="http://schemas.microsoft.com/office/drawing/2014/main" val="3778331273"/>
                    </a:ext>
                  </a:extLst>
                </a:gridCol>
                <a:gridCol w="1329644">
                  <a:extLst>
                    <a:ext uri="{9D8B030D-6E8A-4147-A177-3AD203B41FA5}">
                      <a16:colId xmlns:a16="http://schemas.microsoft.com/office/drawing/2014/main" val="2228293776"/>
                    </a:ext>
                  </a:extLst>
                </a:gridCol>
                <a:gridCol w="1106382">
                  <a:extLst>
                    <a:ext uri="{9D8B030D-6E8A-4147-A177-3AD203B41FA5}">
                      <a16:colId xmlns:a16="http://schemas.microsoft.com/office/drawing/2014/main" val="3774753307"/>
                    </a:ext>
                  </a:extLst>
                </a:gridCol>
                <a:gridCol w="1294627">
                  <a:extLst>
                    <a:ext uri="{9D8B030D-6E8A-4147-A177-3AD203B41FA5}">
                      <a16:colId xmlns:a16="http://schemas.microsoft.com/office/drawing/2014/main" val="2335594389"/>
                    </a:ext>
                  </a:extLst>
                </a:gridCol>
                <a:gridCol w="1314922">
                  <a:extLst>
                    <a:ext uri="{9D8B030D-6E8A-4147-A177-3AD203B41FA5}">
                      <a16:colId xmlns:a16="http://schemas.microsoft.com/office/drawing/2014/main" val="430886392"/>
                    </a:ext>
                  </a:extLst>
                </a:gridCol>
              </a:tblGrid>
              <a:tr h="1231126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/>
                        <a:t>Gradient Boosting</a:t>
                      </a:r>
                    </a:p>
                    <a:p>
                      <a:pPr algn="ctr"/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Polynomial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 err="1"/>
                        <a:t>ElasticNet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15993"/>
                  </a:ext>
                </a:extLst>
              </a:tr>
              <a:tr h="66505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0.626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485530"/>
                  </a:ext>
                </a:extLst>
              </a:tr>
              <a:tr h="66505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-26*10^12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77667"/>
                  </a:ext>
                </a:extLst>
              </a:tr>
              <a:tr h="1235109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0.865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engineering-Training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87637"/>
                  </a:ext>
                </a:extLst>
              </a:tr>
              <a:tr h="1235109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0.710</a:t>
                      </a:r>
                    </a:p>
                    <a:p>
                      <a:pPr algn="ctr"/>
                      <a:endParaRPr lang="en-GB" dirty="0"/>
                    </a:p>
                    <a:p>
                      <a:pPr algn="ctr"/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Feature engineering-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69258"/>
                  </a:ext>
                </a:extLst>
              </a:tr>
              <a:tr h="38003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0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4"/>
            <a:ext cx="6800850" cy="1325880"/>
          </a:xfrm>
        </p:spPr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5D2-5D5B-46F8-8017-90EEE14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D69A-115E-4656-A53E-500EC253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FA97-1026-4096-AB75-6CB2D1A8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29496BE-1023-4D60-B5A3-0297FB3599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1787" y="2875914"/>
            <a:ext cx="7203008" cy="1325880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solidFill>
                  <a:schemeClr val="accent2"/>
                </a:solidFill>
                <a:latin typeface="Abadi" panose="020B0604020104020204" pitchFamily="34" charset="0"/>
              </a:rPr>
              <a:t>After building different models </a:t>
            </a:r>
            <a:r>
              <a:rPr lang="en-US" sz="1800" dirty="0">
                <a:solidFill>
                  <a:schemeClr val="accent2"/>
                </a:solidFill>
                <a:latin typeface="Abadi" panose="020B0604020104020204" pitchFamily="34" charset="0"/>
              </a:rPr>
              <a:t>Random Forest Regressor has the highest r^2 in both validation stage and testing stage removing unneeded columns has increased r^2  in Gradient Boosting Regressor but not in Random Forest Regressor .</a:t>
            </a:r>
            <a:endParaRPr lang="ar-SA" sz="1800" dirty="0">
              <a:solidFill>
                <a:schemeClr val="accent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7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F0E8-33C8-4C41-90E1-262B02A8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69E5E-CA38-4E07-BE86-0FD439A415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060" y="2748915"/>
            <a:ext cx="6339840" cy="365760"/>
          </a:xfrm>
        </p:spPr>
        <p:txBody>
          <a:bodyPr/>
          <a:lstStyle/>
          <a:p>
            <a:pPr algn="ctr"/>
            <a:r>
              <a:rPr lang="en-GB" dirty="0"/>
              <a:t>- Collect and scrap more data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DD3AE-3D52-4D62-886A-2777415743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7685" y="3962019"/>
            <a:ext cx="6339840" cy="365760"/>
          </a:xfrm>
        </p:spPr>
        <p:txBody>
          <a:bodyPr/>
          <a:lstStyle/>
          <a:p>
            <a:pPr algn="ctr"/>
            <a:r>
              <a:rPr lang="en-GB" dirty="0"/>
              <a:t>- Scrap data form  other 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C34712-E177-429E-ACAA-98D17D7C27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7972" y="5145024"/>
            <a:ext cx="6339840" cy="365760"/>
          </a:xfrm>
        </p:spPr>
        <p:txBody>
          <a:bodyPr/>
          <a:lstStyle/>
          <a:p>
            <a:pPr algn="ctr"/>
            <a:r>
              <a:rPr lang="en-GB" dirty="0"/>
              <a:t>- Explore different models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407F94A-7991-450A-B5BD-9063E08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8233-CA57-4A0B-8A0F-D72AC06C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4C9A1C-D510-4A8C-8468-0D03676B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dirty="0"/>
              <a:t>Nada </a:t>
            </a:r>
            <a:r>
              <a:rPr lang="en-US" dirty="0" err="1"/>
              <a:t>alruwaythi</a:t>
            </a:r>
            <a:r>
              <a:rPr lang="ar-BH" dirty="0"/>
              <a:t> </a:t>
            </a:r>
            <a:endParaRPr lang="en-US" dirty="0"/>
          </a:p>
          <a:p>
            <a:r>
              <a:rPr lang="en-US" dirty="0"/>
              <a:t>Nisreen </a:t>
            </a:r>
            <a:r>
              <a:rPr lang="en-US" dirty="0" err="1"/>
              <a:t>alsayegh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860424"/>
            <a:ext cx="6343650" cy="1325880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4874" y="2139366"/>
            <a:ext cx="2114551" cy="2994609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- Introduction</a:t>
            </a:r>
          </a:p>
          <a:p>
            <a:pPr algn="l"/>
            <a:endParaRPr lang="ar-BH" b="1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- Workflow</a:t>
            </a:r>
            <a:endParaRPr lang="ar-BH" b="1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pPr algn="l"/>
            <a:endParaRPr lang="en-GB" b="1" dirty="0">
              <a:solidFill>
                <a:schemeClr val="accent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- Data</a:t>
            </a:r>
            <a:r>
              <a:rPr lang="ar-BH" b="1" dirty="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</a:p>
          <a:p>
            <a:pPr algn="l"/>
            <a:endParaRPr lang="en-GB" b="1" dirty="0">
              <a:solidFill>
                <a:schemeClr val="accent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- Design</a:t>
            </a:r>
          </a:p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 </a:t>
            </a:r>
            <a:endParaRPr lang="en-US" b="1" dirty="0">
              <a:solidFill>
                <a:schemeClr val="accent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EA8E6C-D76D-4106-A29C-D75F73B556D8}"/>
              </a:ext>
            </a:extLst>
          </p:cNvPr>
          <p:cNvSpPr txBox="1">
            <a:spLocks/>
          </p:cNvSpPr>
          <p:nvPr/>
        </p:nvSpPr>
        <p:spPr>
          <a:xfrm>
            <a:off x="7820025" y="2110791"/>
            <a:ext cx="2809876" cy="3261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- Tools</a:t>
            </a:r>
            <a:endParaRPr lang="ar-BH" b="1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pPr algn="l"/>
            <a:endParaRPr lang="en-GB" b="1" dirty="0">
              <a:solidFill>
                <a:schemeClr val="accent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- EDA-Analysis</a:t>
            </a:r>
          </a:p>
          <a:p>
            <a:pPr algn="l"/>
            <a:endParaRPr lang="en-GB" b="1" dirty="0">
              <a:solidFill>
                <a:schemeClr val="accent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- Models</a:t>
            </a:r>
            <a:endParaRPr lang="ar-BH" b="1" dirty="0">
              <a:solidFill>
                <a:schemeClr val="accent1"/>
              </a:solidFill>
              <a:latin typeface="Abadi" panose="020B0604020104020204" pitchFamily="34" charset="0"/>
            </a:endParaRPr>
          </a:p>
          <a:p>
            <a:pPr algn="l"/>
            <a:endParaRPr lang="en-GB" b="1" dirty="0">
              <a:solidFill>
                <a:schemeClr val="accent1"/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l"/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- Conclusion</a:t>
            </a:r>
          </a:p>
          <a:p>
            <a:pPr marL="285750" indent="-285750" algn="l">
              <a:buFontTx/>
              <a:buChar char="-"/>
            </a:pP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5CE2B-A7C7-481D-AC6A-9DBAC64FE21D}"/>
              </a:ext>
            </a:extLst>
          </p:cNvPr>
          <p:cNvSpPr/>
          <p:nvPr/>
        </p:nvSpPr>
        <p:spPr>
          <a:xfrm>
            <a:off x="5581650" y="1704975"/>
            <a:ext cx="24003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968A1-7360-4817-9D4C-E88A65BE8058}"/>
              </a:ext>
            </a:extLst>
          </p:cNvPr>
          <p:cNvSpPr/>
          <p:nvPr/>
        </p:nvSpPr>
        <p:spPr>
          <a:xfrm>
            <a:off x="5829300" y="5524500"/>
            <a:ext cx="24003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CA56-5597-40A0-9F72-BD9779C8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br>
              <a:rPr lang="en-GB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ar-S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19B4-D666-4240-81CD-57143DFC4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9575" y="2548942"/>
            <a:ext cx="7829549" cy="3657600"/>
          </a:xfrm>
        </p:spPr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rgbClr val="24292F"/>
                </a:solidFill>
                <a:effectLst/>
                <a:latin typeface="-apple-system"/>
              </a:rPr>
              <a:t>Amazon represents one of the largest marketplaces on the Internet. People use its services on a daily basis to order groceries, books, laptops, and even web hosting services.</a:t>
            </a:r>
            <a:endParaRPr lang="ar-BH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ar-BH" sz="20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ar-BH" sz="2000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GB" sz="2400" b="1" i="1" dirty="0">
                <a:solidFill>
                  <a:schemeClr val="accent1"/>
                </a:solidFill>
                <a:effectLst/>
                <a:latin typeface="-apple-system"/>
              </a:rPr>
              <a:t>Goals</a:t>
            </a:r>
            <a:r>
              <a:rPr lang="en-GB" sz="2400" b="1" i="0" dirty="0">
                <a:solidFill>
                  <a:schemeClr val="accent1"/>
                </a:solidFill>
                <a:effectLst/>
                <a:latin typeface="-apple-system"/>
              </a:rPr>
              <a:t> :</a:t>
            </a:r>
          </a:p>
          <a:p>
            <a:pPr algn="l"/>
            <a:r>
              <a:rPr lang="en-GB" sz="2000" b="0" i="0" dirty="0">
                <a:solidFill>
                  <a:srgbClr val="24292F"/>
                </a:solidFill>
                <a:effectLst/>
                <a:latin typeface="-apple-system"/>
              </a:rPr>
              <a:t>The model predicts the price of the laptop</a:t>
            </a:r>
          </a:p>
          <a:p>
            <a:pPr algn="l"/>
            <a:endParaRPr lang="ar-SA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4C35-F94E-44D7-AD3C-2E51CAE2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en-GB" dirty="0"/>
              <a:t>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13E8-EBA2-431D-AE7E-80D8DEE1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610" y="450849"/>
            <a:ext cx="4253865" cy="758826"/>
          </a:xfrm>
        </p:spPr>
        <p:txBody>
          <a:bodyPr/>
          <a:lstStyle/>
          <a:p>
            <a:r>
              <a:rPr lang="en-GB" dirty="0"/>
              <a:t>Workflow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107191-14C7-44E6-87CE-1F7049793726}"/>
              </a:ext>
            </a:extLst>
          </p:cNvPr>
          <p:cNvSpPr/>
          <p:nvPr/>
        </p:nvSpPr>
        <p:spPr>
          <a:xfrm>
            <a:off x="6162675" y="1504950"/>
            <a:ext cx="2143125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Web Scraping</a:t>
            </a:r>
            <a:endParaRPr lang="en-US" b="1" dirty="0">
              <a:solidFill>
                <a:schemeClr val="accent3"/>
              </a:solidFill>
            </a:endParaRPr>
          </a:p>
          <a:p>
            <a:pPr algn="ctr"/>
            <a:endParaRPr lang="ar-SA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4F022B-CAD1-497F-BF0F-305A734C2AB3}"/>
              </a:ext>
            </a:extLst>
          </p:cNvPr>
          <p:cNvSpPr/>
          <p:nvPr/>
        </p:nvSpPr>
        <p:spPr>
          <a:xfrm>
            <a:off x="6267450" y="2876550"/>
            <a:ext cx="2143125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EDA</a:t>
            </a:r>
            <a:endParaRPr lang="ar-SA" b="1" dirty="0">
              <a:solidFill>
                <a:schemeClr val="accent3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9E9A11-B76E-47C3-8FF8-7DA75E1701C7}"/>
              </a:ext>
            </a:extLst>
          </p:cNvPr>
          <p:cNvSpPr/>
          <p:nvPr/>
        </p:nvSpPr>
        <p:spPr>
          <a:xfrm>
            <a:off x="6381750" y="5781675"/>
            <a:ext cx="2143125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b="1" dirty="0">
                <a:solidFill>
                  <a:schemeClr val="accent3"/>
                </a:solidFill>
              </a:rPr>
              <a:t>Testing Model</a:t>
            </a:r>
            <a:endParaRPr lang="en-US" b="1" dirty="0">
              <a:solidFill>
                <a:schemeClr val="accent3"/>
              </a:solidFill>
            </a:endParaRPr>
          </a:p>
          <a:p>
            <a:pPr algn="ctr"/>
            <a:endParaRPr lang="ar-S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E10178-D211-46FD-9C04-D72D715FD75E}"/>
              </a:ext>
            </a:extLst>
          </p:cNvPr>
          <p:cNvSpPr/>
          <p:nvPr/>
        </p:nvSpPr>
        <p:spPr>
          <a:xfrm>
            <a:off x="6348414" y="4448175"/>
            <a:ext cx="2143125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GB" b="1" dirty="0">
                <a:solidFill>
                  <a:schemeClr val="accent3"/>
                </a:solidFill>
              </a:rPr>
              <a:t>Building Models</a:t>
            </a:r>
            <a:endParaRPr lang="en-US" b="1" dirty="0">
              <a:solidFill>
                <a:schemeClr val="accent3"/>
              </a:solidFill>
            </a:endParaRPr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5072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12"/>
            <a:ext cx="10515600" cy="1325563"/>
          </a:xfrm>
        </p:spPr>
        <p:txBody>
          <a:bodyPr/>
          <a:lstStyle/>
          <a:p>
            <a:r>
              <a:rPr lang="en-ZA" dirty="0"/>
              <a:t>TWO Week PLAN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258568" y="2304288"/>
            <a:ext cx="1554480" cy="561975"/>
          </a:xfrm>
        </p:spPr>
        <p:txBody>
          <a:bodyPr>
            <a:normAutofit/>
          </a:bodyPr>
          <a:lstStyle/>
          <a:p>
            <a:r>
              <a:rPr lang="en-GB" sz="1200" dirty="0"/>
              <a:t>Choose a website</a:t>
            </a:r>
            <a:endParaRPr lang="en-ZA" sz="1200" dirty="0"/>
          </a:p>
        </p:txBody>
      </p:sp>
      <p:sp>
        <p:nvSpPr>
          <p:cNvPr id="408" name="Text Placeholder 407">
            <a:extLst>
              <a:ext uri="{FF2B5EF4-FFF2-40B4-BE49-F238E27FC236}">
                <a16:creationId xmlns:a16="http://schemas.microsoft.com/office/drawing/2014/main" id="{177C5727-7047-4DA0-9BDA-091AE83D6E3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577756" y="2319697"/>
            <a:ext cx="1554480" cy="561975"/>
          </a:xfrm>
        </p:spPr>
        <p:txBody>
          <a:bodyPr>
            <a:normAutofit/>
          </a:bodyPr>
          <a:lstStyle/>
          <a:p>
            <a:r>
              <a:rPr lang="en-GB" sz="1400" dirty="0"/>
              <a:t>Clean &amp; explore</a:t>
            </a:r>
            <a:endParaRPr lang="en-US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7724" y="3507112"/>
            <a:ext cx="731520" cy="457200"/>
          </a:xfrm>
        </p:spPr>
        <p:txBody>
          <a:bodyPr>
            <a:normAutofit/>
          </a:bodyPr>
          <a:lstStyle/>
          <a:p>
            <a:r>
              <a:rPr lang="en-ZA" dirty="0"/>
              <a:t>20</a:t>
            </a:r>
            <a:r>
              <a:rPr lang="en-GB" dirty="0"/>
              <a:t>21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191779" y="3749801"/>
            <a:ext cx="998971" cy="193549"/>
          </a:xfrm>
        </p:spPr>
        <p:txBody>
          <a:bodyPr>
            <a:noAutofit/>
          </a:bodyPr>
          <a:lstStyle/>
          <a:p>
            <a:r>
              <a:rPr lang="en-ZA" sz="1400" b="1" dirty="0"/>
              <a:t>October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9900" y="3616452"/>
            <a:ext cx="640080" cy="201776"/>
          </a:xfrm>
        </p:spPr>
        <p:txBody>
          <a:bodyPr>
            <a:noAutofit/>
          </a:bodyPr>
          <a:lstStyle/>
          <a:p>
            <a:r>
              <a:rPr lang="en-GB" dirty="0"/>
              <a:t>12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405920" y="3606927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13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479590" y="3645027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14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62760" y="3664077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15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741230" y="367360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16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014925" y="363550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17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9970" y="428320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18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780265" y="428320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19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139685" y="4245102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20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46710" y="4254627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21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>
            <a:normAutofit/>
          </a:bodyPr>
          <a:lstStyle/>
          <a:p>
            <a:r>
              <a:rPr lang="en-ZA" dirty="0"/>
              <a:t>2021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665740" y="4292346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22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15527" y="4320921"/>
            <a:ext cx="640080" cy="201776"/>
          </a:xfrm>
        </p:spPr>
        <p:txBody>
          <a:bodyPr>
            <a:noAutofit/>
          </a:bodyPr>
          <a:lstStyle/>
          <a:p>
            <a:r>
              <a:rPr lang="en-ZA" dirty="0"/>
              <a:t>23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47A68155-DE7E-43BB-B44A-7FB1896936F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302341" y="5269637"/>
            <a:ext cx="1554480" cy="561975"/>
          </a:xfrm>
        </p:spPr>
        <p:txBody>
          <a:bodyPr>
            <a:normAutofit/>
          </a:bodyPr>
          <a:lstStyle/>
          <a:p>
            <a:r>
              <a:rPr lang="en-GB" sz="1400" dirty="0"/>
              <a:t>B</a:t>
            </a:r>
            <a:r>
              <a:rPr lang="en-US" sz="1400" dirty="0" err="1"/>
              <a:t>uild</a:t>
            </a:r>
            <a:r>
              <a:rPr lang="en-US" sz="1400" dirty="0"/>
              <a:t> Model</a:t>
            </a:r>
          </a:p>
        </p:txBody>
      </p:sp>
      <p:sp>
        <p:nvSpPr>
          <p:cNvPr id="556" name="Text Placeholder 555">
            <a:extLst>
              <a:ext uri="{FF2B5EF4-FFF2-40B4-BE49-F238E27FC236}">
                <a16:creationId xmlns:a16="http://schemas.microsoft.com/office/drawing/2014/main" id="{854FD9ED-4041-410B-93B1-9B3DAE4C8FB4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222339" y="5272948"/>
            <a:ext cx="1554480" cy="561975"/>
          </a:xfrm>
        </p:spPr>
        <p:txBody>
          <a:bodyPr>
            <a:normAutofit/>
          </a:bodyPr>
          <a:lstStyle/>
          <a:p>
            <a:r>
              <a:rPr lang="en-GB" sz="1400" dirty="0"/>
              <a:t>Test Model</a:t>
            </a:r>
            <a:endParaRPr lang="en-US" sz="1400" dirty="0"/>
          </a:p>
        </p:txBody>
      </p:sp>
      <p:sp>
        <p:nvSpPr>
          <p:cNvPr id="558" name="Text Placeholder 557">
            <a:extLst>
              <a:ext uri="{FF2B5EF4-FFF2-40B4-BE49-F238E27FC236}">
                <a16:creationId xmlns:a16="http://schemas.microsoft.com/office/drawing/2014/main" id="{CAFD0B98-F30B-4B42-9952-008A84A1701A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161393" y="5272948"/>
            <a:ext cx="1554480" cy="561975"/>
          </a:xfrm>
        </p:spPr>
        <p:txBody>
          <a:bodyPr/>
          <a:lstStyle/>
          <a:p>
            <a:r>
              <a:rPr lang="en-US" dirty="0"/>
              <a:t>Deliver to client</a:t>
            </a:r>
          </a:p>
        </p:txBody>
      </p:sp>
      <p:sp>
        <p:nvSpPr>
          <p:cNvPr id="559" name="Text Placeholder 558">
            <a:extLst>
              <a:ext uri="{FF2B5EF4-FFF2-40B4-BE49-F238E27FC236}">
                <a16:creationId xmlns:a16="http://schemas.microsoft.com/office/drawing/2014/main" id="{7E377FA3-206F-4D84-8212-D6C57108A7B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10216257" y="5583844"/>
            <a:ext cx="1463040" cy="224670"/>
          </a:xfrm>
        </p:spPr>
        <p:txBody>
          <a:bodyPr/>
          <a:lstStyle/>
          <a:p>
            <a:r>
              <a:rPr lang="en-US" dirty="0"/>
              <a:t>Dec 20XX</a:t>
            </a:r>
          </a:p>
        </p:txBody>
      </p:sp>
      <p:sp>
        <p:nvSpPr>
          <p:cNvPr id="234" name="Date Placeholder 233">
            <a:extLst>
              <a:ext uri="{FF2B5EF4-FFF2-40B4-BE49-F238E27FC236}">
                <a16:creationId xmlns:a16="http://schemas.microsoft.com/office/drawing/2014/main" id="{97B42A28-9673-438C-9EEE-0311F40F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38" name="Slide Number Placeholder 137">
            <a:extLst>
              <a:ext uri="{FF2B5EF4-FFF2-40B4-BE49-F238E27FC236}">
                <a16:creationId xmlns:a16="http://schemas.microsoft.com/office/drawing/2014/main" id="{C0EE7122-1CD2-46FC-B8ED-13A3D7A6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9C44D-9303-4397-9DEF-913D3D4619B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56535" y="3587877"/>
            <a:ext cx="640080" cy="201776"/>
          </a:xfrm>
        </p:spPr>
        <p:txBody>
          <a:bodyPr/>
          <a:lstStyle/>
          <a:p>
            <a:r>
              <a:rPr lang="en-GB" dirty="0"/>
              <a:t>11</a:t>
            </a:r>
            <a:endParaRPr lang="ar-SA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9FD9F36-8E16-41B3-808F-2FAB2917F1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944209" y="2350172"/>
            <a:ext cx="1554480" cy="561975"/>
          </a:xfrm>
        </p:spPr>
        <p:txBody>
          <a:bodyPr>
            <a:normAutofit/>
          </a:bodyPr>
          <a:lstStyle/>
          <a:p>
            <a:r>
              <a:rPr lang="en-GB" sz="1400" dirty="0"/>
              <a:t>Web scraping</a:t>
            </a:r>
            <a:endParaRPr lang="ar-SA" sz="1400" dirty="0"/>
          </a:p>
        </p:txBody>
      </p:sp>
      <p:sp>
        <p:nvSpPr>
          <p:cNvPr id="76" name="Text Placeholder 555">
            <a:extLst>
              <a:ext uri="{FF2B5EF4-FFF2-40B4-BE49-F238E27FC236}">
                <a16:creationId xmlns:a16="http://schemas.microsoft.com/office/drawing/2014/main" id="{646C9666-8016-482F-AFBE-49F0B428F547}"/>
              </a:ext>
            </a:extLst>
          </p:cNvPr>
          <p:cNvSpPr txBox="1">
            <a:spLocks/>
          </p:cNvSpPr>
          <p:nvPr/>
        </p:nvSpPr>
        <p:spPr>
          <a:xfrm>
            <a:off x="8594064" y="5282473"/>
            <a:ext cx="1554480" cy="561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lIns="91440" tIns="36000" rIns="91440" bIns="45720" rtlCol="0" anchor="t" anchorCtr="0">
            <a:normAutofit/>
          </a:bodyPr>
          <a:lstStyle>
            <a:lvl1pPr marL="0" indent="0" algn="ctr" defTabSz="914400" rtl="1" eaLnBrk="1" latinLnBrk="0" hangingPunct="1">
              <a:lnSpc>
                <a:spcPct val="150000"/>
              </a:lnSpc>
              <a:spcBef>
                <a:spcPts val="36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Save Model</a:t>
            </a:r>
            <a:endParaRPr lang="en-US" sz="1400" dirty="0"/>
          </a:p>
        </p:txBody>
      </p: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A22CB389-05DD-457E-97C1-C98891D52391}"/>
              </a:ext>
            </a:extLst>
          </p:cNvPr>
          <p:cNvCxnSpPr/>
          <p:nvPr/>
        </p:nvCxnSpPr>
        <p:spPr>
          <a:xfrm>
            <a:off x="6686550" y="2752725"/>
            <a:ext cx="0" cy="7239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Oval 512">
            <a:extLst>
              <a:ext uri="{FF2B5EF4-FFF2-40B4-BE49-F238E27FC236}">
                <a16:creationId xmlns:a16="http://schemas.microsoft.com/office/drawing/2014/main" id="{6C2CB9B3-3F41-406A-83E2-5F077DE1DB27}"/>
              </a:ext>
            </a:extLst>
          </p:cNvPr>
          <p:cNvSpPr/>
          <p:nvPr/>
        </p:nvSpPr>
        <p:spPr>
          <a:xfrm>
            <a:off x="6638925" y="3457575"/>
            <a:ext cx="85725" cy="9525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F93791A5-F2F3-4DFB-91EA-992838E9AA75}"/>
              </a:ext>
            </a:extLst>
          </p:cNvPr>
          <p:cNvSpPr/>
          <p:nvPr/>
        </p:nvSpPr>
        <p:spPr>
          <a:xfrm>
            <a:off x="4772025" y="2657474"/>
            <a:ext cx="962025" cy="819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680890-696D-494B-8B1B-CB5EBD42B88D}"/>
              </a:ext>
            </a:extLst>
          </p:cNvPr>
          <p:cNvCxnSpPr/>
          <p:nvPr/>
        </p:nvCxnSpPr>
        <p:spPr>
          <a:xfrm>
            <a:off x="9372600" y="4648200"/>
            <a:ext cx="0" cy="7239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8237D7B-3672-4C3A-BE0D-03FC42F20277}"/>
              </a:ext>
            </a:extLst>
          </p:cNvPr>
          <p:cNvSpPr/>
          <p:nvPr/>
        </p:nvSpPr>
        <p:spPr>
          <a:xfrm>
            <a:off x="9334500" y="4600575"/>
            <a:ext cx="85725" cy="9525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F85DA7-3450-438F-B398-7E7AC31905B2}"/>
              </a:ext>
            </a:extLst>
          </p:cNvPr>
          <p:cNvSpPr/>
          <p:nvPr/>
        </p:nvSpPr>
        <p:spPr>
          <a:xfrm>
            <a:off x="10115551" y="4419599"/>
            <a:ext cx="1752600" cy="16478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2747F9B-1485-4635-8030-AD96F2B44725}"/>
              </a:ext>
            </a:extLst>
          </p:cNvPr>
          <p:cNvSpPr/>
          <p:nvPr/>
        </p:nvSpPr>
        <p:spPr>
          <a:xfrm>
            <a:off x="4924425" y="2809874"/>
            <a:ext cx="962025" cy="8191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id="{6116CAD9-725C-4E3D-9D3C-B048EA8A42D4}"/>
              </a:ext>
            </a:extLst>
          </p:cNvPr>
          <p:cNvSpPr txBox="1">
            <a:spLocks/>
          </p:cNvSpPr>
          <p:nvPr/>
        </p:nvSpPr>
        <p:spPr>
          <a:xfrm>
            <a:off x="1182254" y="4588001"/>
            <a:ext cx="998971" cy="193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400" b="1"/>
              <a:t>October</a:t>
            </a:r>
            <a:endParaRPr lang="en-ZA" sz="1400" b="1" dirty="0"/>
          </a:p>
        </p:txBody>
      </p:sp>
    </p:spTree>
    <p:extLst>
      <p:ext uri="{BB962C8B-B14F-4D97-AF65-F5344CB8AC3E}">
        <p14:creationId xmlns:p14="http://schemas.microsoft.com/office/powerpoint/2010/main" val="144553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D371-B90F-4D70-A0AB-A0C7147D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Scraped Data</a:t>
            </a:r>
            <a:endParaRPr lang="ar-S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D5A1F-4BD6-44F9-95B7-ADC360FF39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575" y="1715262"/>
            <a:ext cx="5505450" cy="1989964"/>
          </a:xfrm>
        </p:spPr>
        <p:txBody>
          <a:bodyPr>
            <a:normAutofit/>
          </a:bodyPr>
          <a:lstStyle/>
          <a:p>
            <a:pPr algn="l"/>
            <a:endParaRPr lang="en-GB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en-GB" sz="1800" b="0" i="0" dirty="0">
                <a:solidFill>
                  <a:srgbClr val="24292F"/>
                </a:solidFill>
                <a:effectLst/>
                <a:latin typeface="-apple-system"/>
              </a:rPr>
              <a:t>We scrap around 500 pages from amazon.com</a:t>
            </a:r>
          </a:p>
          <a:p>
            <a:pPr algn="l"/>
            <a:r>
              <a:rPr lang="en-GB" sz="1800" b="0" i="0" dirty="0">
                <a:solidFill>
                  <a:srgbClr val="24292F"/>
                </a:solidFill>
                <a:effectLst/>
                <a:latin typeface="-apple-system"/>
              </a:rPr>
              <a:t>then we marge it with the dataset in Kaggle at the end the total become 1747 rows and 11 columns.</a:t>
            </a:r>
            <a:endParaRPr lang="ar-SA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ar-SA" sz="1800" dirty="0">
              <a:solidFill>
                <a:srgbClr val="24292F"/>
              </a:solidFill>
              <a:latin typeface="-apple-system"/>
            </a:endParaRPr>
          </a:p>
          <a:p>
            <a:pPr algn="l"/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Data Features:</a:t>
            </a:r>
          </a:p>
          <a:p>
            <a:pPr algn="l"/>
            <a:endParaRPr lang="en-GB" sz="24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GB" sz="18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en-GB" sz="1800" dirty="0">
              <a:solidFill>
                <a:srgbClr val="24292F"/>
              </a:solidFill>
              <a:latin typeface="-apple-system"/>
            </a:endParaRPr>
          </a:p>
          <a:p>
            <a:pPr algn="l"/>
            <a:endParaRPr lang="ar-SA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770CD46-C27D-4849-841D-60DA8344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EE98695-CD85-4626-AF8D-FA76C29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2F06CF8-FE5A-41F9-8A10-97645CAAE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79059"/>
              </p:ext>
            </p:extLst>
          </p:nvPr>
        </p:nvGraphicFramePr>
        <p:xfrm>
          <a:off x="1762123" y="3429000"/>
          <a:ext cx="5600702" cy="3195320"/>
        </p:xfrm>
        <a:graphic>
          <a:graphicData uri="http://schemas.openxmlformats.org/drawingml/2006/table">
            <a:tbl>
              <a:tblPr rtl="1" firstRow="1" bandRow="1">
                <a:tableStyleId>{0E3FDE45-AF77-4B5C-9715-49D594BDF05E}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27666676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801537259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292468747"/>
                    </a:ext>
                  </a:extLst>
                </a:gridCol>
                <a:gridCol w="1466852">
                  <a:extLst>
                    <a:ext uri="{9D8B030D-6E8A-4147-A177-3AD203B41FA5}">
                      <a16:colId xmlns:a16="http://schemas.microsoft.com/office/drawing/2014/main" val="3270589540"/>
                    </a:ext>
                  </a:extLst>
                </a:gridCol>
              </a:tblGrid>
              <a:tr h="1003300"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Processor Speed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Processor Brand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Standing screen display size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Brand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188484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Graphics Chipset Brand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Hard Disk Description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Hard Drive Size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RAM Size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80796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algn="ctr" rtl="1"/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Price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Item Weight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Operating System</a:t>
                      </a:r>
                      <a:endParaRPr lang="ar-SA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1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69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/>
          <a:lstStyle/>
          <a:p>
            <a:r>
              <a:rPr lang="en-GB" dirty="0"/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86249" y="2570607"/>
            <a:ext cx="2775585" cy="486918"/>
          </a:xfrm>
        </p:spPr>
        <p:txBody>
          <a:bodyPr/>
          <a:lstStyle/>
          <a:p>
            <a:r>
              <a:rPr lang="en-GB" dirty="0"/>
              <a:t>Exploring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7250" y="3686937"/>
            <a:ext cx="3200400" cy="11887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sz="2000" dirty="0"/>
              <a:t>Explore data after merging both datasets </a:t>
            </a:r>
            <a:endParaRPr lang="en-US" sz="2000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2052" y="2599182"/>
            <a:ext cx="3200400" cy="365760"/>
          </a:xfrm>
        </p:spPr>
        <p:txBody>
          <a:bodyPr/>
          <a:lstStyle/>
          <a:p>
            <a:r>
              <a:rPr lang="en-GB" dirty="0"/>
              <a:t>Cleaning Data 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50224" y="3591687"/>
            <a:ext cx="3200400" cy="1188720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By removing Null and Duplicate values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8581A0-73B6-4CEF-A87C-2A88C365DD06}"/>
              </a:ext>
            </a:extLst>
          </p:cNvPr>
          <p:cNvSpPr txBox="1">
            <a:spLocks/>
          </p:cNvSpPr>
          <p:nvPr/>
        </p:nvSpPr>
        <p:spPr>
          <a:xfrm>
            <a:off x="8210551" y="4506087"/>
            <a:ext cx="3552824" cy="704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1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/>
              <a:t>Before :row1681,columns11</a:t>
            </a:r>
            <a:endParaRPr lang="en-US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D67603-4F35-44E8-AD6E-89DB5B610F25}"/>
              </a:ext>
            </a:extLst>
          </p:cNvPr>
          <p:cNvSpPr txBox="1">
            <a:spLocks/>
          </p:cNvSpPr>
          <p:nvPr/>
        </p:nvSpPr>
        <p:spPr>
          <a:xfrm>
            <a:off x="8658224" y="5344287"/>
            <a:ext cx="3171825" cy="704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1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/>
              <a:t>After dummies:</a:t>
            </a:r>
          </a:p>
          <a:p>
            <a:pPr algn="l"/>
            <a:r>
              <a:rPr lang="en-GB" sz="20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GB" sz="2000" dirty="0"/>
              <a:t>row 1681 ,columns 62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24687"/>
            <a:ext cx="9725026" cy="1325880"/>
          </a:xfrm>
        </p:spPr>
        <p:txBody>
          <a:bodyPr/>
          <a:lstStyle/>
          <a:p>
            <a:r>
              <a:rPr lang="en-GB" dirty="0"/>
              <a:t>Tools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07616" y="2661891"/>
            <a:ext cx="2743200" cy="457200"/>
          </a:xfrm>
        </p:spPr>
        <p:txBody>
          <a:bodyPr/>
          <a:lstStyle/>
          <a:p>
            <a:r>
              <a:rPr lang="en-GB" dirty="0" err="1"/>
              <a:t>BeautifulSoup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9041" y="3568044"/>
            <a:ext cx="2743200" cy="822981"/>
          </a:xfrm>
        </p:spPr>
        <p:txBody>
          <a:bodyPr/>
          <a:lstStyle/>
          <a:p>
            <a:r>
              <a:rPr lang="en-GB" dirty="0"/>
              <a:t>Collect data from website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65605" y="2886076"/>
            <a:ext cx="2630620" cy="342899"/>
          </a:xfrm>
        </p:spPr>
        <p:txBody>
          <a:bodyPr/>
          <a:lstStyle/>
          <a:p>
            <a:r>
              <a:rPr lang="en-GB" dirty="0"/>
              <a:t>Pandas, Mito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322755" y="3532618"/>
            <a:ext cx="2743200" cy="648857"/>
          </a:xfrm>
        </p:spPr>
        <p:txBody>
          <a:bodyPr>
            <a:normAutofit/>
          </a:bodyPr>
          <a:lstStyle/>
          <a:p>
            <a:r>
              <a:rPr lang="en-GB" dirty="0"/>
              <a:t>Explore &amp; clean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5" y="2755236"/>
            <a:ext cx="2743200" cy="457200"/>
          </a:xfrm>
        </p:spPr>
        <p:txBody>
          <a:bodyPr/>
          <a:lstStyle/>
          <a:p>
            <a:r>
              <a:rPr lang="en-GB" dirty="0"/>
              <a:t>Matplotlib, Seaborn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2670" y="3539469"/>
            <a:ext cx="2743200" cy="1023006"/>
          </a:xfrm>
        </p:spPr>
        <p:txBody>
          <a:bodyPr/>
          <a:lstStyle/>
          <a:p>
            <a:r>
              <a:rPr lang="en-GB" dirty="0"/>
              <a:t>Visualise data and models </a:t>
            </a:r>
            <a:endParaRPr lang="en-ZA" noProof="1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7157EE5-249C-417A-AD57-CC0F5E59DF7F}"/>
              </a:ext>
            </a:extLst>
          </p:cNvPr>
          <p:cNvSpPr txBox="1">
            <a:spLocks/>
          </p:cNvSpPr>
          <p:nvPr/>
        </p:nvSpPr>
        <p:spPr>
          <a:xfrm>
            <a:off x="1627055" y="4864840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Excel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D5D23B8-ED31-4A55-8B29-AFA0F1F822C8}"/>
              </a:ext>
            </a:extLst>
          </p:cNvPr>
          <p:cNvSpPr txBox="1">
            <a:spLocks/>
          </p:cNvSpPr>
          <p:nvPr/>
        </p:nvSpPr>
        <p:spPr>
          <a:xfrm>
            <a:off x="5189405" y="4760065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sklearn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7300F998-3D53-4F8B-A119-07C15A86C914}"/>
              </a:ext>
            </a:extLst>
          </p:cNvPr>
          <p:cNvSpPr txBox="1">
            <a:spLocks/>
          </p:cNvSpPr>
          <p:nvPr/>
        </p:nvSpPr>
        <p:spPr>
          <a:xfrm>
            <a:off x="5322755" y="5551918"/>
            <a:ext cx="2743200" cy="64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Models training</a:t>
            </a:r>
            <a:endParaRPr lang="en-US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DC7D646-BDFF-4B45-A40B-23FAA40CC2C8}"/>
              </a:ext>
            </a:extLst>
          </p:cNvPr>
          <p:cNvSpPr txBox="1">
            <a:spLocks/>
          </p:cNvSpPr>
          <p:nvPr/>
        </p:nvSpPr>
        <p:spPr>
          <a:xfrm>
            <a:off x="1893755" y="5590018"/>
            <a:ext cx="2743200" cy="64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Download data as csv file 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F27E31D-75D6-46D5-84FC-496EBA9C653C}"/>
              </a:ext>
            </a:extLst>
          </p:cNvPr>
          <p:cNvSpPr txBox="1">
            <a:spLocks/>
          </p:cNvSpPr>
          <p:nvPr/>
        </p:nvSpPr>
        <p:spPr>
          <a:xfrm>
            <a:off x="8094530" y="4741015"/>
            <a:ext cx="27432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Flask</a:t>
            </a:r>
            <a:endParaRPr lang="en-US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381D754-D824-421B-B696-161FFB47B263}"/>
              </a:ext>
            </a:extLst>
          </p:cNvPr>
          <p:cNvSpPr txBox="1">
            <a:spLocks/>
          </p:cNvSpPr>
          <p:nvPr/>
        </p:nvSpPr>
        <p:spPr>
          <a:xfrm>
            <a:off x="8218355" y="5551918"/>
            <a:ext cx="2743200" cy="648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ts val="2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ts val="2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build a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D138-7F04-4585-A42F-A291419D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19837"/>
            <a:ext cx="10515600" cy="1325563"/>
          </a:xfrm>
        </p:spPr>
        <p:txBody>
          <a:bodyPr/>
          <a:lstStyle/>
          <a:p>
            <a:r>
              <a:rPr lang="en-GB" dirty="0"/>
              <a:t>EDA - Analysis 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4E2AF-8908-460B-B204-2495DA4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C29B-61F2-4FE2-B237-BEC812D8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54DE-9601-47EF-8533-636C6EC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F7C9B0-4FE6-4D72-8122-1F97E3C86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88" b="15985"/>
          <a:stretch/>
        </p:blipFill>
        <p:spPr>
          <a:xfrm>
            <a:off x="1369694" y="1278732"/>
            <a:ext cx="9241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3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935</TotalTime>
  <Words>541</Words>
  <Application>Microsoft Office PowerPoint</Application>
  <PresentationFormat>Widescreen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Aharoni</vt:lpstr>
      <vt:lpstr>-apple-system</vt:lpstr>
      <vt:lpstr>Arial</vt:lpstr>
      <vt:lpstr>Arial</vt:lpstr>
      <vt:lpstr>Avenir Next LT Pro</vt:lpstr>
      <vt:lpstr>Calibri</vt:lpstr>
      <vt:lpstr>Office Theme</vt:lpstr>
      <vt:lpstr>Amazon Laptops Price prediction </vt:lpstr>
      <vt:lpstr>OUTLINE</vt:lpstr>
      <vt:lpstr>Introduction </vt:lpstr>
      <vt:lpstr>Workflow</vt:lpstr>
      <vt:lpstr>TWO Week PLAN</vt:lpstr>
      <vt:lpstr>Scraped Data</vt:lpstr>
      <vt:lpstr>Data Cleaning </vt:lpstr>
      <vt:lpstr>Tools</vt:lpstr>
      <vt:lpstr>EDA - Analysis </vt:lpstr>
      <vt:lpstr>EDA - Analysis </vt:lpstr>
      <vt:lpstr>Models</vt:lpstr>
      <vt:lpstr>The BEST Models</vt:lpstr>
      <vt:lpstr>summary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Laptops Price prediction</dc:title>
  <dc:creator>Nada Alruwaythi</dc:creator>
  <cp:lastModifiedBy>Nada Alruwaythi</cp:lastModifiedBy>
  <cp:revision>8</cp:revision>
  <dcterms:created xsi:type="dcterms:W3CDTF">2021-10-22T21:08:37Z</dcterms:created>
  <dcterms:modified xsi:type="dcterms:W3CDTF">2021-10-24T10:42:23Z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