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notesMasterIdLst>
    <p:notesMasterId r:id="rId14"/>
  </p:notesMasterIdLst>
  <p:sldIdLst>
    <p:sldId id="256" r:id="rId2"/>
    <p:sldId id="257" r:id="rId3"/>
    <p:sldId id="261" r:id="rId4"/>
    <p:sldId id="263" r:id="rId5"/>
    <p:sldId id="262" r:id="rId6"/>
    <p:sldId id="268" r:id="rId7"/>
    <p:sldId id="269" r:id="rId8"/>
    <p:sldId id="270" r:id="rId9"/>
    <p:sldId id="271" r:id="rId10"/>
    <p:sldId id="275" r:id="rId11"/>
    <p:sldId id="276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F6453-B2FC-4B97-9FE0-91D6BBE3DD13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94966-4363-4C81-9CAA-811859A03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53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C0F3-6C4B-489B-B656-8BBEF724A87A}" type="datetime1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5D5A5EC8-6DEE-43BC-95E2-7BB473455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61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8E12-F07D-4852-8283-5FECC193E01E}" type="datetime1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5EC8-6DEE-43BC-95E2-7BB473455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12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552A-91AA-403A-B442-FAF7762922D3}" type="datetime1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5EC8-6DEE-43BC-95E2-7BB473455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26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ABA7-5026-4D40-AC50-8637F0A375B4}" type="datetime1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5EC8-6DEE-43BC-95E2-7BB473455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06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2A40E2F-0F34-46C2-B8E6-1F80B5349B7A}" type="datetime1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D5A5EC8-6DEE-43BC-95E2-7BB473455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19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78CD-4E71-40AA-B713-652A6F6E44B0}" type="datetime1">
              <a:rPr lang="en-GB" smtClean="0"/>
              <a:t>10/10/2021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5EC8-6DEE-43BC-95E2-7BB473455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21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0F07-6D66-4121-800A-A97587E4159C}" type="datetime1">
              <a:rPr lang="en-GB" smtClean="0"/>
              <a:t>10/10/2021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5EC8-6DEE-43BC-95E2-7BB473455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49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ADDE-CC9A-440F-B41C-5F15FEDC2F28}" type="datetime1">
              <a:rPr lang="en-GB" smtClean="0"/>
              <a:t>10/10/2021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5EC8-6DEE-43BC-95E2-7BB473455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06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ECA5-8139-48FE-9F9D-7E50F0A70BF3}" type="datetime1">
              <a:rPr lang="en-GB" smtClean="0"/>
              <a:t>10/10/2021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5EC8-6DEE-43BC-95E2-7BB473455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36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2DBC-3589-43F4-AE9E-6CA17327747B}" type="datetime1">
              <a:rPr lang="en-GB" smtClean="0"/>
              <a:t>10/10/2021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5EC8-6DEE-43BC-95E2-7BB473455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72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B980-9998-4736-BE99-727E8DA179AC}" type="datetime1">
              <a:rPr lang="en-GB" smtClean="0"/>
              <a:t>10/10/2021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5EC8-6DEE-43BC-95E2-7BB473455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72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63F35EE-0B3D-448E-875C-5B309F50748E}" type="datetime1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5D5A5EC8-6DEE-43BC-95E2-7BB473455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0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EDEC-859C-4921-9D8A-1D14CF64E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sz="6000" dirty="0"/>
              <a:t>Data Analysis for </a:t>
            </a:r>
            <a:r>
              <a:rPr lang="en-GB" sz="6000" dirty="0" err="1"/>
              <a:t>Alsayegh</a:t>
            </a:r>
            <a:r>
              <a:rPr lang="en-GB" sz="6000" dirty="0"/>
              <a:t> Charitable Foundation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5A1E0-33AA-4C78-B41B-F477BE017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170" y="5918936"/>
            <a:ext cx="2279740" cy="60799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Nisreen </a:t>
            </a:r>
            <a:r>
              <a:rPr lang="en-GB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Alsayegh</a:t>
            </a:r>
            <a:endParaRPr lang="en-GB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0CCF2-9F8C-431B-828C-AECA9237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5EC8-6DEE-43BC-95E2-7BB4734553B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83692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1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C953-538B-4363-A27D-9C78D907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Conclusion: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3D49B-FA82-4FB1-9E2E-7B957DDC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We suggest to </a:t>
            </a:r>
            <a:r>
              <a:rPr lang="en-GB" sz="2000" dirty="0" err="1">
                <a:latin typeface="Bahnschrift SemiCondensed" panose="020B0502040204020203" pitchFamily="34" charset="0"/>
                <a:cs typeface="Times New Roman" panose="02020603050405020304" pitchFamily="18" charset="0"/>
              </a:rPr>
              <a:t>alsayegh</a:t>
            </a:r>
            <a:r>
              <a:rPr lang="en-GB" sz="2000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+mj-cs"/>
              </a:rPr>
              <a:t>charitable foundation</a:t>
            </a:r>
            <a:r>
              <a:rPr lang="en-GB" sz="2000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 to </a:t>
            </a:r>
            <a:r>
              <a:rPr lang="en-GB" sz="200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+mj-cs"/>
              </a:rPr>
              <a:t>establish</a:t>
            </a:r>
            <a:r>
              <a:rPr lang="en-GB" sz="2000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 the market in 10th of July near to 34 ST-PENN STA that located at the intersection of 34th Street and Seventh Avenue.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8A4C6-D29B-4F92-80F7-90AEF416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5EC8-6DEE-43BC-95E2-7BB4734553B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10479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1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C953-538B-4363-A27D-9C78D907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3D49B-FA82-4FB1-9E2E-7B957DDC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Determine the best time to establish the market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Get additional data to study the income for the residents of the area</a:t>
            </a:r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8A4C6-D29B-4F92-80F7-90AEF416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5EC8-6DEE-43BC-95E2-7BB4734553B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86495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EDEC-859C-4921-9D8A-1D14CF64E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sz="8000" dirty="0"/>
              <a:t>Thank you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0CCF2-9F8C-431B-828C-AECA9237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5EC8-6DEE-43BC-95E2-7BB4734553B2}" type="slidenum">
              <a:rPr lang="en-GB" smtClean="0"/>
              <a:t>12</a:t>
            </a:fld>
            <a:endParaRPr lang="en-GB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042B4E4-38B2-4203-986B-5A18279B0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89818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1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C953-538B-4363-A27D-9C78D907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story: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BE54A-D543-45D4-AB51-16BB9D7C1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54156"/>
            <a:ext cx="10058400" cy="1176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+mj-cs"/>
              </a:rPr>
              <a:t>Al-Sayegh Charitable Foundation wants to establish a charity market during the summer season </a:t>
            </a:r>
            <a:r>
              <a:rPr lang="en-GB" sz="2400" dirty="0" err="1">
                <a:solidFill>
                  <a:srgbClr val="00000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+mj-cs"/>
              </a:rPr>
              <a:t>Alsayegh</a:t>
            </a:r>
            <a:r>
              <a:rPr lang="en-GB" sz="240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+mj-cs"/>
              </a:rPr>
              <a:t> charitable foundation wants to</a:t>
            </a:r>
            <a:r>
              <a:rPr lang="ar-SA" sz="240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en-GB" sz="240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+mj-cs"/>
              </a:rPr>
              <a:t>take advantage of crowded stations </a:t>
            </a:r>
            <a:r>
              <a:rPr lang="en-GB" sz="2400" dirty="0">
                <a:solidFill>
                  <a:srgbClr val="000000"/>
                </a:solidFill>
                <a:latin typeface="Bahnschrift SemiCondensed" panose="020B0502040204020203" pitchFamily="34" charset="0"/>
                <a:ea typeface="Calibri" panose="020F0502020204030204" pitchFamily="34" charset="0"/>
                <a:cs typeface="+mj-cs"/>
              </a:rPr>
              <a:t>to </a:t>
            </a:r>
            <a:r>
              <a:rPr lang="en-GB" sz="240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+mj-cs"/>
              </a:rPr>
              <a:t>establish the market near to one of the train stations.</a:t>
            </a:r>
            <a:endParaRPr lang="en-GB" sz="2400" dirty="0">
              <a:latin typeface="Bahnschrift SemiCondensed" panose="020B0502040204020203" pitchFamily="34" charset="0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29187-E6C8-4FBA-B36A-109379FE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5EC8-6DEE-43BC-95E2-7BB4734553B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01603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1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C953-538B-4363-A27D-9C78D907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BE54A-D543-45D4-AB51-16BB9D7C1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54155"/>
            <a:ext cx="10058400" cy="3178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MTA: data files containing numbers of cumulative entries and exits and stations, turnstile, dates and time</a:t>
            </a:r>
          </a:p>
          <a:p>
            <a:pPr marL="0" indent="0">
              <a:buNone/>
            </a:pPr>
            <a:r>
              <a:rPr lang="en-GB" sz="2400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 Dataset: from June 22, 2019 to  September to  28, 2019. Because it is the duration that corresponds with the summer season 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Rows 3100324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Condensed" panose="020B0502040204020203" pitchFamily="34" charset="0"/>
              </a:rPr>
              <a:t>columns  11 </a:t>
            </a:r>
          </a:p>
          <a:p>
            <a:pPr marL="0" indent="0">
              <a:buNone/>
            </a:pPr>
            <a:endParaRPr lang="en-GB" sz="2400" dirty="0">
              <a:latin typeface="Bahnschrift Semi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3DB64-08AD-48C4-8F87-002C19F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5EC8-6DEE-43BC-95E2-7BB4734553B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153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1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C953-538B-4363-A27D-9C78D907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8FD35-A957-4CCE-B0C0-F906CE39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5EC8-6DEE-43BC-95E2-7BB4734553B2}" type="slidenum">
              <a:rPr lang="en-GB" smtClean="0"/>
              <a:t>4</a:t>
            </a:fld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D347E1-A97F-41DC-A2FB-AA23D62A4041}"/>
              </a:ext>
            </a:extLst>
          </p:cNvPr>
          <p:cNvSpPr/>
          <p:nvPr/>
        </p:nvSpPr>
        <p:spPr>
          <a:xfrm>
            <a:off x="1121287" y="2514600"/>
            <a:ext cx="2324100" cy="914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Python</a:t>
            </a:r>
            <a:r>
              <a:rPr lang="en-GB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45B034-F0BA-4615-90BB-A198D2646A6F}"/>
              </a:ext>
            </a:extLst>
          </p:cNvPr>
          <p:cNvSpPr/>
          <p:nvPr/>
        </p:nvSpPr>
        <p:spPr>
          <a:xfrm>
            <a:off x="3972021" y="2514566"/>
            <a:ext cx="23241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GB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Jupyter</a:t>
            </a:r>
            <a:r>
              <a:rPr lang="en-GB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notebook </a:t>
            </a:r>
          </a:p>
          <a:p>
            <a:pPr algn="ctr"/>
            <a:r>
              <a:rPr lang="en-GB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C9D62B-B189-49B9-942F-EF901A228F7E}"/>
              </a:ext>
            </a:extLst>
          </p:cNvPr>
          <p:cNvSpPr/>
          <p:nvPr/>
        </p:nvSpPr>
        <p:spPr>
          <a:xfrm>
            <a:off x="1952625" y="4306825"/>
            <a:ext cx="23241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GB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SQLAlchemy</a:t>
            </a:r>
            <a:r>
              <a:rPr lang="en-GB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GB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F3BD41-9D01-4300-9643-09C84F1D89DA}"/>
              </a:ext>
            </a:extLst>
          </p:cNvPr>
          <p:cNvSpPr/>
          <p:nvPr/>
        </p:nvSpPr>
        <p:spPr>
          <a:xfrm>
            <a:off x="9503467" y="2514566"/>
            <a:ext cx="23241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GB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NumPy </a:t>
            </a:r>
          </a:p>
          <a:p>
            <a:pPr algn="ctr"/>
            <a:r>
              <a:rPr lang="en-GB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48BC75-101E-433F-A951-954238265277}"/>
              </a:ext>
            </a:extLst>
          </p:cNvPr>
          <p:cNvSpPr/>
          <p:nvPr/>
        </p:nvSpPr>
        <p:spPr>
          <a:xfrm>
            <a:off x="8196450" y="4271485"/>
            <a:ext cx="23241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Pandas</a:t>
            </a:r>
            <a:r>
              <a:rPr lang="en-GB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GB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FBD274-CBCD-47B4-8C0B-56ECA3706BA4}"/>
              </a:ext>
            </a:extLst>
          </p:cNvPr>
          <p:cNvSpPr/>
          <p:nvPr/>
        </p:nvSpPr>
        <p:spPr>
          <a:xfrm>
            <a:off x="6822755" y="2514566"/>
            <a:ext cx="2324100" cy="914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GB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Matplotlib</a:t>
            </a:r>
            <a:r>
              <a:rPr lang="en-GB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44679D-FDA9-404B-B58A-FCCA7A9DE7B9}"/>
              </a:ext>
            </a:extLst>
          </p:cNvPr>
          <p:cNvSpPr/>
          <p:nvPr/>
        </p:nvSpPr>
        <p:spPr>
          <a:xfrm>
            <a:off x="5030724" y="4271485"/>
            <a:ext cx="2324100" cy="914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Seaborn</a:t>
            </a:r>
            <a:r>
              <a:rPr lang="en-GB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GB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61504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1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C953-538B-4363-A27D-9C78D907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Cleaning data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BE54A-D543-45D4-AB51-16BB9D7C1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54155"/>
            <a:ext cx="10058400" cy="31788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Check nulls: no nulls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Fix Columns : Strip column names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Add new columns : DATE and Daily Entries After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Check Duplicates: drop the duplicate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E0639-0DC8-4FAA-9F73-38AC4257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5EC8-6DEE-43BC-95E2-7BB4734553B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45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1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C953-538B-4363-A27D-9C78D907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sz="3200" dirty="0"/>
              <a:t>Bar chart before and after cleaning the data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EA66370-DE66-44A6-93FC-8AAAC86FD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"/>
          <a:stretch/>
        </p:blipFill>
        <p:spPr>
          <a:xfrm>
            <a:off x="971027" y="2093976"/>
            <a:ext cx="4782502" cy="3354610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42284A9-21A7-48CA-9B1B-E6F68F48B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72" y="2093976"/>
            <a:ext cx="4782502" cy="33546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8F0025-741F-4773-9CDB-76E9718A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5EC8-6DEE-43BC-95E2-7BB4734553B2}" type="slidenum">
              <a:rPr lang="en-GB" smtClean="0"/>
              <a:t>6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969F16-A0CF-45CF-965A-78EA87B84151}"/>
              </a:ext>
            </a:extLst>
          </p:cNvPr>
          <p:cNvSpPr txBox="1"/>
          <p:nvPr/>
        </p:nvSpPr>
        <p:spPr>
          <a:xfrm>
            <a:off x="7800975" y="5536913"/>
            <a:ext cx="16954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Black" panose="020B0A04020102020204"/>
                <a:ea typeface="+mj-ea"/>
                <a:cs typeface="+mj-cs"/>
              </a:rPr>
              <a:t>B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Arial Black" panose="020B0A04020102020204"/>
                <a:ea typeface="+mj-ea"/>
                <a:cs typeface="+mj-cs"/>
              </a:rPr>
              <a:t>efore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53082B-6984-4F5D-954F-CCE6BFDCD5F8}"/>
              </a:ext>
            </a:extLst>
          </p:cNvPr>
          <p:cNvSpPr txBox="1"/>
          <p:nvPr/>
        </p:nvSpPr>
        <p:spPr>
          <a:xfrm>
            <a:off x="2590800" y="5536913"/>
            <a:ext cx="1352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Black" panose="020B0A04020102020204"/>
                <a:ea typeface="+mj-ea"/>
                <a:cs typeface="+mj-cs"/>
              </a:rPr>
              <a:t>A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Arial Black" panose="020B0A04020102020204"/>
                <a:ea typeface="+mj-ea"/>
                <a:cs typeface="+mj-cs"/>
              </a:rPr>
              <a:t>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19048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1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C953-538B-4363-A27D-9C78D907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sz="4000" dirty="0"/>
              <a:t>The most crowded month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D9268E-4AFE-4F7D-A710-BD367DA5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5EC8-6DEE-43BC-95E2-7BB4734553B2}" type="slidenum">
              <a:rPr lang="en-GB" smtClean="0"/>
              <a:t>7</a:t>
            </a:fld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E1E4E19-C55F-45D3-A171-E8DD4FF5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B440FA-EA2A-4BD8-AE4C-63E4AB460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18" t="36406" r="44382" b="22246"/>
          <a:stretch/>
        </p:blipFill>
        <p:spPr>
          <a:xfrm>
            <a:off x="2743199" y="2184202"/>
            <a:ext cx="5856269" cy="3632204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1AEEBF8-0757-4F11-ABDF-D1119D0006BB}"/>
              </a:ext>
            </a:extLst>
          </p:cNvPr>
          <p:cNvSpPr/>
          <p:nvPr/>
        </p:nvSpPr>
        <p:spPr>
          <a:xfrm rot="2331428">
            <a:off x="4153268" y="2458180"/>
            <a:ext cx="452453" cy="24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01332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1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DA0F5B9-D042-41A0-B681-CB2465C0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11" y="494157"/>
            <a:ext cx="8074152" cy="1609344"/>
          </a:xfrm>
        </p:spPr>
        <p:txBody>
          <a:bodyPr/>
          <a:lstStyle/>
          <a:p>
            <a:r>
              <a:rPr lang="en-GB" sz="4800" dirty="0"/>
              <a:t>The most crowded date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1FFB8C7-1543-4DD3-AA7C-1B35D043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5EC8-6DEE-43BC-95E2-7BB4734553B2}" type="slidenum">
              <a:rPr lang="en-GB" smtClean="0"/>
              <a:t>8</a:t>
            </a:fld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C57F63-FE1F-4EF2-9495-5AA93548105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10" y="2103501"/>
            <a:ext cx="5878513" cy="4051300"/>
          </a:xfrm>
        </p:spPr>
      </p:pic>
    </p:spTree>
    <p:extLst>
      <p:ext uri="{BB962C8B-B14F-4D97-AF65-F5344CB8AC3E}">
        <p14:creationId xmlns:p14="http://schemas.microsoft.com/office/powerpoint/2010/main" val="274907493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1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C953-538B-4363-A27D-9C78D907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Conclusion: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3D49B-FA82-4FB1-9E2E-7B957DDC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We suggest to </a:t>
            </a:r>
            <a:r>
              <a:rPr lang="en-GB" sz="2000" dirty="0" err="1">
                <a:latin typeface="Bahnschrift SemiCondensed" panose="020B0502040204020203" pitchFamily="34" charset="0"/>
                <a:cs typeface="Times New Roman" panose="02020603050405020304" pitchFamily="18" charset="0"/>
              </a:rPr>
              <a:t>alsayegh</a:t>
            </a:r>
            <a:r>
              <a:rPr lang="en-GB" sz="2000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+mj-cs"/>
              </a:rPr>
              <a:t>charitable foundation</a:t>
            </a:r>
            <a:r>
              <a:rPr lang="en-GB" sz="2000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 to </a:t>
            </a:r>
            <a:r>
              <a:rPr lang="en-GB" sz="200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+mj-cs"/>
              </a:rPr>
              <a:t>establish</a:t>
            </a:r>
            <a:r>
              <a:rPr lang="en-GB" sz="2000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 the market in 10th of July near to 34 ST-PENN STA that located at the intersection of 34th Street and Seventh Avenue.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8A4C6-D29B-4F92-80F7-90AEF416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5EC8-6DEE-43BC-95E2-7BB4734553B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42806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814</TotalTime>
  <Words>267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Bahnschrift SemiCondensed</vt:lpstr>
      <vt:lpstr>Calibri</vt:lpstr>
      <vt:lpstr>Wingdings</vt:lpstr>
      <vt:lpstr>Wood Type</vt:lpstr>
      <vt:lpstr>Data Analysis for Alsayegh Charitable Foundation  </vt:lpstr>
      <vt:lpstr>Back story:</vt:lpstr>
      <vt:lpstr>Dataset </vt:lpstr>
      <vt:lpstr>Tools : </vt:lpstr>
      <vt:lpstr>Cleaning data : </vt:lpstr>
      <vt:lpstr>Bar chart before and after cleaning the data</vt:lpstr>
      <vt:lpstr>The most crowded month</vt:lpstr>
      <vt:lpstr>The most crowded date</vt:lpstr>
      <vt:lpstr> Conclusion: </vt:lpstr>
      <vt:lpstr> Conclusion: </vt:lpstr>
      <vt:lpstr>Future work :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for Alsayegh charitable foundation  </dc:title>
  <dc:creator>Nisreen Abdullah</dc:creator>
  <cp:lastModifiedBy>Nisreen Abdullah</cp:lastModifiedBy>
  <cp:revision>2</cp:revision>
  <dcterms:created xsi:type="dcterms:W3CDTF">2021-10-09T20:36:08Z</dcterms:created>
  <dcterms:modified xsi:type="dcterms:W3CDTF">2021-10-10T10:10:43Z</dcterms:modified>
</cp:coreProperties>
</file>