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0"/>
  </p:notesMasterIdLst>
  <p:sldIdLst>
    <p:sldId id="256" r:id="rId5"/>
    <p:sldId id="1846" r:id="rId6"/>
    <p:sldId id="1845" r:id="rId7"/>
    <p:sldId id="318" r:id="rId8"/>
    <p:sldId id="1848" r:id="rId9"/>
    <p:sldId id="1849" r:id="rId10"/>
    <p:sldId id="1866" r:id="rId11"/>
    <p:sldId id="1868" r:id="rId12"/>
    <p:sldId id="1871" r:id="rId13"/>
    <p:sldId id="1873" r:id="rId14"/>
    <p:sldId id="1878" r:id="rId15"/>
    <p:sldId id="1876" r:id="rId16"/>
    <p:sldId id="1879" r:id="rId17"/>
    <p:sldId id="1877" r:id="rId18"/>
    <p:sldId id="1872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732" autoAdjust="0"/>
  </p:normalViewPr>
  <p:slideViewPr>
    <p:cSldViewPr snapToGrid="0">
      <p:cViewPr varScale="1">
        <p:scale>
          <a:sx n="63" d="100"/>
          <a:sy n="63" d="100"/>
        </p:scale>
        <p:origin x="784" y="5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00065a85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00065a85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44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680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131" y="4060723"/>
            <a:ext cx="10938100" cy="139451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471" y="5437239"/>
            <a:ext cx="10918604" cy="918045"/>
          </a:xfrm>
        </p:spPr>
        <p:txBody>
          <a:bodyPr>
            <a:normAutofit/>
          </a:bodyPr>
          <a:lstStyle>
            <a:lvl1pPr marL="0" indent="0" algn="ctr">
              <a:buNone/>
              <a:defRPr sz="3733" b="0" i="0">
                <a:solidFill>
                  <a:srgbClr val="FF856D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3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ctrTitle"/>
          </p:nvPr>
        </p:nvSpPr>
        <p:spPr>
          <a:xfrm>
            <a:off x="820300" y="444600"/>
            <a:ext cx="7204800" cy="8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ctrTitle" idx="2"/>
          </p:nvPr>
        </p:nvSpPr>
        <p:spPr>
          <a:xfrm>
            <a:off x="1054052" y="2464784"/>
            <a:ext cx="2354400" cy="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1028100" y="2843351"/>
            <a:ext cx="2406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 idx="3"/>
          </p:nvPr>
        </p:nvSpPr>
        <p:spPr>
          <a:xfrm>
            <a:off x="3630528" y="3785584"/>
            <a:ext cx="2354400" cy="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4"/>
          </p:nvPr>
        </p:nvSpPr>
        <p:spPr>
          <a:xfrm>
            <a:off x="3604576" y="4164151"/>
            <a:ext cx="2406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ctrTitle" idx="5"/>
          </p:nvPr>
        </p:nvSpPr>
        <p:spPr>
          <a:xfrm>
            <a:off x="6206989" y="2464784"/>
            <a:ext cx="2354400" cy="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6"/>
          </p:nvPr>
        </p:nvSpPr>
        <p:spPr>
          <a:xfrm>
            <a:off x="6181037" y="2843351"/>
            <a:ext cx="2406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7"/>
          </p:nvPr>
        </p:nvSpPr>
        <p:spPr>
          <a:xfrm>
            <a:off x="8783456" y="3785584"/>
            <a:ext cx="2354400" cy="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867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8"/>
          </p:nvPr>
        </p:nvSpPr>
        <p:spPr>
          <a:xfrm>
            <a:off x="8757504" y="4164151"/>
            <a:ext cx="2406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960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  <p:sldLayoutId id="2147483709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950" y="4470791"/>
            <a:ext cx="10938100" cy="1384680"/>
          </a:xfrm>
        </p:spPr>
        <p:txBody>
          <a:bodyPr>
            <a:normAutofit/>
          </a:bodyPr>
          <a:lstStyle/>
          <a:p>
            <a:r>
              <a:rPr lang="en-GB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Prediction of Airline Passenger Satisfaction using Classification Models</a:t>
            </a:r>
            <a:endParaRPr lang="en-US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8D1E5-6340-644F-BF68-2071297D0AF5}"/>
              </a:ext>
            </a:extLst>
          </p:cNvPr>
          <p:cNvSpPr txBox="1"/>
          <p:nvPr/>
        </p:nvSpPr>
        <p:spPr>
          <a:xfrm>
            <a:off x="4368798" y="6224803"/>
            <a:ext cx="5164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Nisreen</a:t>
            </a:r>
            <a:r>
              <a:rPr lang="en-GB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GB" sz="20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Alsayegh</a:t>
            </a:r>
            <a:r>
              <a:rPr lang="en-GB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&amp; </a:t>
            </a:r>
            <a:r>
              <a:rPr lang="en-GB" sz="20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Eman</a:t>
            </a:r>
            <a:r>
              <a:rPr lang="en-GB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GB" sz="20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Alshehri</a:t>
            </a:r>
            <a:endParaRPr lang="en-GB" sz="2000" b="1" dirty="0">
              <a:solidFill>
                <a:schemeClr val="bg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AE659-4B1F-9843-B306-E4F2074ECC12}"/>
              </a:ext>
            </a:extLst>
          </p:cNvPr>
          <p:cNvSpPr txBox="1"/>
          <p:nvPr/>
        </p:nvSpPr>
        <p:spPr>
          <a:xfrm>
            <a:off x="3318930" y="6240192"/>
            <a:ext cx="1219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Done By: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F5E47D-45C1-49EF-A0EF-90F5EBFC989D}"/>
              </a:ext>
            </a:extLst>
          </p:cNvPr>
          <p:cNvSpPr/>
          <p:nvPr/>
        </p:nvSpPr>
        <p:spPr>
          <a:xfrm>
            <a:off x="534252" y="325735"/>
            <a:ext cx="3743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Ensemble: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80139-4F74-49D1-8C2C-3E7EBDF6E1C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Ensemble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632C00-A0BF-49C6-8101-95C105ECCA33}"/>
              </a:ext>
            </a:extLst>
          </p:cNvPr>
          <p:cNvSpPr/>
          <p:nvPr/>
        </p:nvSpPr>
        <p:spPr>
          <a:xfrm>
            <a:off x="741680" y="2804160"/>
            <a:ext cx="2021840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Random</a:t>
            </a:r>
          </a:p>
          <a:p>
            <a:pPr algn="ctr"/>
            <a:r>
              <a:rPr lang="en-GB" sz="2000" dirty="0"/>
              <a:t>Forest D=2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4FDDEB-3201-43DD-A9FE-D3207ED8D9A2}"/>
              </a:ext>
            </a:extLst>
          </p:cNvPr>
          <p:cNvSpPr/>
          <p:nvPr/>
        </p:nvSpPr>
        <p:spPr>
          <a:xfrm>
            <a:off x="3266665" y="1952843"/>
            <a:ext cx="2021840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Random</a:t>
            </a:r>
          </a:p>
          <a:p>
            <a:pPr algn="ctr"/>
            <a:r>
              <a:rPr lang="en-GB" sz="2000" dirty="0"/>
              <a:t>Forest D=3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FBA36D-4FCA-4C00-B67F-85EB5DD3D78C}"/>
              </a:ext>
            </a:extLst>
          </p:cNvPr>
          <p:cNvSpPr/>
          <p:nvPr/>
        </p:nvSpPr>
        <p:spPr>
          <a:xfrm>
            <a:off x="5912318" y="1942820"/>
            <a:ext cx="2021840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  <a:p>
            <a:pPr algn="ctr"/>
            <a:r>
              <a:rPr lang="en-GB" sz="2000" dirty="0"/>
              <a:t>XGB</a:t>
            </a:r>
          </a:p>
          <a:p>
            <a:pPr algn="ctr"/>
            <a:r>
              <a:rPr lang="en-GB" sz="2000" dirty="0"/>
              <a:t>D=3</a:t>
            </a:r>
          </a:p>
          <a:p>
            <a:pPr algn="ctr"/>
            <a:endParaRPr lang="en-GB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262356-7302-44BE-A208-EC7330CA3795}"/>
              </a:ext>
            </a:extLst>
          </p:cNvPr>
          <p:cNvSpPr/>
          <p:nvPr/>
        </p:nvSpPr>
        <p:spPr>
          <a:xfrm>
            <a:off x="8557971" y="2762349"/>
            <a:ext cx="2021840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XGB</a:t>
            </a:r>
          </a:p>
          <a:p>
            <a:pPr algn="ctr"/>
            <a:r>
              <a:rPr lang="en-GB" sz="2000" dirty="0"/>
              <a:t>D=2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4C073C-32FA-44F6-8863-B898885FF6A0}"/>
              </a:ext>
            </a:extLst>
          </p:cNvPr>
          <p:cNvSpPr/>
          <p:nvPr/>
        </p:nvSpPr>
        <p:spPr>
          <a:xfrm>
            <a:off x="4483811" y="3224014"/>
            <a:ext cx="2257349" cy="9233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Max Voting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8AAC8C-4166-44CD-A4DA-A8F55E77CA39}"/>
              </a:ext>
            </a:extLst>
          </p:cNvPr>
          <p:cNvCxnSpPr>
            <a:cxnSpLocks/>
            <a:stCxn id="3" idx="4"/>
            <a:endCxn id="15" idx="2"/>
          </p:cNvCxnSpPr>
          <p:nvPr/>
        </p:nvCxnSpPr>
        <p:spPr>
          <a:xfrm flipV="1">
            <a:off x="1752600" y="3685679"/>
            <a:ext cx="2731211" cy="418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80061-0655-4659-A015-1875C4ECFEDB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4277585" y="2876173"/>
            <a:ext cx="536807" cy="483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ED9DA7-A748-4F28-909A-561023EA2435}"/>
              </a:ext>
            </a:extLst>
          </p:cNvPr>
          <p:cNvCxnSpPr>
            <a:cxnSpLocks/>
            <a:stCxn id="12" idx="4"/>
            <a:endCxn id="15" idx="7"/>
          </p:cNvCxnSpPr>
          <p:nvPr/>
        </p:nvCxnSpPr>
        <p:spPr>
          <a:xfrm flipH="1">
            <a:off x="6410579" y="2866150"/>
            <a:ext cx="512659" cy="493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7419EC-B215-4DCB-BAF3-EF3BF62002A2}"/>
              </a:ext>
            </a:extLst>
          </p:cNvPr>
          <p:cNvCxnSpPr>
            <a:cxnSpLocks/>
            <a:stCxn id="13" idx="4"/>
            <a:endCxn id="15" idx="6"/>
          </p:cNvCxnSpPr>
          <p:nvPr/>
        </p:nvCxnSpPr>
        <p:spPr>
          <a:xfrm flipH="1">
            <a:off x="6741160" y="3685679"/>
            <a:ext cx="2827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7CAF74-6549-4A99-AD0C-BD5CDA41B3D3}"/>
              </a:ext>
            </a:extLst>
          </p:cNvPr>
          <p:cNvCxnSpPr>
            <a:cxnSpLocks/>
          </p:cNvCxnSpPr>
          <p:nvPr/>
        </p:nvCxnSpPr>
        <p:spPr>
          <a:xfrm>
            <a:off x="5704872" y="4075331"/>
            <a:ext cx="0" cy="809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">
            <a:extLst>
              <a:ext uri="{FF2B5EF4-FFF2-40B4-BE49-F238E27FC236}">
                <a16:creationId xmlns:a16="http://schemas.microsoft.com/office/drawing/2014/main" id="{9925528E-31EF-4C0B-9A11-C5C11D013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0.9594525235243798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DAB192-85AE-4DBB-B8F4-DD5AB3FA85F8}"/>
              </a:ext>
            </a:extLst>
          </p:cNvPr>
          <p:cNvSpPr/>
          <p:nvPr/>
        </p:nvSpPr>
        <p:spPr>
          <a:xfrm>
            <a:off x="4737293" y="4956850"/>
            <a:ext cx="24144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/>
              </a:rPr>
              <a:t>95.8</a:t>
            </a:r>
            <a:r>
              <a:rPr lang="en-GB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/>
              </a:rPr>
              <a:t>4</a:t>
            </a:r>
            <a:r>
              <a:rPr lang="en-S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/>
              </a:rPr>
              <a:t> </a:t>
            </a:r>
            <a:r>
              <a:rPr lang="en-US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/>
              </a:rPr>
              <a:t>%</a:t>
            </a:r>
            <a:r>
              <a:rPr kumimoji="0" lang="en-US" altLang="en-US" sz="4400" b="1" i="0" u="none" strike="noStrike" cap="none" spc="0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GB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68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F5E47D-45C1-49EF-A0EF-90F5EBFC989D}"/>
              </a:ext>
            </a:extLst>
          </p:cNvPr>
          <p:cNvSpPr/>
          <p:nvPr/>
        </p:nvSpPr>
        <p:spPr>
          <a:xfrm>
            <a:off x="152400" y="391775"/>
            <a:ext cx="69365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Stacking Classifier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80139-4F74-49D1-8C2C-3E7EBDF6E1C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Ensemble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632C00-A0BF-49C6-8101-95C105ECCA33}"/>
              </a:ext>
            </a:extLst>
          </p:cNvPr>
          <p:cNvSpPr/>
          <p:nvPr/>
        </p:nvSpPr>
        <p:spPr>
          <a:xfrm>
            <a:off x="896620" y="2824480"/>
            <a:ext cx="2021840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</a:t>
            </a:r>
          </a:p>
          <a:p>
            <a:pPr algn="ctr"/>
            <a:r>
              <a:rPr lang="en-GB" dirty="0"/>
              <a:t>Forest D=2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4FDDEB-3201-43DD-A9FE-D3207ED8D9A2}"/>
              </a:ext>
            </a:extLst>
          </p:cNvPr>
          <p:cNvSpPr/>
          <p:nvPr/>
        </p:nvSpPr>
        <p:spPr>
          <a:xfrm>
            <a:off x="3299460" y="1860738"/>
            <a:ext cx="2021840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</a:t>
            </a:r>
          </a:p>
          <a:p>
            <a:pPr algn="ctr"/>
            <a:r>
              <a:rPr lang="en-GB" dirty="0"/>
              <a:t>Forest D=3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FBA36D-4FCA-4C00-B67F-85EB5DD3D78C}"/>
              </a:ext>
            </a:extLst>
          </p:cNvPr>
          <p:cNvSpPr/>
          <p:nvPr/>
        </p:nvSpPr>
        <p:spPr>
          <a:xfrm>
            <a:off x="5826760" y="1880830"/>
            <a:ext cx="2021840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XGB</a:t>
            </a:r>
          </a:p>
          <a:p>
            <a:pPr algn="ctr"/>
            <a:r>
              <a:rPr lang="en-GB" dirty="0"/>
              <a:t>D=3</a:t>
            </a:r>
          </a:p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262356-7302-44BE-A208-EC7330CA3795}"/>
              </a:ext>
            </a:extLst>
          </p:cNvPr>
          <p:cNvSpPr/>
          <p:nvPr/>
        </p:nvSpPr>
        <p:spPr>
          <a:xfrm>
            <a:off x="8412480" y="2866350"/>
            <a:ext cx="2021840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XGB</a:t>
            </a:r>
          </a:p>
          <a:p>
            <a:pPr algn="ctr"/>
            <a:r>
              <a:rPr lang="en-GB" dirty="0"/>
              <a:t>D=2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4C073C-32FA-44F6-8863-B898885FF6A0}"/>
              </a:ext>
            </a:extLst>
          </p:cNvPr>
          <p:cNvSpPr/>
          <p:nvPr/>
        </p:nvSpPr>
        <p:spPr>
          <a:xfrm>
            <a:off x="4719320" y="3328015"/>
            <a:ext cx="2021840" cy="9233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Logistic</a:t>
            </a:r>
          </a:p>
          <a:p>
            <a:pPr algn="ctr"/>
            <a:r>
              <a:rPr lang="en-GB" dirty="0"/>
              <a:t>Regression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8AAC8C-4166-44CD-A4DA-A8F55E77CA39}"/>
              </a:ext>
            </a:extLst>
          </p:cNvPr>
          <p:cNvCxnSpPr>
            <a:cxnSpLocks/>
            <a:stCxn id="3" idx="4"/>
            <a:endCxn id="15" idx="2"/>
          </p:cNvCxnSpPr>
          <p:nvPr/>
        </p:nvCxnSpPr>
        <p:spPr>
          <a:xfrm>
            <a:off x="1907540" y="3747810"/>
            <a:ext cx="2811780" cy="418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80061-0655-4659-A015-1875C4ECFEDB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4310380" y="2784068"/>
            <a:ext cx="705032" cy="679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ED9DA7-A748-4F28-909A-561023EA2435}"/>
              </a:ext>
            </a:extLst>
          </p:cNvPr>
          <p:cNvCxnSpPr>
            <a:cxnSpLocks/>
            <a:stCxn id="12" idx="4"/>
            <a:endCxn id="15" idx="7"/>
          </p:cNvCxnSpPr>
          <p:nvPr/>
        </p:nvCxnSpPr>
        <p:spPr>
          <a:xfrm flipH="1">
            <a:off x="6445068" y="2804160"/>
            <a:ext cx="392612" cy="659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7419EC-B215-4DCB-BAF3-EF3BF62002A2}"/>
              </a:ext>
            </a:extLst>
          </p:cNvPr>
          <p:cNvCxnSpPr>
            <a:cxnSpLocks/>
            <a:stCxn id="13" idx="4"/>
            <a:endCxn id="15" idx="6"/>
          </p:cNvCxnSpPr>
          <p:nvPr/>
        </p:nvCxnSpPr>
        <p:spPr>
          <a:xfrm flipH="1">
            <a:off x="6741160" y="3789680"/>
            <a:ext cx="2682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7CAF74-6549-4A99-AD0C-BD5CDA41B3D3}"/>
              </a:ext>
            </a:extLst>
          </p:cNvPr>
          <p:cNvCxnSpPr>
            <a:stCxn id="15" idx="4"/>
          </p:cNvCxnSpPr>
          <p:nvPr/>
        </p:nvCxnSpPr>
        <p:spPr>
          <a:xfrm>
            <a:off x="5730240" y="4251345"/>
            <a:ext cx="20320" cy="727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">
            <a:extLst>
              <a:ext uri="{FF2B5EF4-FFF2-40B4-BE49-F238E27FC236}">
                <a16:creationId xmlns:a16="http://schemas.microsoft.com/office/drawing/2014/main" id="{9925528E-31EF-4C0B-9A11-C5C11D013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0.9594525235243798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DAB192-85AE-4DBB-B8F4-DD5AB3FA85F8}"/>
              </a:ext>
            </a:extLst>
          </p:cNvPr>
          <p:cNvSpPr/>
          <p:nvPr/>
        </p:nvSpPr>
        <p:spPr>
          <a:xfrm>
            <a:off x="4737293" y="4956850"/>
            <a:ext cx="24144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/>
              </a:rPr>
              <a:t>95.89 %</a:t>
            </a:r>
            <a:r>
              <a:rPr kumimoji="0" lang="en-US" altLang="en-US" sz="4400" b="1" i="0" u="none" strike="noStrike" cap="none" spc="0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GB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0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F5E47D-45C1-49EF-A0EF-90F5EBFC989D}"/>
              </a:ext>
            </a:extLst>
          </p:cNvPr>
          <p:cNvSpPr/>
          <p:nvPr/>
        </p:nvSpPr>
        <p:spPr>
          <a:xfrm>
            <a:off x="834655" y="321413"/>
            <a:ext cx="68513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Testing our best model: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9287A-FF63-492E-B08D-AF7E3F310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2" t="38447" r="55430" b="22431"/>
          <a:stretch/>
        </p:blipFill>
        <p:spPr>
          <a:xfrm>
            <a:off x="791248" y="1430440"/>
            <a:ext cx="5657862" cy="45080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436BEC-C62F-4C46-84AB-893933F4684A}"/>
              </a:ext>
            </a:extLst>
          </p:cNvPr>
          <p:cNvSpPr/>
          <p:nvPr/>
        </p:nvSpPr>
        <p:spPr>
          <a:xfrm>
            <a:off x="6998612" y="993854"/>
            <a:ext cx="53403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 forest classifier D=2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12A65B-3E5E-4BC1-8422-947FE964FD48}"/>
              </a:ext>
            </a:extLst>
          </p:cNvPr>
          <p:cNvSpPr/>
          <p:nvPr/>
        </p:nvSpPr>
        <p:spPr>
          <a:xfrm>
            <a:off x="7904480" y="1786792"/>
            <a:ext cx="1530412" cy="9233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FD4174-F105-4E70-8EB7-F8C762680244}"/>
              </a:ext>
            </a:extLst>
          </p:cNvPr>
          <p:cNvSpPr/>
          <p:nvPr/>
        </p:nvSpPr>
        <p:spPr>
          <a:xfrm>
            <a:off x="9840018" y="1755164"/>
            <a:ext cx="1661101" cy="9324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validation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7029F8-2308-4211-BA21-92049354AAE8}"/>
              </a:ext>
            </a:extLst>
          </p:cNvPr>
          <p:cNvSpPr/>
          <p:nvPr/>
        </p:nvSpPr>
        <p:spPr>
          <a:xfrm>
            <a:off x="8950938" y="2842567"/>
            <a:ext cx="1414668" cy="9233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3C3513-A232-4DD8-A456-E8BDCB2E85C7}"/>
              </a:ext>
            </a:extLst>
          </p:cNvPr>
          <p:cNvSpPr/>
          <p:nvPr/>
        </p:nvSpPr>
        <p:spPr>
          <a:xfrm>
            <a:off x="8971984" y="3943271"/>
            <a:ext cx="1414668" cy="9233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</a:t>
            </a:r>
          </a:p>
          <a:p>
            <a:pPr algn="ctr"/>
            <a:r>
              <a:rPr lang="en-GB" dirty="0"/>
              <a:t>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08756-5982-459F-9F01-5CC4968CB613}"/>
              </a:ext>
            </a:extLst>
          </p:cNvPr>
          <p:cNvSpPr/>
          <p:nvPr/>
        </p:nvSpPr>
        <p:spPr>
          <a:xfrm>
            <a:off x="9450813" y="1896591"/>
            <a:ext cx="411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A7E6D9-08FD-4484-9FEB-D9C26C57951A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>
            <a:off x="8669686" y="2710122"/>
            <a:ext cx="488425" cy="26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10E4B5-4BEF-47D0-A995-CA1FE8204F0F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10158433" y="2687623"/>
            <a:ext cx="512136" cy="29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B8B688-85DF-4DB5-A7E5-4553D0713A61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658272" y="3765897"/>
            <a:ext cx="21046" cy="177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33B054-6D98-4F8F-9CA0-9750776E263A}"/>
              </a:ext>
            </a:extLst>
          </p:cNvPr>
          <p:cNvCxnSpPr>
            <a:cxnSpLocks/>
          </p:cNvCxnSpPr>
          <p:nvPr/>
        </p:nvCxnSpPr>
        <p:spPr>
          <a:xfrm>
            <a:off x="9707232" y="4866601"/>
            <a:ext cx="0" cy="395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A8D0A7-0403-4B10-9BB9-8B708030C184}"/>
              </a:ext>
            </a:extLst>
          </p:cNvPr>
          <p:cNvSpPr txBox="1"/>
          <p:nvPr/>
        </p:nvSpPr>
        <p:spPr>
          <a:xfrm>
            <a:off x="6746937" y="530886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3200" b="1" i="0" u="none" strike="noStrike" cap="none" spc="0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95.93%</a:t>
            </a:r>
            <a:endParaRPr lang="en-GB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E9F148-8F98-4A77-B0DF-9DE43BDB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96.01%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91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9752-73BA-436F-A344-5B91A234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821" y="1620302"/>
            <a:ext cx="9447499" cy="615553"/>
          </a:xfrm>
        </p:spPr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638D9-8E43-A24D-8A89-82FE7B1B6637}"/>
              </a:ext>
            </a:extLst>
          </p:cNvPr>
          <p:cNvSpPr txBox="1"/>
          <p:nvPr/>
        </p:nvSpPr>
        <p:spPr>
          <a:xfrm>
            <a:off x="1371600" y="2644170"/>
            <a:ext cx="105494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3200" dirty="0"/>
              <a:t>After building different models, </a:t>
            </a:r>
            <a:r>
              <a:rPr lang="en-GB" sz="3200" dirty="0"/>
              <a:t>Polynomial</a:t>
            </a:r>
            <a:r>
              <a:rPr lang="en-GB" sz="3200" b="1" dirty="0"/>
              <a:t> </a:t>
            </a:r>
            <a:r>
              <a:rPr lang="en-GB" altLang="en-US" sz="3200" dirty="0"/>
              <a:t>Random Forest degree=2 has the highest score in validation stage.</a:t>
            </a:r>
          </a:p>
        </p:txBody>
      </p:sp>
    </p:spTree>
    <p:extLst>
      <p:ext uri="{BB962C8B-B14F-4D97-AF65-F5344CB8AC3E}">
        <p14:creationId xmlns:p14="http://schemas.microsoft.com/office/powerpoint/2010/main" val="7117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ED50-B63B-4822-9570-8088B86B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A03FB-EAC7-44A3-BDD6-17F7A23D7B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Collect more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Explore different models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4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9752-73BA-436F-A344-5B91A234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621" y="2475448"/>
            <a:ext cx="9447499" cy="1354217"/>
          </a:xfrm>
        </p:spPr>
        <p:txBody>
          <a:bodyPr/>
          <a:lstStyle/>
          <a:p>
            <a:r>
              <a:rPr lang="en-US" sz="8800" dirty="0"/>
              <a:t>THANK YOU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7016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GB" dirty="0"/>
              <a:t>OUTLINE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1333" y="1667934"/>
            <a:ext cx="6756400" cy="32766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2">
                    <a:lumMod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2">
                    <a:lumMod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Tools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2">
                    <a:lumMod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Workflow</a:t>
            </a:r>
            <a:endParaRPr lang="ar-BH" sz="3200" b="1" dirty="0">
              <a:solidFill>
                <a:schemeClr val="tx2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2">
                    <a:lumMod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Data</a:t>
            </a:r>
            <a:r>
              <a:rPr lang="ar-BH" sz="3200" b="1" dirty="0">
                <a:solidFill>
                  <a:schemeClr val="tx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endParaRPr lang="en-GB" sz="3200" b="1" dirty="0">
              <a:solidFill>
                <a:schemeClr val="tx2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2">
                    <a:lumMod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EDA-Analysis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2">
                    <a:lumMod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2">
                    <a:lumMod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Conclusion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3200" b="1" dirty="0">
              <a:solidFill>
                <a:schemeClr val="tx2">
                  <a:lumMod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94" y="965209"/>
            <a:ext cx="5960873" cy="615553"/>
          </a:xfrm>
        </p:spPr>
        <p:txBody>
          <a:bodyPr/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1353" y="1740556"/>
            <a:ext cx="9961828" cy="210302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In this project, we are going to work on a dataset contains an airline passenger satisfaction survey 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The aim of this project is to build a classification models </a:t>
            </a:r>
            <a:r>
              <a:rPr lang="en-US" sz="2800" dirty="0"/>
              <a:t>to predict passenger satisfaction and identify which model is outperformed based on accuracy</a:t>
            </a:r>
            <a:r>
              <a:rPr lang="en-US" dirty="0"/>
              <a:t>. 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26AA7-FADF-4132-ABB9-9CED64840B15}"/>
              </a:ext>
            </a:extLst>
          </p:cNvPr>
          <p:cNvSpPr txBox="1"/>
          <p:nvPr/>
        </p:nvSpPr>
        <p:spPr>
          <a:xfrm>
            <a:off x="1707179" y="454201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Goals</a:t>
            </a:r>
            <a:endParaRPr lang="en-GB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8563A8-1963-4623-A7D7-81BEA1EC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353" y="4969866"/>
            <a:ext cx="942231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classification models to predict passenger satisfaction.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model that give us the best predict. </a:t>
            </a: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021863B4-A8B1-2040-901E-50156A6B15B1}"/>
              </a:ext>
            </a:extLst>
          </p:cNvPr>
          <p:cNvSpPr/>
          <p:nvPr/>
        </p:nvSpPr>
        <p:spPr>
          <a:xfrm>
            <a:off x="9820745" y="4673069"/>
            <a:ext cx="1479224" cy="14792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DA0081-EB3C-7D4D-A168-B55715A19A3D}"/>
              </a:ext>
            </a:extLst>
          </p:cNvPr>
          <p:cNvSpPr/>
          <p:nvPr/>
        </p:nvSpPr>
        <p:spPr>
          <a:xfrm>
            <a:off x="6245891" y="4769934"/>
            <a:ext cx="1479224" cy="14792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A363C6-41BE-8442-AB9A-937C11EA93AC}"/>
              </a:ext>
            </a:extLst>
          </p:cNvPr>
          <p:cNvSpPr/>
          <p:nvPr/>
        </p:nvSpPr>
        <p:spPr>
          <a:xfrm>
            <a:off x="9820745" y="2777713"/>
            <a:ext cx="1479224" cy="14792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D734A6-E669-3643-9954-A9EDE9E15600}"/>
              </a:ext>
            </a:extLst>
          </p:cNvPr>
          <p:cNvSpPr/>
          <p:nvPr/>
        </p:nvSpPr>
        <p:spPr>
          <a:xfrm>
            <a:off x="7963476" y="2777713"/>
            <a:ext cx="1479224" cy="14792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5DE98D-5AA5-7B4A-AFEE-839B9112382F}"/>
              </a:ext>
            </a:extLst>
          </p:cNvPr>
          <p:cNvSpPr/>
          <p:nvPr/>
        </p:nvSpPr>
        <p:spPr>
          <a:xfrm>
            <a:off x="6189045" y="2799063"/>
            <a:ext cx="1479224" cy="14792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03963E-8CF5-1345-88DC-3A6209292CBB}"/>
              </a:ext>
            </a:extLst>
          </p:cNvPr>
          <p:cNvSpPr/>
          <p:nvPr/>
        </p:nvSpPr>
        <p:spPr>
          <a:xfrm>
            <a:off x="7963476" y="927634"/>
            <a:ext cx="1479224" cy="14792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1">
            <a:extLst>
              <a:ext uri="{FF2B5EF4-FFF2-40B4-BE49-F238E27FC236}">
                <a16:creationId xmlns:a16="http://schemas.microsoft.com/office/drawing/2014/main" id="{00585066-6A93-AC4C-8474-41AA0B3E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191" y="1244732"/>
            <a:ext cx="885181" cy="1026379"/>
          </a:xfrm>
          <a:prstGeom prst="rect">
            <a:avLst/>
          </a:prstGeom>
        </p:spPr>
      </p:pic>
      <p:pic>
        <p:nvPicPr>
          <p:cNvPr id="33" name="Picture 28">
            <a:extLst>
              <a:ext uri="{FF2B5EF4-FFF2-40B4-BE49-F238E27FC236}">
                <a16:creationId xmlns:a16="http://schemas.microsoft.com/office/drawing/2014/main" id="{CD30B757-8A4A-7349-B894-18DE0FF01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492"/>
          <a:stretch/>
        </p:blipFill>
        <p:spPr>
          <a:xfrm>
            <a:off x="8209893" y="2837428"/>
            <a:ext cx="930448" cy="1415529"/>
          </a:xfrm>
          <a:prstGeom prst="rect">
            <a:avLst/>
          </a:prstGeom>
        </p:spPr>
      </p:pic>
      <p:pic>
        <p:nvPicPr>
          <p:cNvPr id="34" name="Picture 29">
            <a:extLst>
              <a:ext uri="{FF2B5EF4-FFF2-40B4-BE49-F238E27FC236}">
                <a16:creationId xmlns:a16="http://schemas.microsoft.com/office/drawing/2014/main" id="{D660A567-F47C-2C47-B5A4-632D8C453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660" y="4970905"/>
            <a:ext cx="1059103" cy="1059420"/>
          </a:xfrm>
          <a:prstGeom prst="rect">
            <a:avLst/>
          </a:prstGeom>
        </p:spPr>
      </p:pic>
      <p:pic>
        <p:nvPicPr>
          <p:cNvPr id="35" name="Picture 30">
            <a:extLst>
              <a:ext uri="{FF2B5EF4-FFF2-40B4-BE49-F238E27FC236}">
                <a16:creationId xmlns:a16="http://schemas.microsoft.com/office/drawing/2014/main" id="{649BED68-B9CB-CF4D-89DC-1FA5246289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076" b="8238"/>
          <a:stretch/>
        </p:blipFill>
        <p:spPr>
          <a:xfrm>
            <a:off x="10012448" y="4753969"/>
            <a:ext cx="1036928" cy="1157357"/>
          </a:xfrm>
          <a:prstGeom prst="rect">
            <a:avLst/>
          </a:prstGeom>
        </p:spPr>
      </p:pic>
      <p:pic>
        <p:nvPicPr>
          <p:cNvPr id="36" name="Picture 31">
            <a:extLst>
              <a:ext uri="{FF2B5EF4-FFF2-40B4-BE49-F238E27FC236}">
                <a16:creationId xmlns:a16="http://schemas.microsoft.com/office/drawing/2014/main" id="{9111128C-DD77-D640-A463-3D2298A91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7881" y="3144240"/>
            <a:ext cx="885181" cy="885181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E0D8647C-94F1-A944-9075-5160410782B7}"/>
              </a:ext>
            </a:extLst>
          </p:cNvPr>
          <p:cNvSpPr txBox="1">
            <a:spLocks/>
          </p:cNvSpPr>
          <p:nvPr/>
        </p:nvSpPr>
        <p:spPr>
          <a:xfrm>
            <a:off x="7861762" y="2442811"/>
            <a:ext cx="1650780" cy="27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400" dirty="0">
                <a:solidFill>
                  <a:schemeClr val="bg2"/>
                </a:solidFill>
              </a:rPr>
              <a:t>Jupyter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99B25D3A-5BF6-D344-B887-0D1D99DD951C}"/>
              </a:ext>
            </a:extLst>
          </p:cNvPr>
          <p:cNvSpPr txBox="1">
            <a:spLocks/>
          </p:cNvSpPr>
          <p:nvPr/>
        </p:nvSpPr>
        <p:spPr>
          <a:xfrm>
            <a:off x="8002838" y="4317711"/>
            <a:ext cx="1619484" cy="27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400" dirty="0">
                <a:solidFill>
                  <a:schemeClr val="bg2"/>
                </a:solidFill>
              </a:rPr>
              <a:t>Pandas</a:t>
            </a:r>
            <a:endParaRPr lang="en-SA" sz="1400" dirty="0">
              <a:solidFill>
                <a:schemeClr val="bg2"/>
              </a:solidFill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8667D4A-844A-0346-A6C5-440F60FA0F43}"/>
              </a:ext>
            </a:extLst>
          </p:cNvPr>
          <p:cNvSpPr txBox="1">
            <a:spLocks/>
          </p:cNvSpPr>
          <p:nvPr/>
        </p:nvSpPr>
        <p:spPr>
          <a:xfrm>
            <a:off x="6307630" y="6338919"/>
            <a:ext cx="1619489" cy="22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400" dirty="0">
                <a:solidFill>
                  <a:schemeClr val="bg2"/>
                </a:solidFill>
              </a:rPr>
              <a:t>Matplotlib</a:t>
            </a:r>
            <a:endParaRPr lang="en-SA" sz="1400" dirty="0">
              <a:solidFill>
                <a:schemeClr val="bg2"/>
              </a:solidFill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AECF608-E0EE-A64B-A7D0-ADB4903E42C3}"/>
              </a:ext>
            </a:extLst>
          </p:cNvPr>
          <p:cNvSpPr txBox="1">
            <a:spLocks/>
          </p:cNvSpPr>
          <p:nvPr/>
        </p:nvSpPr>
        <p:spPr>
          <a:xfrm>
            <a:off x="9759006" y="6287416"/>
            <a:ext cx="1619484" cy="27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400" dirty="0">
                <a:solidFill>
                  <a:schemeClr val="bg2"/>
                </a:solidFill>
              </a:rPr>
              <a:t>Numpy</a:t>
            </a:r>
            <a:endParaRPr lang="en-SA" sz="1400" dirty="0">
              <a:solidFill>
                <a:schemeClr val="bg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47FD87C4-069A-AE4A-8EE0-6D5BA871E6DF}"/>
              </a:ext>
            </a:extLst>
          </p:cNvPr>
          <p:cNvSpPr txBox="1">
            <a:spLocks/>
          </p:cNvSpPr>
          <p:nvPr/>
        </p:nvSpPr>
        <p:spPr>
          <a:xfrm>
            <a:off x="6208465" y="4368048"/>
            <a:ext cx="1619491" cy="25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400" dirty="0">
                <a:solidFill>
                  <a:schemeClr val="bg2"/>
                </a:solidFill>
              </a:rPr>
              <a:t>Seaborn</a:t>
            </a:r>
            <a:endParaRPr lang="en-SA" sz="1400" dirty="0">
              <a:solidFill>
                <a:schemeClr val="bg2"/>
              </a:solidFill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1350601A-8CF5-0847-A11C-9036A3123495}"/>
              </a:ext>
            </a:extLst>
          </p:cNvPr>
          <p:cNvSpPr txBox="1">
            <a:spLocks/>
          </p:cNvSpPr>
          <p:nvPr/>
        </p:nvSpPr>
        <p:spPr>
          <a:xfrm>
            <a:off x="9769921" y="4320675"/>
            <a:ext cx="1619484" cy="27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400" dirty="0" err="1">
                <a:solidFill>
                  <a:schemeClr val="bg2"/>
                </a:solidFill>
              </a:rPr>
              <a:t>mlxtend</a:t>
            </a:r>
            <a:endParaRPr lang="en-SA" sz="1400" dirty="0">
              <a:solidFill>
                <a:schemeClr val="bg2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CC995E-E3BD-EF4F-869F-EADD25B11F1D}"/>
              </a:ext>
            </a:extLst>
          </p:cNvPr>
          <p:cNvSpPr/>
          <p:nvPr/>
        </p:nvSpPr>
        <p:spPr>
          <a:xfrm>
            <a:off x="8033318" y="4721885"/>
            <a:ext cx="1479224" cy="14792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9">
            <a:extLst>
              <a:ext uri="{FF2B5EF4-FFF2-40B4-BE49-F238E27FC236}">
                <a16:creationId xmlns:a16="http://schemas.microsoft.com/office/drawing/2014/main" id="{93BEA81E-4762-644E-9E93-D48120F7409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174675" y="5109469"/>
            <a:ext cx="1156741" cy="622712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24288EB-C369-914C-829A-20A6C221FA0F}"/>
              </a:ext>
            </a:extLst>
          </p:cNvPr>
          <p:cNvSpPr txBox="1">
            <a:spLocks/>
          </p:cNvSpPr>
          <p:nvPr/>
        </p:nvSpPr>
        <p:spPr>
          <a:xfrm>
            <a:off x="8033318" y="6338919"/>
            <a:ext cx="1619489" cy="22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400" dirty="0">
                <a:solidFill>
                  <a:schemeClr val="bg2"/>
                </a:solidFill>
              </a:rPr>
              <a:t>Scikit-Learn</a:t>
            </a:r>
            <a:endParaRPr lang="en-SA" sz="14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E4A27-FE85-4F8A-B4A5-4452A02B5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5688" y="2620707"/>
            <a:ext cx="3347950" cy="1757674"/>
          </a:xfrm>
          <a:prstGeom prst="rect">
            <a:avLst/>
          </a:prstGeom>
        </p:spPr>
      </p:pic>
      <p:sp>
        <p:nvSpPr>
          <p:cNvPr id="38" name="Title 6">
            <a:extLst>
              <a:ext uri="{FF2B5EF4-FFF2-40B4-BE49-F238E27FC236}">
                <a16:creationId xmlns:a16="http://schemas.microsoft.com/office/drawing/2014/main" id="{83305D2D-6A06-4ED1-8C40-C2060FE2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818" y="615183"/>
            <a:ext cx="6477000" cy="1189038"/>
          </a:xfrm>
        </p:spPr>
        <p:txBody>
          <a:bodyPr/>
          <a:lstStyle/>
          <a:p>
            <a:r>
              <a:rPr lang="en-GB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TOOLS: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5449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GB" dirty="0"/>
              <a:t>Workflow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25A9EB-5421-4536-A810-0A033BFB6A5D}"/>
              </a:ext>
            </a:extLst>
          </p:cNvPr>
          <p:cNvSpPr/>
          <p:nvPr/>
        </p:nvSpPr>
        <p:spPr>
          <a:xfrm>
            <a:off x="1040971" y="2386070"/>
            <a:ext cx="2575560" cy="12320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 </a:t>
            </a:r>
          </a:p>
          <a:p>
            <a:pPr algn="ctr"/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endParaRPr lang="ar-SA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E374B6-E31D-4AEF-BFA6-90EEA9EAFE66}"/>
              </a:ext>
            </a:extLst>
          </p:cNvPr>
          <p:cNvSpPr/>
          <p:nvPr/>
        </p:nvSpPr>
        <p:spPr>
          <a:xfrm>
            <a:off x="3662250" y="2386070"/>
            <a:ext cx="2575560" cy="12320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EDA</a:t>
            </a:r>
            <a:endParaRPr lang="ar-SA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5ADAC6-7D08-4C13-A5C2-58BA08BB5316}"/>
              </a:ext>
            </a:extLst>
          </p:cNvPr>
          <p:cNvSpPr/>
          <p:nvPr/>
        </p:nvSpPr>
        <p:spPr>
          <a:xfrm>
            <a:off x="6283529" y="2386070"/>
            <a:ext cx="2575560" cy="12320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Models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ar-S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F6719-36C7-439A-936E-66608069E9E0}"/>
              </a:ext>
            </a:extLst>
          </p:cNvPr>
          <p:cNvSpPr/>
          <p:nvPr/>
        </p:nvSpPr>
        <p:spPr>
          <a:xfrm>
            <a:off x="8904808" y="2386070"/>
            <a:ext cx="2575560" cy="12320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Choosing the best Model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ar-S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GB" b="1" dirty="0"/>
              <a:t>Data Description: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1514158"/>
            <a:ext cx="6477000" cy="521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We used the dataset from </a:t>
            </a:r>
            <a:r>
              <a:rPr lang="en-GB" b="0" dirty="0">
                <a:hlinkClick r:id="rId2"/>
              </a:rPr>
              <a:t>https://www.kaggle.com</a:t>
            </a:r>
            <a:endParaRPr lang="en-GB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The dataset contains 129880 rows and 25 columns</a:t>
            </a:r>
          </a:p>
          <a:p>
            <a:r>
              <a:rPr lang="en-GB" dirty="0"/>
              <a:t>Cleaning Data :</a:t>
            </a:r>
          </a:p>
          <a:p>
            <a:r>
              <a:rPr lang="en-GB" sz="1800" b="0" dirty="0"/>
              <a:t>By removing Null </a:t>
            </a:r>
            <a:r>
              <a:rPr lang="en-GB" b="0" dirty="0"/>
              <a:t>,</a:t>
            </a:r>
            <a:r>
              <a:rPr lang="en-GB" sz="1800" b="0" dirty="0"/>
              <a:t>outliers and unwanted columns .</a:t>
            </a:r>
            <a:endParaRPr lang="en-GB" b="0" dirty="0"/>
          </a:p>
          <a:p>
            <a:r>
              <a:rPr lang="en-GB" sz="1800" b="0" dirty="0"/>
              <a:t>The data Becomes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Arial Unicode MS"/>
              </a:rPr>
              <a:t>116885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GB" sz="1800" b="0" dirty="0"/>
              <a:t>Rows , 23 columns</a:t>
            </a:r>
          </a:p>
          <a:p>
            <a:r>
              <a:rPr lang="en-GB" dirty="0"/>
              <a:t>Convert some numerical data in to categorical.</a:t>
            </a:r>
          </a:p>
          <a:p>
            <a:r>
              <a:rPr lang="en-GB" dirty="0"/>
              <a:t>Convert categorical data to </a:t>
            </a:r>
            <a:r>
              <a:rPr lang="en-GB" sz="1800" dirty="0"/>
              <a:t>dummies:</a:t>
            </a:r>
          </a:p>
          <a:p>
            <a:r>
              <a:rPr lang="en-GB" sz="1800" b="0" dirty="0"/>
              <a:t>Before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Arial Unicode MS"/>
              </a:rPr>
              <a:t>116885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GB" sz="1800" b="0" dirty="0"/>
              <a:t>Rows , 23 columns</a:t>
            </a:r>
          </a:p>
          <a:p>
            <a:r>
              <a:rPr lang="en-GB" sz="1800" b="0" dirty="0"/>
              <a:t>After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Arial Unicode MS"/>
              </a:rPr>
              <a:t>116885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GB" sz="1800" b="0" dirty="0"/>
              <a:t>Rows , 28 columns</a:t>
            </a:r>
          </a:p>
          <a:p>
            <a:r>
              <a:rPr lang="en-GB" dirty="0"/>
              <a:t>R</a:t>
            </a:r>
            <a:r>
              <a:rPr lang="en-GB" sz="1800" dirty="0"/>
              <a:t>emoving unwanted columns .</a:t>
            </a:r>
            <a:endParaRPr lang="en-GB" dirty="0"/>
          </a:p>
          <a:p>
            <a:r>
              <a:rPr lang="en-GB" sz="1800" b="0" dirty="0"/>
              <a:t>Before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Arial Unicode MS"/>
              </a:rPr>
              <a:t>116885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GB" sz="1800" b="0" dirty="0"/>
              <a:t>Rows , 28 columns</a:t>
            </a:r>
          </a:p>
          <a:p>
            <a:r>
              <a:rPr lang="en-GB" sz="1800" b="0" dirty="0"/>
              <a:t>After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Arial Unicode MS"/>
              </a:rPr>
              <a:t>116885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GB" sz="1800" b="0" dirty="0"/>
              <a:t>Rows , 25 columns</a:t>
            </a:r>
          </a:p>
          <a:p>
            <a:endParaRPr lang="en-GB" sz="1800" b="0" dirty="0"/>
          </a:p>
          <a:p>
            <a:endParaRPr lang="en-US" sz="1800" dirty="0"/>
          </a:p>
          <a:p>
            <a:endParaRPr lang="en-US" dirty="0"/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GB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EDA - Analysis 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E38B9-8AA8-4A6A-9818-5FC12230D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27" y="1362296"/>
            <a:ext cx="5991859" cy="43992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39B106-AE99-4F18-8F6E-0C8E7CFA0DB4}"/>
              </a:ext>
            </a:extLst>
          </p:cNvPr>
          <p:cNvSpPr/>
          <p:nvPr/>
        </p:nvSpPr>
        <p:spPr>
          <a:xfrm>
            <a:off x="7363675" y="2532299"/>
            <a:ext cx="7537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altLang="en-US" sz="1600" i="0" u="none" strike="noStrike" normalizeH="0" baseline="0" dirty="0">
                <a:ln w="0"/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/>
              </a:rPr>
              <a:t>50874</a:t>
            </a:r>
            <a:endParaRPr 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55E7F-1D28-4886-B014-EA2BE515FD16}"/>
              </a:ext>
            </a:extLst>
          </p:cNvPr>
          <p:cNvSpPr/>
          <p:nvPr/>
        </p:nvSpPr>
        <p:spPr>
          <a:xfrm>
            <a:off x="4860183" y="1670074"/>
            <a:ext cx="75373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altLang="en-US" sz="1600" i="0" u="none" strike="noStrike" normalizeH="0" baseline="0" dirty="0">
                <a:ln w="0"/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/>
              </a:rPr>
              <a:t>68330</a:t>
            </a:r>
            <a:endParaRPr 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08BE41-8126-4FF7-A40A-EF5814754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05248"/>
              </p:ext>
            </p:extLst>
          </p:nvPr>
        </p:nvGraphicFramePr>
        <p:xfrm>
          <a:off x="774915" y="1953755"/>
          <a:ext cx="5483649" cy="22123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6523">
                  <a:extLst>
                    <a:ext uri="{9D8B030D-6E8A-4147-A177-3AD203B41FA5}">
                      <a16:colId xmlns:a16="http://schemas.microsoft.com/office/drawing/2014/main" val="2885644921"/>
                    </a:ext>
                  </a:extLst>
                </a:gridCol>
                <a:gridCol w="1156523">
                  <a:extLst>
                    <a:ext uri="{9D8B030D-6E8A-4147-A177-3AD203B41FA5}">
                      <a16:colId xmlns:a16="http://schemas.microsoft.com/office/drawing/2014/main" val="3912789877"/>
                    </a:ext>
                  </a:extLst>
                </a:gridCol>
                <a:gridCol w="1132920">
                  <a:extLst>
                    <a:ext uri="{9D8B030D-6E8A-4147-A177-3AD203B41FA5}">
                      <a16:colId xmlns:a16="http://schemas.microsoft.com/office/drawing/2014/main" val="3829147267"/>
                    </a:ext>
                  </a:extLst>
                </a:gridCol>
                <a:gridCol w="967703">
                  <a:extLst>
                    <a:ext uri="{9D8B030D-6E8A-4147-A177-3AD203B41FA5}">
                      <a16:colId xmlns:a16="http://schemas.microsoft.com/office/drawing/2014/main" val="2430781906"/>
                    </a:ext>
                  </a:extLst>
                </a:gridCol>
                <a:gridCol w="1069980">
                  <a:extLst>
                    <a:ext uri="{9D8B030D-6E8A-4147-A177-3AD203B41FA5}">
                      <a16:colId xmlns:a16="http://schemas.microsoft.com/office/drawing/2014/main" val="3778331273"/>
                    </a:ext>
                  </a:extLst>
                </a:gridCol>
              </a:tblGrid>
              <a:tr h="97968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/>
                        <a:t>KNN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/>
                        <a:t>Random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/>
                        <a:t>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15993"/>
                  </a:ext>
                </a:extLst>
              </a:tr>
              <a:tr h="61633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100.00%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89.99%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95.46%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530"/>
                  </a:ext>
                </a:extLst>
              </a:tr>
              <a:tr h="61633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92.93%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89.07%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94.54%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95.83%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776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F9AB618-6848-4B85-9D79-14828813D2D1}"/>
              </a:ext>
            </a:extLst>
          </p:cNvPr>
          <p:cNvSpPr/>
          <p:nvPr/>
        </p:nvSpPr>
        <p:spPr>
          <a:xfrm>
            <a:off x="1066143" y="1502846"/>
            <a:ext cx="44678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Grid Search for the best hyperparameters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F5E47D-45C1-49EF-A0EF-90F5EBFC989D}"/>
              </a:ext>
            </a:extLst>
          </p:cNvPr>
          <p:cNvSpPr/>
          <p:nvPr/>
        </p:nvSpPr>
        <p:spPr>
          <a:xfrm>
            <a:off x="883706" y="325735"/>
            <a:ext cx="3044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Models: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095379-0F28-4FAB-83E1-8569D9852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85635"/>
              </p:ext>
            </p:extLst>
          </p:nvPr>
        </p:nvGraphicFramePr>
        <p:xfrm>
          <a:off x="6342381" y="1953755"/>
          <a:ext cx="5483645" cy="22123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6521">
                  <a:extLst>
                    <a:ext uri="{9D8B030D-6E8A-4147-A177-3AD203B41FA5}">
                      <a16:colId xmlns:a16="http://schemas.microsoft.com/office/drawing/2014/main" val="1881668124"/>
                    </a:ext>
                  </a:extLst>
                </a:gridCol>
                <a:gridCol w="1156521">
                  <a:extLst>
                    <a:ext uri="{9D8B030D-6E8A-4147-A177-3AD203B41FA5}">
                      <a16:colId xmlns:a16="http://schemas.microsoft.com/office/drawing/2014/main" val="3912789877"/>
                    </a:ext>
                  </a:extLst>
                </a:gridCol>
                <a:gridCol w="1132920">
                  <a:extLst>
                    <a:ext uri="{9D8B030D-6E8A-4147-A177-3AD203B41FA5}">
                      <a16:colId xmlns:a16="http://schemas.microsoft.com/office/drawing/2014/main" val="3829147267"/>
                    </a:ext>
                  </a:extLst>
                </a:gridCol>
                <a:gridCol w="967703">
                  <a:extLst>
                    <a:ext uri="{9D8B030D-6E8A-4147-A177-3AD203B41FA5}">
                      <a16:colId xmlns:a16="http://schemas.microsoft.com/office/drawing/2014/main" val="2430781906"/>
                    </a:ext>
                  </a:extLst>
                </a:gridCol>
                <a:gridCol w="1069980">
                  <a:extLst>
                    <a:ext uri="{9D8B030D-6E8A-4147-A177-3AD203B41FA5}">
                      <a16:colId xmlns:a16="http://schemas.microsoft.com/office/drawing/2014/main" val="3778331273"/>
                    </a:ext>
                  </a:extLst>
                </a:gridCol>
              </a:tblGrid>
              <a:tr h="97968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 err="1"/>
                        <a:t>XGBoosting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/>
                        <a:t>SVM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/>
                        <a:t>Gradient Boosting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15993"/>
                  </a:ext>
                </a:extLst>
              </a:tr>
              <a:tr h="61633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/>
                        <a:t>Training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99.95%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88.24%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95.79%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530"/>
                  </a:ext>
                </a:extLst>
              </a:tr>
              <a:tr h="61633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95.83%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86.91%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94.94%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/>
                        <a:t>95.81%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7766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46DC421-1F19-45A0-8BC6-F7C05862891E}"/>
              </a:ext>
            </a:extLst>
          </p:cNvPr>
          <p:cNvSpPr/>
          <p:nvPr/>
        </p:nvSpPr>
        <p:spPr>
          <a:xfrm>
            <a:off x="6657968" y="1502846"/>
            <a:ext cx="40639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tuning the hyperparameters manually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8803C-E384-4ED4-A000-03A5FE46A057}"/>
              </a:ext>
            </a:extLst>
          </p:cNvPr>
          <p:cNvSpPr/>
          <p:nvPr/>
        </p:nvSpPr>
        <p:spPr>
          <a:xfrm>
            <a:off x="3562183" y="4729639"/>
            <a:ext cx="5652500" cy="594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C1FC88-73A7-4FD3-9E00-76681D00D67B}"/>
              </a:ext>
            </a:extLst>
          </p:cNvPr>
          <p:cNvSpPr/>
          <p:nvPr/>
        </p:nvSpPr>
        <p:spPr>
          <a:xfrm>
            <a:off x="8569749" y="4729638"/>
            <a:ext cx="629920" cy="59451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066F7-15F2-4DED-99C2-705DEED3F403}"/>
              </a:ext>
            </a:extLst>
          </p:cNvPr>
          <p:cNvSpPr/>
          <p:nvPr/>
        </p:nvSpPr>
        <p:spPr>
          <a:xfrm>
            <a:off x="7955784" y="4729638"/>
            <a:ext cx="629920" cy="59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11872B-AEE7-42E2-B0B5-AD69F87B851F}"/>
              </a:ext>
            </a:extLst>
          </p:cNvPr>
          <p:cNvSpPr/>
          <p:nvPr/>
        </p:nvSpPr>
        <p:spPr>
          <a:xfrm>
            <a:off x="7666326" y="4827057"/>
            <a:ext cx="11769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/>
              <a:t>Validation </a:t>
            </a:r>
          </a:p>
          <a:p>
            <a:pPr algn="ctr"/>
            <a:r>
              <a:rPr lang="en-US" sz="1200" dirty="0"/>
              <a:t>5%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C2D88B-2FDA-446C-A8D1-BFA2EDC4BB53}"/>
              </a:ext>
            </a:extLst>
          </p:cNvPr>
          <p:cNvSpPr/>
          <p:nvPr/>
        </p:nvSpPr>
        <p:spPr>
          <a:xfrm>
            <a:off x="8352718" y="4827059"/>
            <a:ext cx="11769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/>
              <a:t>Testing </a:t>
            </a:r>
          </a:p>
          <a:p>
            <a:pPr algn="ctr"/>
            <a:r>
              <a:rPr lang="en-US" sz="1200" dirty="0"/>
              <a:t>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E944C-C8A2-4E2A-8B1D-68C1B186A12E}"/>
              </a:ext>
            </a:extLst>
          </p:cNvPr>
          <p:cNvSpPr txBox="1"/>
          <p:nvPr/>
        </p:nvSpPr>
        <p:spPr>
          <a:xfrm>
            <a:off x="5180628" y="4904002"/>
            <a:ext cx="2127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Training 90 %</a:t>
            </a:r>
            <a:endParaRPr lang="en-SA" sz="1400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537D12C2-EF19-4DBB-9B31-F5F781A6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44" y="4783219"/>
            <a:ext cx="2499358" cy="451144"/>
          </a:xfrm>
        </p:spPr>
        <p:txBody>
          <a:bodyPr>
            <a:normAutofit/>
          </a:bodyPr>
          <a:lstStyle/>
          <a:p>
            <a:r>
              <a:rPr lang="en-US" sz="2400" dirty="0"/>
              <a:t>Data Splitting :</a:t>
            </a:r>
          </a:p>
        </p:txBody>
      </p:sp>
    </p:spTree>
    <p:extLst>
      <p:ext uri="{BB962C8B-B14F-4D97-AF65-F5344CB8AC3E}">
        <p14:creationId xmlns:p14="http://schemas.microsoft.com/office/powerpoint/2010/main" val="33811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9AB618-6848-4B85-9D79-14828813D2D1}"/>
              </a:ext>
            </a:extLst>
          </p:cNvPr>
          <p:cNvSpPr/>
          <p:nvPr/>
        </p:nvSpPr>
        <p:spPr>
          <a:xfrm>
            <a:off x="883706" y="1378936"/>
            <a:ext cx="30748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feature engineering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F5E47D-45C1-49EF-A0EF-90F5EBFC989D}"/>
              </a:ext>
            </a:extLst>
          </p:cNvPr>
          <p:cNvSpPr/>
          <p:nvPr/>
        </p:nvSpPr>
        <p:spPr>
          <a:xfrm>
            <a:off x="883706" y="325735"/>
            <a:ext cx="3044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Models: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FCE359-5643-47B1-800B-1C4658E0D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4725"/>
              </p:ext>
            </p:extLst>
          </p:nvPr>
        </p:nvGraphicFramePr>
        <p:xfrm>
          <a:off x="1038052" y="1908917"/>
          <a:ext cx="9235364" cy="36356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4461">
                  <a:extLst>
                    <a:ext uri="{9D8B030D-6E8A-4147-A177-3AD203B41FA5}">
                      <a16:colId xmlns:a16="http://schemas.microsoft.com/office/drawing/2014/main" val="1451699393"/>
                    </a:ext>
                  </a:extLst>
                </a:gridCol>
                <a:gridCol w="2075642">
                  <a:extLst>
                    <a:ext uri="{9D8B030D-6E8A-4147-A177-3AD203B41FA5}">
                      <a16:colId xmlns:a16="http://schemas.microsoft.com/office/drawing/2014/main" val="3912789877"/>
                    </a:ext>
                  </a:extLst>
                </a:gridCol>
                <a:gridCol w="2062700">
                  <a:extLst>
                    <a:ext uri="{9D8B030D-6E8A-4147-A177-3AD203B41FA5}">
                      <a16:colId xmlns:a16="http://schemas.microsoft.com/office/drawing/2014/main" val="4143882279"/>
                    </a:ext>
                  </a:extLst>
                </a:gridCol>
                <a:gridCol w="1962787">
                  <a:extLst>
                    <a:ext uri="{9D8B030D-6E8A-4147-A177-3AD203B41FA5}">
                      <a16:colId xmlns:a16="http://schemas.microsoft.com/office/drawing/2014/main" val="3829147267"/>
                    </a:ext>
                  </a:extLst>
                </a:gridCol>
                <a:gridCol w="1839774">
                  <a:extLst>
                    <a:ext uri="{9D8B030D-6E8A-4147-A177-3AD203B41FA5}">
                      <a16:colId xmlns:a16="http://schemas.microsoft.com/office/drawing/2014/main" val="2430781906"/>
                    </a:ext>
                  </a:extLst>
                </a:gridCol>
              </a:tblGrid>
              <a:tr h="139937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Polynomial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Random Forest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800" b="1" dirty="0"/>
                        <a:t>D=2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Polynomial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Random Forest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800" b="1" dirty="0"/>
                        <a:t>D=3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Polynomial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800" b="1" dirty="0" err="1"/>
                        <a:t>XGBClassifier</a:t>
                      </a:r>
                      <a:endParaRPr lang="en-GB" sz="1800" b="1" dirty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800" b="1" dirty="0"/>
                        <a:t>D=2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Polynomial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800" b="1" dirty="0" err="1"/>
                        <a:t>XGBClassifier</a:t>
                      </a:r>
                      <a:endParaRPr lang="en-GB" sz="1800" b="1" dirty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800" b="1" dirty="0"/>
                        <a:t>D=3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15993"/>
                  </a:ext>
                </a:extLst>
              </a:tr>
              <a:tr h="92799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800" b="1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800" dirty="0"/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100.00%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800" dirty="0"/>
                        <a:t>100.00%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530"/>
                  </a:ext>
                </a:extLst>
              </a:tr>
              <a:tr h="8803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800" b="1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800" dirty="0"/>
                        <a:t>96.10%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800" dirty="0"/>
                        <a:t>95.91%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/>
                        <a:t>95.91%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/>
                        <a:t>95.89%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7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963</TotalTime>
  <Words>434</Words>
  <Application>Microsoft Office PowerPoint</Application>
  <PresentationFormat>Widescreen</PresentationFormat>
  <Paragraphs>163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</vt:lpstr>
      <vt:lpstr>Abril Fatface</vt:lpstr>
      <vt:lpstr>Aharoni</vt:lpstr>
      <vt:lpstr>Arial</vt:lpstr>
      <vt:lpstr>Arial Unicode MS</vt:lpstr>
      <vt:lpstr>Merriweather Black</vt:lpstr>
      <vt:lpstr>Segoe UI</vt:lpstr>
      <vt:lpstr>Office Theme</vt:lpstr>
      <vt:lpstr>Prediction of Airline Passenger Satisfaction using Classification Models</vt:lpstr>
      <vt:lpstr>OUTLINE</vt:lpstr>
      <vt:lpstr>Introduction</vt:lpstr>
      <vt:lpstr>TOOLS:</vt:lpstr>
      <vt:lpstr>Workflow</vt:lpstr>
      <vt:lpstr>Data Description:</vt:lpstr>
      <vt:lpstr>EDA - Analysis </vt:lpstr>
      <vt:lpstr>Data Splitting :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work: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Airline Passenger Satisfaction using Classification Models</dc:title>
  <dc:subject/>
  <dc:creator>Nisreen Abdullah</dc:creator>
  <cp:keywords/>
  <dc:description/>
  <cp:lastModifiedBy>Nisreen Abdullah</cp:lastModifiedBy>
  <cp:revision>14</cp:revision>
  <dcterms:created xsi:type="dcterms:W3CDTF">2021-11-05T09:18:37Z</dcterms:created>
  <dcterms:modified xsi:type="dcterms:W3CDTF">2021-11-07T10:17:37Z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