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0" r:id="rId3"/>
    <p:sldId id="262" r:id="rId4"/>
    <p:sldId id="261" r:id="rId5"/>
    <p:sldId id="257" r:id="rId6"/>
    <p:sldId id="258" r:id="rId7"/>
    <p:sldId id="263" r:id="rId8"/>
    <p:sldId id="264" r:id="rId9"/>
    <p:sldId id="307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rona One" panose="020B060402020202020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D032C-6D67-4CD6-BA3D-3E16B9DE5A3B}">
  <a:tblStyle styleId="{C16D032C-6D67-4CD6-BA3D-3E16B9DE5A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731eb8b8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731eb8b8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8d152111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8d152111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daacbd15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daacbd15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0757416b2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0757416b2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daacbd15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daacbd15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97eb017f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97eb017f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8898af3b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8898af3b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daacbd15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daacbd15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daacbd15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daacbd15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60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503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694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59175" y="3096950"/>
            <a:ext cx="3395700" cy="3395700"/>
          </a:xfrm>
          <a:prstGeom prst="ellipse">
            <a:avLst/>
          </a:prstGeom>
          <a:noFill/>
          <a:ln w="9525" cap="flat" cmpd="sng">
            <a:solidFill>
              <a:srgbClr val="231F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97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231F7C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rgbClr val="231F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flipH="1"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-492175" y="-2279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8012125" y="392165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8902825" y="2911225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flipH="1">
            <a:off x="69025" y="4145600"/>
            <a:ext cx="925800" cy="925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-129575" y="16183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2917000" y="1808775"/>
            <a:ext cx="4434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2917000" y="2952276"/>
            <a:ext cx="4434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2917000" y="4095776"/>
            <a:ext cx="4434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2917000" y="1439825"/>
            <a:ext cx="4434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2917000" y="2583331"/>
            <a:ext cx="4434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2917000" y="3726836"/>
            <a:ext cx="4434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3929075" y="399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6167775" y="47827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-490850" y="117725"/>
            <a:ext cx="1227300" cy="1227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8012125" y="392165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-233900" y="4297400"/>
            <a:ext cx="713400" cy="71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199250" y="-545450"/>
            <a:ext cx="2280600" cy="228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839036" y="1501400"/>
            <a:ext cx="2280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2"/>
          </p:nvPr>
        </p:nvSpPr>
        <p:spPr>
          <a:xfrm>
            <a:off x="839096" y="200675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3"/>
          </p:nvPr>
        </p:nvSpPr>
        <p:spPr>
          <a:xfrm>
            <a:off x="6024364" y="200675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4"/>
          </p:nvPr>
        </p:nvSpPr>
        <p:spPr>
          <a:xfrm>
            <a:off x="839096" y="376890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5"/>
          </p:nvPr>
        </p:nvSpPr>
        <p:spPr>
          <a:xfrm>
            <a:off x="6024364" y="376890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6"/>
          </p:nvPr>
        </p:nvSpPr>
        <p:spPr>
          <a:xfrm>
            <a:off x="839096" y="3263550"/>
            <a:ext cx="2280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7"/>
          </p:nvPr>
        </p:nvSpPr>
        <p:spPr>
          <a:xfrm>
            <a:off x="6024362" y="1501400"/>
            <a:ext cx="2280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8"/>
          </p:nvPr>
        </p:nvSpPr>
        <p:spPr>
          <a:xfrm>
            <a:off x="6024362" y="3263550"/>
            <a:ext cx="2280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6"/>
          <p:cNvPicPr preferRelativeResize="0"/>
          <p:nvPr/>
        </p:nvPicPr>
        <p:blipFill rotWithShape="1">
          <a:blip r:embed="rId2">
            <a:alphaModFix amt="19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409175" y="535000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-600175" y="4278450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 rotWithShape="1">
          <a:blip r:embed="rId2">
            <a:alphaModFix amt="17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 amt="19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8841600" y="3425875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15692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383180" y="4133663"/>
            <a:ext cx="1419000" cy="1533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694095" y="-313237"/>
            <a:ext cx="1419000" cy="1533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724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050600"/>
            <a:ext cx="7704000" cy="3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 rotWithShape="1">
          <a:blip r:embed="rId2">
            <a:alphaModFix amt="17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8786625" y="24205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220225" y="323025"/>
            <a:ext cx="1816500" cy="1790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-377125" y="15875"/>
            <a:ext cx="703200" cy="703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 amt="28000"/>
          </a:blip>
          <a:srcRect t="6881" b="6881"/>
          <a:stretch/>
        </p:blipFill>
        <p:spPr>
          <a:xfrm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-597500" y="368735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8340725" y="-35597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676500" y="11318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1144250" y="49691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1"/>
          </p:nvPr>
        </p:nvSpPr>
        <p:spPr>
          <a:xfrm>
            <a:off x="720000" y="2087150"/>
            <a:ext cx="3399900" cy="16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34000"/>
          </a:blip>
          <a:srcRect t="6881" b="6881"/>
          <a:stretch/>
        </p:blipFill>
        <p:spPr>
          <a:xfrm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905850" y="1485325"/>
            <a:ext cx="7331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 rotWithShape="1">
          <a:blip r:embed="rId2">
            <a:alphaModFix amt="34000"/>
          </a:blip>
          <a:srcRect t="6881" b="6881"/>
          <a:stretch/>
        </p:blipFill>
        <p:spPr>
          <a:xfrm>
            <a:off x="0" y="0"/>
            <a:ext cx="91856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/>
          <p:nvPr/>
        </p:nvSpPr>
        <p:spPr>
          <a:xfrm>
            <a:off x="2827575" y="4799875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6639825" y="1113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492175" y="-2279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-982750" y="3253225"/>
            <a:ext cx="3395700" cy="3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012125" y="392165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158900" y="-10185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902825" y="2911225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447075" y="413700"/>
            <a:ext cx="8250000" cy="4466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653925" y="5994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201925" y="1348651"/>
            <a:ext cx="47403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201925" y="2380832"/>
            <a:ext cx="47403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 amt="19000"/>
          </a:blip>
          <a:srcRect b="15604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-855075" y="-796400"/>
            <a:ext cx="2281500" cy="2466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036350" y="209325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365275" y="4065750"/>
            <a:ext cx="3395700" cy="3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1175" y="34944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9814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1436463" y="142722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15125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 hasCustomPrompt="1"/>
          </p:nvPr>
        </p:nvSpPr>
        <p:spPr>
          <a:xfrm>
            <a:off x="4108829" y="1427225"/>
            <a:ext cx="9264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403813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2780839" y="305127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2059481" y="39460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5469576" y="305127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4748169" y="39460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715125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3403813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2059475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4748169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 hasCustomPrompt="1"/>
          </p:nvPr>
        </p:nvSpPr>
        <p:spPr>
          <a:xfrm>
            <a:off x="6797500" y="1427225"/>
            <a:ext cx="9264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6092500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8"/>
          </p:nvPr>
        </p:nvSpPr>
        <p:spPr>
          <a:xfrm>
            <a:off x="6092500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-597500" y="368735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8340725" y="-35597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57150" y="445025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676500" y="11318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144250" y="49691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03050" y="320450"/>
            <a:ext cx="8337900" cy="4508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1"/>
          </p:nvPr>
        </p:nvSpPr>
        <p:spPr>
          <a:xfrm>
            <a:off x="773075" y="2447175"/>
            <a:ext cx="2215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2"/>
          </p:nvPr>
        </p:nvSpPr>
        <p:spPr>
          <a:xfrm>
            <a:off x="777975" y="2936775"/>
            <a:ext cx="22107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3"/>
          </p:nvPr>
        </p:nvSpPr>
        <p:spPr>
          <a:xfrm>
            <a:off x="3486313" y="2936775"/>
            <a:ext cx="22107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4"/>
          </p:nvPr>
        </p:nvSpPr>
        <p:spPr>
          <a:xfrm>
            <a:off x="6140726" y="2936775"/>
            <a:ext cx="22107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5"/>
          </p:nvPr>
        </p:nvSpPr>
        <p:spPr>
          <a:xfrm>
            <a:off x="3483900" y="2447175"/>
            <a:ext cx="2215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6"/>
          </p:nvPr>
        </p:nvSpPr>
        <p:spPr>
          <a:xfrm>
            <a:off x="6140725" y="2447175"/>
            <a:ext cx="2215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68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1366950" y="2571751"/>
            <a:ext cx="6410100" cy="173283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id-ID" dirty="0"/>
              <a:t>Kelompok 4 – 3 TET 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id-ID" dirty="0"/>
          </a:p>
          <a:p>
            <a:pPr marL="0" indent="0"/>
            <a:r>
              <a:rPr lang="id-ID" sz="1400" dirty="0"/>
              <a:t>Miftah Sa’adah Azwar	(2020301060)</a:t>
            </a:r>
          </a:p>
          <a:p>
            <a:pPr marL="0" indent="0"/>
            <a:r>
              <a:rPr lang="id-ID" sz="1400" dirty="0"/>
              <a:t>Nisrina Nurul Anisah		(2020301043)</a:t>
            </a:r>
          </a:p>
          <a:p>
            <a:pPr marL="0" indent="0"/>
            <a:r>
              <a:rPr lang="id-ID" sz="1400" dirty="0"/>
              <a:t>Panguluon Daulay		(2020301044)</a:t>
            </a:r>
          </a:p>
          <a:p>
            <a:pPr marL="0" indent="0"/>
            <a:r>
              <a:rPr lang="id-ID" sz="1400" dirty="0"/>
              <a:t>Rezky Setiawan		(2020301034)</a:t>
            </a:r>
          </a:p>
          <a:p>
            <a:pPr marL="0" indent="0"/>
            <a:r>
              <a:rPr lang="id-ID" sz="1400" dirty="0"/>
              <a:t>Sabilla Try Octavia		(2020301048)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ctrTitle"/>
          </p:nvPr>
        </p:nvSpPr>
        <p:spPr>
          <a:xfrm>
            <a:off x="1237650" y="1406413"/>
            <a:ext cx="6668700" cy="948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id-ID" dirty="0">
                <a:solidFill>
                  <a:schemeClr val="dk1"/>
                </a:solidFill>
              </a:rPr>
              <a:t>Analisis Data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57612" y="15278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8395350" y="5003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576107" y="460460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4485750" y="4843675"/>
            <a:ext cx="172500" cy="172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8276862" y="360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subTitle" idx="4"/>
          </p:nvPr>
        </p:nvSpPr>
        <p:spPr>
          <a:xfrm>
            <a:off x="2960132" y="2101578"/>
            <a:ext cx="4434900" cy="1739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/>
              <a:t>Strategi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Planning bagi penggemar untuk mendapatkan harga terbaik untuk menonton tiket konser dan apabila memilih di luar negeri maka dapat menargetkan harga tiket konser dan liburan.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</p:txBody>
      </p:sp>
      <p:sp>
        <p:nvSpPr>
          <p:cNvPr id="539" name="Google Shape;5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Analisis Preskriptif</a:t>
            </a:r>
            <a:endParaRPr dirty="0"/>
          </a:p>
        </p:txBody>
      </p:sp>
      <p:sp>
        <p:nvSpPr>
          <p:cNvPr id="541" name="Google Shape;541;p41"/>
          <p:cNvSpPr/>
          <p:nvPr/>
        </p:nvSpPr>
        <p:spPr>
          <a:xfrm>
            <a:off x="1998484" y="2080343"/>
            <a:ext cx="5727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41"/>
          <p:cNvGrpSpPr/>
          <p:nvPr/>
        </p:nvGrpSpPr>
        <p:grpSpPr>
          <a:xfrm>
            <a:off x="2152425" y="2189951"/>
            <a:ext cx="264813" cy="353454"/>
            <a:chOff x="5812066" y="2416019"/>
            <a:chExt cx="264813" cy="353454"/>
          </a:xfrm>
        </p:grpSpPr>
        <p:sp>
          <p:nvSpPr>
            <p:cNvPr id="557" name="Google Shape;557;p41"/>
            <p:cNvSpPr/>
            <p:nvPr/>
          </p:nvSpPr>
          <p:spPr>
            <a:xfrm>
              <a:off x="5812066" y="2416019"/>
              <a:ext cx="264813" cy="353454"/>
            </a:xfrm>
            <a:custGeom>
              <a:avLst/>
              <a:gdLst/>
              <a:ahLst/>
              <a:cxnLst/>
              <a:rect l="l" t="t" r="r" b="b"/>
              <a:pathLst>
                <a:path w="8359" h="11157" extrusionOk="0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5923707" y="2588136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5983677" y="2742291"/>
              <a:ext cx="10201" cy="26833"/>
            </a:xfrm>
            <a:custGeom>
              <a:avLst/>
              <a:gdLst/>
              <a:ahLst/>
              <a:cxnLst/>
              <a:rect l="l" t="t" r="r" b="b"/>
              <a:pathLst>
                <a:path w="322" h="847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5906726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5972747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5901055" y="2526931"/>
              <a:ext cx="16252" cy="10581"/>
            </a:xfrm>
            <a:custGeom>
              <a:avLst/>
              <a:gdLst/>
              <a:ahLst/>
              <a:cxnLst/>
              <a:rect l="l" t="t" r="r" b="b"/>
              <a:pathLst>
                <a:path w="513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5972367" y="2526899"/>
              <a:ext cx="16220" cy="10613"/>
            </a:xfrm>
            <a:custGeom>
              <a:avLst/>
              <a:gdLst/>
              <a:ahLst/>
              <a:cxnLst/>
              <a:rect l="l" t="t" r="r" b="b"/>
              <a:pathLst>
                <a:path w="512" h="335" extrusionOk="0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41"/>
          <p:cNvSpPr/>
          <p:nvPr/>
        </p:nvSpPr>
        <p:spPr>
          <a:xfrm flipH="1">
            <a:off x="8355225" y="230175"/>
            <a:ext cx="703200" cy="703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lang="en-ID" dirty="0"/>
          </a:p>
        </p:txBody>
      </p:sp>
      <p:sp>
        <p:nvSpPr>
          <p:cNvPr id="575" name="Google Shape;575;p42"/>
          <p:cNvSpPr txBox="1">
            <a:spLocks noGrp="1"/>
          </p:cNvSpPr>
          <p:nvPr>
            <p:ph type="subTitle" idx="1"/>
          </p:nvPr>
        </p:nvSpPr>
        <p:spPr>
          <a:xfrm>
            <a:off x="2876603" y="2080343"/>
            <a:ext cx="5344370" cy="1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Harga tiket konser Justin Bieber yang berbeda-beda dapat terjadi karena kualitas dan kapasitas venue yang dimiliki tiap-tiap negara berbeda. Harga nilai ekonomi tiap negara ternyata juga mempengaruhi harga tiket konser dinegara tersebut.</a:t>
            </a:r>
            <a:endParaRPr dirty="0"/>
          </a:p>
        </p:txBody>
      </p:sp>
      <p:sp>
        <p:nvSpPr>
          <p:cNvPr id="577" name="Google Shape;577;p42"/>
          <p:cNvSpPr/>
          <p:nvPr/>
        </p:nvSpPr>
        <p:spPr>
          <a:xfrm>
            <a:off x="2041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>
            <a:off x="322700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>
            <a:off x="864890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85303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41;p41">
            <a:extLst>
              <a:ext uri="{FF2B5EF4-FFF2-40B4-BE49-F238E27FC236}">
                <a16:creationId xmlns:a16="http://schemas.microsoft.com/office/drawing/2014/main" id="{CE62FD2A-5BB7-3D25-E87F-674DCC2C650F}"/>
              </a:ext>
            </a:extLst>
          </p:cNvPr>
          <p:cNvSpPr/>
          <p:nvPr/>
        </p:nvSpPr>
        <p:spPr>
          <a:xfrm>
            <a:off x="1998484" y="2080343"/>
            <a:ext cx="5727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38;p49">
            <a:extLst>
              <a:ext uri="{FF2B5EF4-FFF2-40B4-BE49-F238E27FC236}">
                <a16:creationId xmlns:a16="http://schemas.microsoft.com/office/drawing/2014/main" id="{8B63C5BB-B9E8-762B-D7D8-874645965C52}"/>
              </a:ext>
            </a:extLst>
          </p:cNvPr>
          <p:cNvGrpSpPr/>
          <p:nvPr/>
        </p:nvGrpSpPr>
        <p:grpSpPr>
          <a:xfrm>
            <a:off x="2145436" y="2185075"/>
            <a:ext cx="278795" cy="351615"/>
            <a:chOff x="8010427" y="3348503"/>
            <a:chExt cx="278795" cy="351615"/>
          </a:xfrm>
        </p:grpSpPr>
        <p:sp>
          <p:nvSpPr>
            <p:cNvPr id="12" name="Google Shape;739;p49">
              <a:extLst>
                <a:ext uri="{FF2B5EF4-FFF2-40B4-BE49-F238E27FC236}">
                  <a16:creationId xmlns:a16="http://schemas.microsoft.com/office/drawing/2014/main" id="{60F9DAC3-83D8-13FD-6104-0C865E61F793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0;p49">
              <a:extLst>
                <a:ext uri="{FF2B5EF4-FFF2-40B4-BE49-F238E27FC236}">
                  <a16:creationId xmlns:a16="http://schemas.microsoft.com/office/drawing/2014/main" id="{A5A5036B-B678-013E-62DC-A78D77818667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1;p49">
              <a:extLst>
                <a:ext uri="{FF2B5EF4-FFF2-40B4-BE49-F238E27FC236}">
                  <a16:creationId xmlns:a16="http://schemas.microsoft.com/office/drawing/2014/main" id="{ED010A16-3937-D027-5E9B-826408233530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2;p49">
              <a:extLst>
                <a:ext uri="{FF2B5EF4-FFF2-40B4-BE49-F238E27FC236}">
                  <a16:creationId xmlns:a16="http://schemas.microsoft.com/office/drawing/2014/main" id="{AE8E2975-5789-4926-2658-C7332ECBE314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/>
          <p:nvPr/>
        </p:nvSpPr>
        <p:spPr>
          <a:xfrm>
            <a:off x="391050" y="924500"/>
            <a:ext cx="8361900" cy="368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556814" y="1074163"/>
            <a:ext cx="8023800" cy="3351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title"/>
          </p:nvPr>
        </p:nvSpPr>
        <p:spPr>
          <a:xfrm>
            <a:off x="905850" y="1485325"/>
            <a:ext cx="7331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</a:t>
            </a:r>
            <a:endParaRPr dirty="0"/>
          </a:p>
        </p:txBody>
      </p:sp>
      <p:sp>
        <p:nvSpPr>
          <p:cNvPr id="588" name="Google Shape;588;p43"/>
          <p:cNvSpPr/>
          <p:nvPr/>
        </p:nvSpPr>
        <p:spPr>
          <a:xfrm flipH="1">
            <a:off x="8428900" y="322575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 flipH="1">
            <a:off x="0" y="25402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 flipH="1">
            <a:off x="7517200" y="48411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187162" y="1518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550612" y="37537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8669100" y="33821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305657" y="207427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1976543" y="1175700"/>
            <a:ext cx="5190913" cy="8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dirty="0"/>
              <a:t>Pertanyaan</a:t>
            </a:r>
            <a:endParaRPr sz="3000" dirty="0"/>
          </a:p>
        </p:txBody>
      </p:sp>
      <p:sp>
        <p:nvSpPr>
          <p:cNvPr id="381" name="Google Shape;381;p35"/>
          <p:cNvSpPr txBox="1">
            <a:spLocks noGrp="1"/>
          </p:cNvSpPr>
          <p:nvPr>
            <p:ph type="subTitle" idx="1"/>
          </p:nvPr>
        </p:nvSpPr>
        <p:spPr>
          <a:xfrm>
            <a:off x="1709123" y="2061000"/>
            <a:ext cx="5725751" cy="104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231F7C"/>
                </a:solidFill>
              </a:rPr>
              <a:t>Mengapa Harga Tiket Konser Justin Bieber </a:t>
            </a:r>
            <a:r>
              <a:rPr lang="id-ID" sz="1800" dirty="0">
                <a:solidFill>
                  <a:srgbClr val="231F7C"/>
                </a:solidFill>
              </a:rPr>
              <a:t>di Indonesia jauh lebih mahal daripada negara Asia lainnya</a:t>
            </a:r>
            <a:r>
              <a:rPr lang="sv-SE" sz="1800" dirty="0">
                <a:solidFill>
                  <a:srgbClr val="231F7C"/>
                </a:solidFill>
              </a:rPr>
              <a:t>?</a:t>
            </a:r>
            <a:endParaRPr lang="en-US" sz="1800" dirty="0">
              <a:solidFill>
                <a:srgbClr val="231F7C"/>
              </a:solidFill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-129575" y="161835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457612" y="15278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8395350" y="5003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576107" y="460460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8276862" y="360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1;p35">
            <a:extLst>
              <a:ext uri="{FF2B5EF4-FFF2-40B4-BE49-F238E27FC236}">
                <a16:creationId xmlns:a16="http://schemas.microsoft.com/office/drawing/2014/main" id="{2F37F8A1-CDA3-8DDC-1B52-93B57E4373E2}"/>
              </a:ext>
            </a:extLst>
          </p:cNvPr>
          <p:cNvSpPr txBox="1">
            <a:spLocks/>
          </p:cNvSpPr>
          <p:nvPr/>
        </p:nvSpPr>
        <p:spPr>
          <a:xfrm>
            <a:off x="1058889" y="3287527"/>
            <a:ext cx="7026217" cy="104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id-ID" sz="1400" dirty="0">
                <a:solidFill>
                  <a:srgbClr val="231F7C"/>
                </a:solidFill>
              </a:rPr>
              <a:t>Hipotesa Awal :</a:t>
            </a:r>
          </a:p>
          <a:p>
            <a:pPr marL="0" indent="0" algn="l"/>
            <a:r>
              <a:rPr lang="id-ID" sz="1400" dirty="0">
                <a:solidFill>
                  <a:srgbClr val="231F7C"/>
                </a:solidFill>
              </a:rPr>
              <a:t>Harga tiket Justin Bieber di Indonesiajauh lebih mahal karena nilai ekonomi negara dapat mempengaruhi harga jual dan melihat kualitas dan kapasitas venue yang disediakan oleh tiap negara</a:t>
            </a:r>
            <a:r>
              <a:rPr lang="id-ID" dirty="0">
                <a:solidFill>
                  <a:srgbClr val="231F7C"/>
                </a:solidFill>
              </a:rPr>
              <a:t>.</a:t>
            </a:r>
          </a:p>
          <a:p>
            <a:pPr marL="0" indent="0" algn="l"/>
            <a:endParaRPr lang="en-US" dirty="0">
              <a:solidFill>
                <a:srgbClr val="231F7C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Analisis</a:t>
            </a:r>
            <a:endParaRPr dirty="0"/>
          </a:p>
        </p:txBody>
      </p:sp>
      <p:sp>
        <p:nvSpPr>
          <p:cNvPr id="424" name="Google Shape;424;p37"/>
          <p:cNvSpPr txBox="1"/>
          <p:nvPr/>
        </p:nvSpPr>
        <p:spPr>
          <a:xfrm>
            <a:off x="2386360" y="1732770"/>
            <a:ext cx="4376749" cy="77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Dapat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memberikan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strategi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bagi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penonton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atau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penggemar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uang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menonton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konser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426" name="Google Shape;426;p37"/>
          <p:cNvSpPr txBox="1"/>
          <p:nvPr/>
        </p:nvSpPr>
        <p:spPr>
          <a:xfrm>
            <a:off x="2386359" y="3137378"/>
            <a:ext cx="437674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Menambah wawasan </a:t>
            </a:r>
            <a:endParaRPr lang="en-US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1134416" y="1821235"/>
            <a:ext cx="996600" cy="60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sz="16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1134416" y="3020678"/>
            <a:ext cx="996600" cy="60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sz="16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430" name="Google Shape;430;p37"/>
          <p:cNvCxnSpPr>
            <a:stCxn id="427" idx="2"/>
            <a:endCxn id="428" idx="0"/>
          </p:cNvCxnSpPr>
          <p:nvPr/>
        </p:nvCxnSpPr>
        <p:spPr>
          <a:xfrm>
            <a:off x="1632716" y="2422735"/>
            <a:ext cx="0" cy="59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37"/>
          <p:cNvSpPr/>
          <p:nvPr/>
        </p:nvSpPr>
        <p:spPr>
          <a:xfrm>
            <a:off x="207587" y="405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8550612" y="6411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8669100" y="2899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326082" y="477615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/>
          <p:nvPr/>
        </p:nvSpPr>
        <p:spPr>
          <a:xfrm>
            <a:off x="2800754" y="1706782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5484554" y="1706782"/>
            <a:ext cx="955200" cy="955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1"/>
          </p:nvPr>
        </p:nvSpPr>
        <p:spPr>
          <a:xfrm>
            <a:off x="2117479" y="2813044"/>
            <a:ext cx="2283275" cy="9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Analisis Deskriptif</a:t>
            </a:r>
            <a:endParaRPr sz="2000" dirty="0"/>
          </a:p>
        </p:txBody>
      </p:sp>
      <p:sp>
        <p:nvSpPr>
          <p:cNvPr id="395" name="Google Shape;395;p36"/>
          <p:cNvSpPr txBox="1">
            <a:spLocks noGrp="1"/>
          </p:cNvSpPr>
          <p:nvPr>
            <p:ph type="subTitle" idx="5"/>
          </p:nvPr>
        </p:nvSpPr>
        <p:spPr>
          <a:xfrm>
            <a:off x="4782761" y="2813044"/>
            <a:ext cx="2373436" cy="955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Analisis Preskriptif</a:t>
            </a:r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Jenis </a:t>
            </a:r>
            <a:r>
              <a:rPr lang="id-ID" sz="3500" dirty="0"/>
              <a:t>Analisis</a:t>
            </a:r>
            <a:endParaRPr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CCB11-2092-306E-FBF5-0629C449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57" y="1884399"/>
            <a:ext cx="890093" cy="688908"/>
          </a:xfrm>
          <a:prstGeom prst="rect">
            <a:avLst/>
          </a:prstGeom>
        </p:spPr>
      </p:pic>
      <p:sp>
        <p:nvSpPr>
          <p:cNvPr id="4" name="Google Shape;350;p33">
            <a:extLst>
              <a:ext uri="{FF2B5EF4-FFF2-40B4-BE49-F238E27FC236}">
                <a16:creationId xmlns:a16="http://schemas.microsoft.com/office/drawing/2014/main" id="{87EFD390-8D0A-B959-30B1-830AB4A0C27D}"/>
              </a:ext>
            </a:extLst>
          </p:cNvPr>
          <p:cNvSpPr txBox="1">
            <a:spLocks noGrp="1"/>
          </p:cNvSpPr>
          <p:nvPr/>
        </p:nvSpPr>
        <p:spPr>
          <a:xfrm>
            <a:off x="5525929" y="1887682"/>
            <a:ext cx="92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2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720000" y="572458"/>
            <a:ext cx="7704000" cy="1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D</a:t>
            </a:r>
            <a:r>
              <a:rPr lang="id-ID" dirty="0"/>
              <a:t>ata yang Digunakan</a:t>
            </a:r>
            <a:endParaRPr lang="en-ID" dirty="0"/>
          </a:p>
        </p:txBody>
      </p:sp>
      <p:graphicFrame>
        <p:nvGraphicFramePr>
          <p:cNvPr id="334" name="Google Shape;334;p32"/>
          <p:cNvGraphicFramePr/>
          <p:nvPr>
            <p:extLst>
              <p:ext uri="{D42A27DB-BD31-4B8C-83A1-F6EECF244321}">
                <p14:modId xmlns:p14="http://schemas.microsoft.com/office/powerpoint/2010/main" val="875882319"/>
              </p:ext>
            </p:extLst>
          </p:nvPr>
        </p:nvGraphicFramePr>
        <p:xfrm>
          <a:off x="1395170" y="2027207"/>
          <a:ext cx="6353660" cy="3451733"/>
        </p:xfrm>
        <a:graphic>
          <a:graphicData uri="http://schemas.openxmlformats.org/drawingml/2006/table">
            <a:tbl>
              <a:tblPr>
                <a:noFill/>
                <a:tableStyleId>{C16D032C-6D67-4CD6-BA3D-3E16B9DE5A3B}</a:tableStyleId>
              </a:tblPr>
              <a:tblGrid>
                <a:gridCol w="635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64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Data h</a:t>
                      </a:r>
                      <a:r>
                        <a:rPr lang="en-ID" sz="1800" dirty="0" err="1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arga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tiket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konser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Justin Bieber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Data n</a:t>
                      </a:r>
                      <a:r>
                        <a:rPr lang="en-ID" sz="1800" dirty="0" err="1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ilai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ekonomi</a:t>
                      </a:r>
                      <a:r>
                        <a:rPr lang="id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dan populasi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di negara </a:t>
                      </a:r>
                      <a:r>
                        <a:rPr lang="id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yang di survey </a:t>
                      </a:r>
                      <a:endParaRPr lang="en-ID" sz="1800" dirty="0">
                        <a:solidFill>
                          <a:srgbClr val="231F7C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Data k</a:t>
                      </a:r>
                      <a:r>
                        <a:rPr lang="en-ID" sz="1800" dirty="0" err="1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ualitas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dan kapasitas </a:t>
                      </a:r>
                      <a:r>
                        <a:rPr lang="en-ID" sz="1800" dirty="0">
                          <a:solidFill>
                            <a:srgbClr val="231F7C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venue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5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5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5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5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5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7" name="Google Shape;337;p32"/>
          <p:cNvSpPr/>
          <p:nvPr/>
        </p:nvSpPr>
        <p:spPr>
          <a:xfrm>
            <a:off x="207587" y="405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8550612" y="6411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8669100" y="2899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326082" y="477615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720000" y="503160"/>
            <a:ext cx="7704000" cy="1048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Harga </a:t>
            </a:r>
            <a:r>
              <a:rPr lang="id-ID" dirty="0"/>
              <a:t>T</a:t>
            </a:r>
            <a:r>
              <a:rPr lang="en-ID" dirty="0" err="1"/>
              <a:t>iket</a:t>
            </a:r>
            <a:r>
              <a:rPr lang="en-ID" dirty="0"/>
              <a:t> </a:t>
            </a:r>
            <a:r>
              <a:rPr lang="id-ID" dirty="0"/>
              <a:t>K</a:t>
            </a:r>
            <a:r>
              <a:rPr lang="en-ID" dirty="0" err="1"/>
              <a:t>onser</a:t>
            </a:r>
            <a:r>
              <a:rPr lang="en-ID" dirty="0"/>
              <a:t> Justin Bieber </a:t>
            </a:r>
          </a:p>
        </p:txBody>
      </p:sp>
      <p:sp>
        <p:nvSpPr>
          <p:cNvPr id="361" name="Google Shape;361;p33"/>
          <p:cNvSpPr/>
          <p:nvPr/>
        </p:nvSpPr>
        <p:spPr>
          <a:xfrm>
            <a:off x="204162" y="3915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22650" y="47635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8648857" y="2093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8530362" y="10177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E0B336-5C57-C083-678F-29E028A9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71703"/>
              </p:ext>
            </p:extLst>
          </p:nvPr>
        </p:nvGraphicFramePr>
        <p:xfrm>
          <a:off x="2523385" y="1918046"/>
          <a:ext cx="4097229" cy="2084280"/>
        </p:xfrm>
        <a:graphic>
          <a:graphicData uri="http://schemas.openxmlformats.org/drawingml/2006/table">
            <a:tbl>
              <a:tblPr firstRow="1" firstCol="1" bandRow="1"/>
              <a:tblGrid>
                <a:gridCol w="1725371">
                  <a:extLst>
                    <a:ext uri="{9D8B030D-6E8A-4147-A177-3AD203B41FA5}">
                      <a16:colId xmlns:a16="http://schemas.microsoft.com/office/drawing/2014/main" val="2518717891"/>
                    </a:ext>
                  </a:extLst>
                </a:gridCol>
                <a:gridCol w="2074812">
                  <a:extLst>
                    <a:ext uri="{9D8B030D-6E8A-4147-A177-3AD203B41FA5}">
                      <a16:colId xmlns:a16="http://schemas.microsoft.com/office/drawing/2014/main" val="1911052178"/>
                    </a:ext>
                  </a:extLst>
                </a:gridCol>
                <a:gridCol w="297046">
                  <a:extLst>
                    <a:ext uri="{9D8B030D-6E8A-4147-A177-3AD203B41FA5}">
                      <a16:colId xmlns:a16="http://schemas.microsoft.com/office/drawing/2014/main" val="128290339"/>
                    </a:ext>
                  </a:extLst>
                </a:gridCol>
              </a:tblGrid>
              <a:tr h="28258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Negara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Harga Tiket  (Rp)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51668"/>
                  </a:ext>
                </a:extLst>
              </a:tr>
              <a:tr h="20086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81588"/>
                  </a:ext>
                </a:extLst>
              </a:tr>
              <a:tr h="298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Jepang</a:t>
                      </a: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Tokyo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6.291.725,00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428381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Delhi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7.028.887,00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6521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Malaysia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7.145.240,00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19491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7.320.885,00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730280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7.861.019,00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09827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Filipina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7.932.462,00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5835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Indonesia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8.500.000,00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7792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314241" y="445019"/>
            <a:ext cx="8515518" cy="1340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d-ID" dirty="0"/>
              <a:t>N</a:t>
            </a:r>
            <a:r>
              <a:rPr lang="it-IT" dirty="0"/>
              <a:t>ilai </a:t>
            </a:r>
            <a:r>
              <a:rPr lang="id-ID" dirty="0"/>
              <a:t>E</a:t>
            </a:r>
            <a:r>
              <a:rPr lang="it-IT" dirty="0"/>
              <a:t>konomi</a:t>
            </a:r>
            <a:r>
              <a:rPr lang="id-ID" dirty="0"/>
              <a:t> dan Populasi</a:t>
            </a:r>
            <a:r>
              <a:rPr lang="it-IT" dirty="0"/>
              <a:t> di </a:t>
            </a:r>
            <a:r>
              <a:rPr lang="id-ID" dirty="0"/>
              <a:t>N</a:t>
            </a:r>
            <a:r>
              <a:rPr lang="it-IT" dirty="0"/>
              <a:t>egara yang di </a:t>
            </a:r>
            <a:r>
              <a:rPr lang="id-ID" dirty="0"/>
              <a:t>S</a:t>
            </a:r>
            <a:r>
              <a:rPr lang="it-IT" dirty="0"/>
              <a:t>urvey </a:t>
            </a:r>
          </a:p>
        </p:txBody>
      </p:sp>
      <p:sp>
        <p:nvSpPr>
          <p:cNvPr id="478" name="Google Shape;478;p38"/>
          <p:cNvSpPr/>
          <p:nvPr/>
        </p:nvSpPr>
        <p:spPr>
          <a:xfrm>
            <a:off x="207587" y="405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8550612" y="6411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8669100" y="2899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326082" y="477615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6D2BF9-54CD-ABA6-6287-6410E3AD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32389"/>
              </p:ext>
            </p:extLst>
          </p:nvPr>
        </p:nvGraphicFramePr>
        <p:xfrm>
          <a:off x="1976248" y="1940559"/>
          <a:ext cx="5191503" cy="2116941"/>
        </p:xfrm>
        <a:graphic>
          <a:graphicData uri="http://schemas.openxmlformats.org/drawingml/2006/table">
            <a:tbl>
              <a:tblPr firstRow="1" firstCol="1" bandRow="1"/>
              <a:tblGrid>
                <a:gridCol w="1801936">
                  <a:extLst>
                    <a:ext uri="{9D8B030D-6E8A-4147-A177-3AD203B41FA5}">
                      <a16:colId xmlns:a16="http://schemas.microsoft.com/office/drawing/2014/main" val="493832947"/>
                    </a:ext>
                  </a:extLst>
                </a:gridCol>
                <a:gridCol w="1734575">
                  <a:extLst>
                    <a:ext uri="{9D8B030D-6E8A-4147-A177-3AD203B41FA5}">
                      <a16:colId xmlns:a16="http://schemas.microsoft.com/office/drawing/2014/main" val="2145063460"/>
                    </a:ext>
                  </a:extLst>
                </a:gridCol>
                <a:gridCol w="1431444">
                  <a:extLst>
                    <a:ext uri="{9D8B030D-6E8A-4147-A177-3AD203B41FA5}">
                      <a16:colId xmlns:a16="http://schemas.microsoft.com/office/drawing/2014/main" val="2925181891"/>
                    </a:ext>
                  </a:extLst>
                </a:gridCol>
                <a:gridCol w="223548">
                  <a:extLst>
                    <a:ext uri="{9D8B030D-6E8A-4147-A177-3AD203B41FA5}">
                      <a16:colId xmlns:a16="http://schemas.microsoft.com/office/drawing/2014/main" val="3410873915"/>
                    </a:ext>
                  </a:extLst>
                </a:gridCol>
              </a:tblGrid>
              <a:tr h="27916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Negara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Nilai Ekonomi (Rp)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Populasi (Jiwa)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72555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883258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Filipina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5.080 </a:t>
                      </a:r>
                      <a:r>
                        <a:rPr lang="en-ID" sz="1400" dirty="0" err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Triliun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111,8 juta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74793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Malaysia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5.105 </a:t>
                      </a:r>
                      <a:r>
                        <a:rPr lang="en-ID" sz="1400" dirty="0" err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Triliun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32,7 juta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96567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5.209 </a:t>
                      </a:r>
                      <a:r>
                        <a:rPr lang="en-ID" sz="1400" dirty="0" err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Triliun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5,69 juta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148402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7.606 </a:t>
                      </a:r>
                      <a:r>
                        <a:rPr lang="en-ID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Triliun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69,7 </a:t>
                      </a:r>
                      <a:r>
                        <a:rPr lang="en-ID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juta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54983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Indonesia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15.052 Triliun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276,5 </a:t>
                      </a:r>
                      <a:r>
                        <a:rPr lang="en-ID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juta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650825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44.800 Triliun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1,408 miliar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65058"/>
                  </a:ext>
                </a:extLst>
              </a:tr>
              <a:tr h="23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Jepang, Tokyo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71.400 Triliun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126,2 </a:t>
                      </a:r>
                      <a:r>
                        <a:rPr lang="en-ID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juta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6385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</a:t>
            </a:r>
            <a:r>
              <a:rPr lang="id-ID" dirty="0"/>
              <a:t>K</a:t>
            </a:r>
            <a:r>
              <a:rPr lang="en-ID" dirty="0" err="1"/>
              <a:t>ualitas</a:t>
            </a:r>
            <a:r>
              <a:rPr lang="en-ID" dirty="0"/>
              <a:t> dan </a:t>
            </a:r>
            <a:r>
              <a:rPr lang="id-ID" dirty="0"/>
              <a:t>K</a:t>
            </a:r>
            <a:r>
              <a:rPr lang="en-ID" dirty="0" err="1"/>
              <a:t>apasitas</a:t>
            </a:r>
            <a:r>
              <a:rPr lang="en-ID" dirty="0"/>
              <a:t> </a:t>
            </a:r>
            <a:r>
              <a:rPr lang="id-ID" dirty="0"/>
              <a:t>V</a:t>
            </a:r>
            <a:r>
              <a:rPr lang="en-ID" dirty="0" err="1"/>
              <a:t>enue</a:t>
            </a:r>
            <a:r>
              <a:rPr lang="en-ID" dirty="0"/>
              <a:t> </a:t>
            </a:r>
          </a:p>
        </p:txBody>
      </p:sp>
      <p:sp>
        <p:nvSpPr>
          <p:cNvPr id="519" name="Google Shape;519;p39"/>
          <p:cNvSpPr/>
          <p:nvPr/>
        </p:nvSpPr>
        <p:spPr>
          <a:xfrm>
            <a:off x="207587" y="405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8550612" y="6411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8669100" y="2899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326082" y="477615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Profil Stadion Madya Gelora Bung Karno, Bakal Jadi Venue Konser Tur Dunia  Justin Bieber">
            <a:extLst>
              <a:ext uri="{FF2B5EF4-FFF2-40B4-BE49-F238E27FC236}">
                <a16:creationId xmlns:a16="http://schemas.microsoft.com/office/drawing/2014/main" id="{E8F280D7-854E-2889-1378-33EBFF13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28199"/>
            <a:ext cx="216393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1504B-2BB8-FDF8-A26B-A0BB6499FD50}"/>
              </a:ext>
            </a:extLst>
          </p:cNvPr>
          <p:cNvSpPr txBox="1"/>
          <p:nvPr/>
        </p:nvSpPr>
        <p:spPr>
          <a:xfrm>
            <a:off x="720000" y="2868199"/>
            <a:ext cx="2163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Indonesia – GBK Madya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(20.000)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76" name="Picture 4" descr="Stadion Nasional Bukit Jalil - Wikipedia bahasa Indonesia, ensiklopedia  bebas">
            <a:extLst>
              <a:ext uri="{FF2B5EF4-FFF2-40B4-BE49-F238E27FC236}">
                <a16:creationId xmlns:a16="http://schemas.microsoft.com/office/drawing/2014/main" id="{152E33BB-DADE-CBBA-8E11-45DFA58A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93" y="2439413"/>
            <a:ext cx="231050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196F3-4702-9F22-767C-AF40E78C7B34}"/>
              </a:ext>
            </a:extLst>
          </p:cNvPr>
          <p:cNvSpPr txBox="1"/>
          <p:nvPr/>
        </p:nvSpPr>
        <p:spPr>
          <a:xfrm>
            <a:off x="2912313" y="3924000"/>
            <a:ext cx="3284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Malaysia – National Stadium Bukit Jalil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(85.000)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78" name="Picture 6" descr="Rajamangala Stadium (Bangkok, Thailand) - Review - Tripadvisor">
            <a:extLst>
              <a:ext uri="{FF2B5EF4-FFF2-40B4-BE49-F238E27FC236}">
                <a16:creationId xmlns:a16="http://schemas.microsoft.com/office/drawing/2014/main" id="{7DCB5622-2AA6-40C0-6EF0-ECFBC0F4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68" y="1566215"/>
            <a:ext cx="2160000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66649-883C-FDE6-4598-FBC04CC06B25}"/>
              </a:ext>
            </a:extLst>
          </p:cNvPr>
          <p:cNvSpPr txBox="1"/>
          <p:nvPr/>
        </p:nvSpPr>
        <p:spPr>
          <a:xfrm>
            <a:off x="5949402" y="3184130"/>
            <a:ext cx="2781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Thailand – Rajamangala Stadium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(51.552)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</a:t>
            </a:r>
            <a:r>
              <a:rPr lang="id-ID" dirty="0"/>
              <a:t>K</a:t>
            </a:r>
            <a:r>
              <a:rPr lang="en-ID" dirty="0" err="1"/>
              <a:t>ualitas</a:t>
            </a:r>
            <a:r>
              <a:rPr lang="en-ID" dirty="0"/>
              <a:t> dan </a:t>
            </a:r>
            <a:r>
              <a:rPr lang="id-ID" dirty="0"/>
              <a:t>K</a:t>
            </a:r>
            <a:r>
              <a:rPr lang="en-ID" dirty="0" err="1"/>
              <a:t>apasitas</a:t>
            </a:r>
            <a:r>
              <a:rPr lang="en-ID" dirty="0"/>
              <a:t> </a:t>
            </a:r>
            <a:r>
              <a:rPr lang="id-ID" dirty="0"/>
              <a:t>V</a:t>
            </a:r>
            <a:r>
              <a:rPr lang="en-ID" dirty="0" err="1"/>
              <a:t>enue</a:t>
            </a:r>
            <a:r>
              <a:rPr lang="en-ID" dirty="0"/>
              <a:t> </a:t>
            </a:r>
          </a:p>
        </p:txBody>
      </p:sp>
      <p:sp>
        <p:nvSpPr>
          <p:cNvPr id="519" name="Google Shape;519;p39"/>
          <p:cNvSpPr/>
          <p:nvPr/>
        </p:nvSpPr>
        <p:spPr>
          <a:xfrm>
            <a:off x="207587" y="405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8550612" y="6411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8669100" y="2899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326082" y="477615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1504B-2BB8-FDF8-A26B-A0BB6499FD50}"/>
              </a:ext>
            </a:extLst>
          </p:cNvPr>
          <p:cNvSpPr txBox="1"/>
          <p:nvPr/>
        </p:nvSpPr>
        <p:spPr>
          <a:xfrm>
            <a:off x="455473" y="2622151"/>
            <a:ext cx="2497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Filipina – CCP Open Grounds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(30.000)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196F3-4702-9F22-767C-AF40E78C7B34}"/>
              </a:ext>
            </a:extLst>
          </p:cNvPr>
          <p:cNvSpPr txBox="1"/>
          <p:nvPr/>
        </p:nvSpPr>
        <p:spPr>
          <a:xfrm>
            <a:off x="1574606" y="4345302"/>
            <a:ext cx="3284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Singapore - National Stadium Singapore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(55.000)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66649-883C-FDE6-4598-FBC04CC06B25}"/>
              </a:ext>
            </a:extLst>
          </p:cNvPr>
          <p:cNvSpPr txBox="1"/>
          <p:nvPr/>
        </p:nvSpPr>
        <p:spPr>
          <a:xfrm>
            <a:off x="4219633" y="2674726"/>
            <a:ext cx="2781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Jepang – Tokyo Dome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(55.000)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098" name="Picture 2" descr="Neil🍥 on Twitter: &quot;So it looks like CCP Open Grounds will be the new  concert venue as a replacement for the retired MoA Concert Grounds.  Probably the perfect venue for #ColdplayManila for">
            <a:extLst>
              <a:ext uri="{FF2B5EF4-FFF2-40B4-BE49-F238E27FC236}">
                <a16:creationId xmlns:a16="http://schemas.microsoft.com/office/drawing/2014/main" id="{EC2EE59F-0C9C-2001-F74E-DAB467C9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3" y="1428199"/>
            <a:ext cx="2160000" cy="11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ational Stadium (Singapura) - Review - Tripadvisor">
            <a:extLst>
              <a:ext uri="{FF2B5EF4-FFF2-40B4-BE49-F238E27FC236}">
                <a16:creationId xmlns:a16="http://schemas.microsoft.com/office/drawing/2014/main" id="{10B866AE-807B-D0C5-8135-7DBD1CB7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99" y="3085302"/>
            <a:ext cx="168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okyo Dome Stadium Information | Tokyo Yomiuri Giants | JapanBall.com">
            <a:extLst>
              <a:ext uri="{FF2B5EF4-FFF2-40B4-BE49-F238E27FC236}">
                <a16:creationId xmlns:a16="http://schemas.microsoft.com/office/drawing/2014/main" id="{E4115A13-E992-8998-191D-8B6F856B0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99" y="1520045"/>
            <a:ext cx="3240000" cy="11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s 7,853 crore facelift plan for Jawaharlal Nehru Stadium- The New Indian  Express">
            <a:extLst>
              <a:ext uri="{FF2B5EF4-FFF2-40B4-BE49-F238E27FC236}">
                <a16:creationId xmlns:a16="http://schemas.microsoft.com/office/drawing/2014/main" id="{9B58861D-AB0F-A341-9787-CD42BB33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82" y="3083816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0E487E-639A-E86F-DFF6-3F7458BD7CE1}"/>
              </a:ext>
            </a:extLst>
          </p:cNvPr>
          <p:cNvSpPr txBox="1"/>
          <p:nvPr/>
        </p:nvSpPr>
        <p:spPr>
          <a:xfrm>
            <a:off x="5336729" y="4348912"/>
            <a:ext cx="319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Delhi - Jawaharlal Nehru Stadium</a:t>
            </a:r>
          </a:p>
          <a:p>
            <a:pPr algn="ctr"/>
            <a:r>
              <a:rPr lang="id-ID" sz="1200" dirty="0">
                <a:solidFill>
                  <a:srgbClr val="231F7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(60.000)</a:t>
            </a:r>
            <a:endParaRPr lang="en-US" sz="1200" dirty="0">
              <a:solidFill>
                <a:srgbClr val="231F7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rror Therapy Case Report by Slidesgo">
  <a:themeElements>
    <a:clrScheme name="Simple Light">
      <a:dk1>
        <a:srgbClr val="231F7C"/>
      </a:dk1>
      <a:lt1>
        <a:srgbClr val="C0C2F4"/>
      </a:lt1>
      <a:dk2>
        <a:srgbClr val="DEDDF8"/>
      </a:dk2>
      <a:lt2>
        <a:srgbClr val="9995EF"/>
      </a:lt2>
      <a:accent1>
        <a:srgbClr val="F8C7D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379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Symbol</vt:lpstr>
      <vt:lpstr>Poppins</vt:lpstr>
      <vt:lpstr>Arial</vt:lpstr>
      <vt:lpstr>Krona One</vt:lpstr>
      <vt:lpstr>Calibri</vt:lpstr>
      <vt:lpstr>Bebas Neue</vt:lpstr>
      <vt:lpstr>Mirror Therapy Case Report by Slidesgo</vt:lpstr>
      <vt:lpstr>Analisis Data </vt:lpstr>
      <vt:lpstr>Pertanyaan</vt:lpstr>
      <vt:lpstr>Tujuan Analisis</vt:lpstr>
      <vt:lpstr>Jenis Analisis</vt:lpstr>
      <vt:lpstr>Data yang Digunakan</vt:lpstr>
      <vt:lpstr>Data Harga Tiket Konser Justin Bieber </vt:lpstr>
      <vt:lpstr>Data Nilai Ekonomi dan Populasi di Negara yang di Survey </vt:lpstr>
      <vt:lpstr>Data Kualitas dan Kapasitas Venue </vt:lpstr>
      <vt:lpstr>Data Kualitas dan Kapasitas Venue </vt:lpstr>
      <vt:lpstr>Analisis Preskriptif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</dc:title>
  <cp:lastModifiedBy>Nisrina Nurul Anisah</cp:lastModifiedBy>
  <cp:revision>12</cp:revision>
  <dcterms:modified xsi:type="dcterms:W3CDTF">2023-03-20T07:33:10Z</dcterms:modified>
</cp:coreProperties>
</file>