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oper Hewitt Bold" panose="020B0604020202020204" charset="0"/>
      <p:regular r:id="rId16"/>
    </p:embeddedFont>
    <p:embeddedFont>
      <p:font typeface="Poppins" panose="00000500000000000000" pitchFamily="2" charset="0"/>
      <p:regular r:id="rId17"/>
      <p:bold r:id="rId18"/>
    </p:embeddedFont>
    <p:embeddedFont>
      <p:font typeface="Poppins Bold" panose="00000800000000000000" charset="0"/>
      <p:regular r:id="rId19"/>
    </p:embeddedFont>
    <p:embeddedFont>
      <p:font typeface="Poppins Italics" panose="020B0604020202020204" charset="0"/>
      <p:regular r:id="rId20"/>
    </p:embeddedFont>
    <p:embeddedFont>
      <p:font typeface="Poppins Medium" panose="00000600000000000000" pitchFamily="2" charset="0"/>
      <p:regular r:id="rId21"/>
    </p:embeddedFont>
    <p:embeddedFont>
      <p:font typeface="Poppins Semi-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9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grpSp>
        <p:nvGrpSpPr>
          <p:cNvPr id="3" name="Group 3"/>
          <p:cNvGrpSpPr/>
          <p:nvPr/>
        </p:nvGrpSpPr>
        <p:grpSpPr>
          <a:xfrm rot="-2332554">
            <a:off x="-1812670" y="4079436"/>
            <a:ext cx="4278385" cy="10762758"/>
            <a:chOff x="0" y="0"/>
            <a:chExt cx="1126817" cy="28346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332554">
            <a:off x="17409372" y="-4700682"/>
            <a:ext cx="4278385" cy="10762758"/>
            <a:chOff x="0" y="0"/>
            <a:chExt cx="1126817" cy="2834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04990" y="9681660"/>
            <a:ext cx="15489259" cy="1210681"/>
            <a:chOff x="0" y="0"/>
            <a:chExt cx="4079476" cy="3188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79476" cy="318862"/>
            </a:xfrm>
            <a:custGeom>
              <a:avLst/>
              <a:gdLst/>
              <a:ahLst/>
              <a:cxnLst/>
              <a:rect l="l" t="t" r="r" b="b"/>
              <a:pathLst>
                <a:path w="4079476" h="318862">
                  <a:moveTo>
                    <a:pt x="0" y="0"/>
                  </a:moveTo>
                  <a:lnTo>
                    <a:pt x="4079476" y="0"/>
                  </a:lnTo>
                  <a:lnTo>
                    <a:pt x="4079476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079476" cy="35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404990" y="4713666"/>
            <a:ext cx="7971567" cy="2439284"/>
            <a:chOff x="0" y="0"/>
            <a:chExt cx="2099507" cy="64244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99507" cy="642445"/>
            </a:xfrm>
            <a:custGeom>
              <a:avLst/>
              <a:gdLst/>
              <a:ahLst/>
              <a:cxnLst/>
              <a:rect l="l" t="t" r="r" b="b"/>
              <a:pathLst>
                <a:path w="2099507" h="642445">
                  <a:moveTo>
                    <a:pt x="61185" y="0"/>
                  </a:moveTo>
                  <a:lnTo>
                    <a:pt x="2038322" y="0"/>
                  </a:lnTo>
                  <a:cubicBezTo>
                    <a:pt x="2054550" y="0"/>
                    <a:pt x="2070112" y="6446"/>
                    <a:pt x="2081587" y="17921"/>
                  </a:cubicBezTo>
                  <a:cubicBezTo>
                    <a:pt x="2093061" y="29395"/>
                    <a:pt x="2099507" y="44958"/>
                    <a:pt x="2099507" y="61185"/>
                  </a:cubicBezTo>
                  <a:lnTo>
                    <a:pt x="2099507" y="581260"/>
                  </a:lnTo>
                  <a:cubicBezTo>
                    <a:pt x="2099507" y="615052"/>
                    <a:pt x="2072114" y="642445"/>
                    <a:pt x="2038322" y="642445"/>
                  </a:cubicBezTo>
                  <a:lnTo>
                    <a:pt x="61185" y="642445"/>
                  </a:lnTo>
                  <a:cubicBezTo>
                    <a:pt x="44958" y="642445"/>
                    <a:pt x="29395" y="635999"/>
                    <a:pt x="17921" y="624524"/>
                  </a:cubicBezTo>
                  <a:cubicBezTo>
                    <a:pt x="6446" y="613050"/>
                    <a:pt x="0" y="597487"/>
                    <a:pt x="0" y="581260"/>
                  </a:cubicBezTo>
                  <a:lnTo>
                    <a:pt x="0" y="61185"/>
                  </a:lnTo>
                  <a:cubicBezTo>
                    <a:pt x="0" y="44958"/>
                    <a:pt x="6446" y="29395"/>
                    <a:pt x="17921" y="17921"/>
                  </a:cubicBezTo>
                  <a:cubicBezTo>
                    <a:pt x="29395" y="6446"/>
                    <a:pt x="44958" y="0"/>
                    <a:pt x="61185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99507" cy="6805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2332554">
            <a:off x="3862736" y="5108136"/>
            <a:ext cx="1867173" cy="10762758"/>
            <a:chOff x="0" y="0"/>
            <a:chExt cx="491766" cy="28346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2332554">
            <a:off x="-1455348" y="-573562"/>
            <a:ext cx="712000" cy="7196626"/>
            <a:chOff x="0" y="0"/>
            <a:chExt cx="187523" cy="189540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2332554">
            <a:off x="14367721" y="-5523250"/>
            <a:ext cx="712000" cy="7196626"/>
            <a:chOff x="0" y="0"/>
            <a:chExt cx="187523" cy="18954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484571" y="2347501"/>
            <a:ext cx="7099476" cy="7099476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6" name="Group 26"/>
          <p:cNvGrpSpPr/>
          <p:nvPr/>
        </p:nvGrpSpPr>
        <p:grpSpPr>
          <a:xfrm>
            <a:off x="10344866" y="2347501"/>
            <a:ext cx="7099476" cy="709947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00" r="-25000"/>
              </a:stretch>
            </a:blipFill>
          </p:spPr>
        </p:sp>
      </p:grpSp>
      <p:grpSp>
        <p:nvGrpSpPr>
          <p:cNvPr id="28" name="Group 28"/>
          <p:cNvGrpSpPr/>
          <p:nvPr/>
        </p:nvGrpSpPr>
        <p:grpSpPr>
          <a:xfrm>
            <a:off x="10344866" y="2347501"/>
            <a:ext cx="7099476" cy="7099476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00" r="-25000"/>
              </a:stretch>
            </a:blipFill>
          </p:spPr>
        </p:sp>
      </p:grpSp>
      <p:grpSp>
        <p:nvGrpSpPr>
          <p:cNvPr id="30" name="Group 30"/>
          <p:cNvGrpSpPr/>
          <p:nvPr/>
        </p:nvGrpSpPr>
        <p:grpSpPr>
          <a:xfrm>
            <a:off x="4924742" y="7987377"/>
            <a:ext cx="5420124" cy="676047"/>
            <a:chOff x="0" y="0"/>
            <a:chExt cx="1343952" cy="167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43952" cy="167630"/>
            </a:xfrm>
            <a:custGeom>
              <a:avLst/>
              <a:gdLst/>
              <a:ahLst/>
              <a:cxnLst/>
              <a:rect l="l" t="t" r="r" b="b"/>
              <a:pathLst>
                <a:path w="1343952" h="167630">
                  <a:moveTo>
                    <a:pt x="83815" y="0"/>
                  </a:moveTo>
                  <a:lnTo>
                    <a:pt x="1260137" y="0"/>
                  </a:lnTo>
                  <a:cubicBezTo>
                    <a:pt x="1282366" y="0"/>
                    <a:pt x="1303685" y="8830"/>
                    <a:pt x="1319403" y="24549"/>
                  </a:cubicBezTo>
                  <a:cubicBezTo>
                    <a:pt x="1335121" y="40267"/>
                    <a:pt x="1343952" y="61586"/>
                    <a:pt x="1343952" y="83815"/>
                  </a:cubicBezTo>
                  <a:lnTo>
                    <a:pt x="1343952" y="83815"/>
                  </a:lnTo>
                  <a:cubicBezTo>
                    <a:pt x="1343952" y="106044"/>
                    <a:pt x="1335121" y="127363"/>
                    <a:pt x="1319403" y="143081"/>
                  </a:cubicBezTo>
                  <a:cubicBezTo>
                    <a:pt x="1303685" y="158799"/>
                    <a:pt x="1282366" y="167630"/>
                    <a:pt x="1260137" y="167630"/>
                  </a:cubicBezTo>
                  <a:lnTo>
                    <a:pt x="83815" y="167630"/>
                  </a:lnTo>
                  <a:cubicBezTo>
                    <a:pt x="61586" y="167630"/>
                    <a:pt x="40267" y="158799"/>
                    <a:pt x="24549" y="143081"/>
                  </a:cubicBezTo>
                  <a:cubicBezTo>
                    <a:pt x="8830" y="127363"/>
                    <a:pt x="0" y="106044"/>
                    <a:pt x="0" y="83815"/>
                  </a:cubicBezTo>
                  <a:lnTo>
                    <a:pt x="0" y="83815"/>
                  </a:lnTo>
                  <a:cubicBezTo>
                    <a:pt x="0" y="61586"/>
                    <a:pt x="8830" y="40267"/>
                    <a:pt x="24549" y="24549"/>
                  </a:cubicBezTo>
                  <a:cubicBezTo>
                    <a:pt x="40267" y="8830"/>
                    <a:pt x="61586" y="0"/>
                    <a:pt x="83815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343952" cy="205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-799370" y="8750970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5" y="0"/>
                </a:lnTo>
                <a:lnTo>
                  <a:pt x="2251785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326522" y="370304"/>
            <a:ext cx="2699071" cy="620786"/>
          </a:xfrm>
          <a:custGeom>
            <a:avLst/>
            <a:gdLst/>
            <a:ahLst/>
            <a:cxnLst/>
            <a:rect l="l" t="t" r="r" b="b"/>
            <a:pathLst>
              <a:path w="2699071" h="620786">
                <a:moveTo>
                  <a:pt x="0" y="0"/>
                </a:moveTo>
                <a:lnTo>
                  <a:pt x="2699071" y="0"/>
                </a:lnTo>
                <a:lnTo>
                  <a:pt x="2699071" y="620786"/>
                </a:lnTo>
                <a:lnTo>
                  <a:pt x="0" y="6207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1436231" y="1321429"/>
            <a:ext cx="11959893" cy="260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0"/>
              </a:lnSpc>
            </a:pPr>
            <a:r>
              <a:rPr lang="en-US" sz="5800" b="1" dirty="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BREAST CANCER CLASSIFICATION ANALYSIS USING K-NEAREST NEIGHBORS (KNN)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704279" y="4916463"/>
            <a:ext cx="6327269" cy="193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2"/>
              </a:lnSpc>
            </a:pPr>
            <a:r>
              <a:rPr lang="en-US" sz="2535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project aims to analyze the classification of malignant and benign breast cancer tumors using a Machine Learning algorithm, namely K-Nearest Neighbors (KNN).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238060" y="8093887"/>
            <a:ext cx="4793488" cy="42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6"/>
              </a:lnSpc>
            </a:pPr>
            <a:r>
              <a:rPr lang="en-US" sz="2655" b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by Nisrina Asyifa Nur Azizah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637565" y="461622"/>
            <a:ext cx="479348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6"/>
              </a:lnSpc>
            </a:pPr>
            <a:r>
              <a:rPr lang="en-US" sz="2655" b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DSF 36.0 - </a:t>
            </a:r>
            <a:r>
              <a:rPr lang="en-US" sz="2655" i="1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60340" y="9818566"/>
            <a:ext cx="19154589" cy="1210681"/>
            <a:chOff x="0" y="0"/>
            <a:chExt cx="5044830" cy="318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44830" cy="318862"/>
            </a:xfrm>
            <a:custGeom>
              <a:avLst/>
              <a:gdLst/>
              <a:ahLst/>
              <a:cxnLst/>
              <a:rect l="l" t="t" r="r" b="b"/>
              <a:pathLst>
                <a:path w="5044830" h="318862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3055896">
            <a:off x="10667890" y="5104090"/>
            <a:ext cx="1867173" cy="10762758"/>
            <a:chOff x="0" y="0"/>
            <a:chExt cx="491766" cy="2834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2882442">
            <a:off x="14127658" y="2943656"/>
            <a:ext cx="7213299" cy="14686688"/>
            <a:chOff x="0" y="0"/>
            <a:chExt cx="1899799" cy="38680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9799" cy="3868099"/>
            </a:xfrm>
            <a:custGeom>
              <a:avLst/>
              <a:gdLst/>
              <a:ahLst/>
              <a:cxnLst/>
              <a:rect l="l" t="t" r="r" b="b"/>
              <a:pathLst>
                <a:path w="1899799" h="3868099">
                  <a:moveTo>
                    <a:pt x="0" y="0"/>
                  </a:moveTo>
                  <a:lnTo>
                    <a:pt x="1899799" y="0"/>
                  </a:lnTo>
                  <a:lnTo>
                    <a:pt x="1899799" y="3868099"/>
                  </a:lnTo>
                  <a:lnTo>
                    <a:pt x="0" y="3868099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99799" cy="3906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2700000">
            <a:off x="17932000" y="98426"/>
            <a:ext cx="712000" cy="7196626"/>
            <a:chOff x="0" y="0"/>
            <a:chExt cx="187523" cy="18954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65749" y="2794831"/>
            <a:ext cx="15559209" cy="309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546"/>
              </a:lnSpc>
            </a:pPr>
            <a:r>
              <a:rPr lang="en-US" sz="1712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28700" y="1962550"/>
            <a:ext cx="2468940" cy="763127"/>
          </a:xfrm>
          <a:custGeom>
            <a:avLst/>
            <a:gdLst/>
            <a:ahLst/>
            <a:cxnLst/>
            <a:rect l="l" t="t" r="r" b="b"/>
            <a:pathLst>
              <a:path w="2468940" h="763127">
                <a:moveTo>
                  <a:pt x="0" y="0"/>
                </a:moveTo>
                <a:lnTo>
                  <a:pt x="2468940" y="0"/>
                </a:lnTo>
                <a:lnTo>
                  <a:pt x="2468940" y="763127"/>
                </a:lnTo>
                <a:lnTo>
                  <a:pt x="0" y="76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2355868" y="5788922"/>
            <a:ext cx="2468940" cy="763127"/>
          </a:xfrm>
          <a:custGeom>
            <a:avLst/>
            <a:gdLst/>
            <a:ahLst/>
            <a:cxnLst/>
            <a:rect l="l" t="t" r="r" b="b"/>
            <a:pathLst>
              <a:path w="2468940" h="763127">
                <a:moveTo>
                  <a:pt x="2468941" y="0"/>
                </a:moveTo>
                <a:lnTo>
                  <a:pt x="0" y="0"/>
                </a:lnTo>
                <a:lnTo>
                  <a:pt x="0" y="763127"/>
                </a:lnTo>
                <a:lnTo>
                  <a:pt x="2468941" y="763127"/>
                </a:lnTo>
                <a:lnTo>
                  <a:pt x="246894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61415" y="5894155"/>
            <a:ext cx="9039346" cy="662904"/>
            <a:chOff x="0" y="0"/>
            <a:chExt cx="2285798" cy="167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85798" cy="167630"/>
            </a:xfrm>
            <a:custGeom>
              <a:avLst/>
              <a:gdLst/>
              <a:ahLst/>
              <a:cxnLst/>
              <a:rect l="l" t="t" r="r" b="b"/>
              <a:pathLst>
                <a:path w="2285798" h="167630">
                  <a:moveTo>
                    <a:pt x="83815" y="0"/>
                  </a:moveTo>
                  <a:lnTo>
                    <a:pt x="2201983" y="0"/>
                  </a:lnTo>
                  <a:cubicBezTo>
                    <a:pt x="2224212" y="0"/>
                    <a:pt x="2245531" y="8830"/>
                    <a:pt x="2261249" y="24549"/>
                  </a:cubicBezTo>
                  <a:cubicBezTo>
                    <a:pt x="2276968" y="40267"/>
                    <a:pt x="2285798" y="61586"/>
                    <a:pt x="2285798" y="83815"/>
                  </a:cubicBezTo>
                  <a:lnTo>
                    <a:pt x="2285798" y="83815"/>
                  </a:lnTo>
                  <a:cubicBezTo>
                    <a:pt x="2285798" y="106044"/>
                    <a:pt x="2276968" y="127363"/>
                    <a:pt x="2261249" y="143081"/>
                  </a:cubicBezTo>
                  <a:cubicBezTo>
                    <a:pt x="2245531" y="158799"/>
                    <a:pt x="2224212" y="167630"/>
                    <a:pt x="2201983" y="167630"/>
                  </a:cubicBezTo>
                  <a:lnTo>
                    <a:pt x="83815" y="167630"/>
                  </a:lnTo>
                  <a:cubicBezTo>
                    <a:pt x="61586" y="167630"/>
                    <a:pt x="40267" y="158799"/>
                    <a:pt x="24549" y="143081"/>
                  </a:cubicBezTo>
                  <a:cubicBezTo>
                    <a:pt x="8830" y="127363"/>
                    <a:pt x="0" y="106044"/>
                    <a:pt x="0" y="83815"/>
                  </a:cubicBezTo>
                  <a:lnTo>
                    <a:pt x="0" y="83815"/>
                  </a:lnTo>
                  <a:cubicBezTo>
                    <a:pt x="0" y="61586"/>
                    <a:pt x="8830" y="40267"/>
                    <a:pt x="24549" y="24549"/>
                  </a:cubicBezTo>
                  <a:cubicBezTo>
                    <a:pt x="40267" y="8830"/>
                    <a:pt x="61586" y="0"/>
                    <a:pt x="83815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285798" cy="205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15084" y="6008145"/>
            <a:ext cx="853200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603" b="1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More information nisrinaasyifa56@gmail.com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04990" y="9681660"/>
            <a:ext cx="15489259" cy="1210681"/>
            <a:chOff x="0" y="0"/>
            <a:chExt cx="4079476" cy="318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9476" cy="318862"/>
            </a:xfrm>
            <a:custGeom>
              <a:avLst/>
              <a:gdLst/>
              <a:ahLst/>
              <a:cxnLst/>
              <a:rect l="l" t="t" r="r" b="b"/>
              <a:pathLst>
                <a:path w="4079476" h="318862">
                  <a:moveTo>
                    <a:pt x="0" y="0"/>
                  </a:moveTo>
                  <a:lnTo>
                    <a:pt x="4079476" y="0"/>
                  </a:lnTo>
                  <a:lnTo>
                    <a:pt x="4079476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79476" cy="35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48101">
            <a:off x="-2941307" y="2523597"/>
            <a:ext cx="4278385" cy="10762758"/>
            <a:chOff x="0" y="0"/>
            <a:chExt cx="1126817" cy="2834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48101">
            <a:off x="2050242" y="5112800"/>
            <a:ext cx="1867173" cy="10762758"/>
            <a:chOff x="0" y="0"/>
            <a:chExt cx="491766" cy="28346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48101">
            <a:off x="-136450" y="-2205804"/>
            <a:ext cx="712000" cy="7196626"/>
            <a:chOff x="0" y="0"/>
            <a:chExt cx="187523" cy="18954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758851" y="1382844"/>
            <a:ext cx="1077029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TOOLS AND LIBRARIES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393742" y="1621109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4" y="0"/>
                </a:lnTo>
                <a:lnTo>
                  <a:pt x="2251784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853801" y="2973519"/>
            <a:ext cx="5570422" cy="2246737"/>
          </a:xfrm>
          <a:custGeom>
            <a:avLst/>
            <a:gdLst/>
            <a:ahLst/>
            <a:cxnLst/>
            <a:rect l="l" t="t" r="r" b="b"/>
            <a:pathLst>
              <a:path w="5570422" h="2246737">
                <a:moveTo>
                  <a:pt x="0" y="0"/>
                </a:moveTo>
                <a:lnTo>
                  <a:pt x="5570423" y="0"/>
                </a:lnTo>
                <a:lnTo>
                  <a:pt x="5570423" y="2246737"/>
                </a:lnTo>
                <a:lnTo>
                  <a:pt x="0" y="22467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144000" y="2716148"/>
            <a:ext cx="5699562" cy="2296032"/>
          </a:xfrm>
          <a:custGeom>
            <a:avLst/>
            <a:gdLst/>
            <a:ahLst/>
            <a:cxnLst/>
            <a:rect l="l" t="t" r="r" b="b"/>
            <a:pathLst>
              <a:path w="5699562" h="2296032">
                <a:moveTo>
                  <a:pt x="0" y="0"/>
                </a:moveTo>
                <a:lnTo>
                  <a:pt x="5699562" y="0"/>
                </a:lnTo>
                <a:lnTo>
                  <a:pt x="5699562" y="2296032"/>
                </a:lnTo>
                <a:lnTo>
                  <a:pt x="0" y="22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758851" y="4848530"/>
            <a:ext cx="6290199" cy="2096733"/>
          </a:xfrm>
          <a:custGeom>
            <a:avLst/>
            <a:gdLst/>
            <a:ahLst/>
            <a:cxnLst/>
            <a:rect l="l" t="t" r="r" b="b"/>
            <a:pathLst>
              <a:path w="6290199" h="2096733">
                <a:moveTo>
                  <a:pt x="0" y="0"/>
                </a:moveTo>
                <a:lnTo>
                  <a:pt x="6290199" y="0"/>
                </a:lnTo>
                <a:lnTo>
                  <a:pt x="6290199" y="2096733"/>
                </a:lnTo>
                <a:lnTo>
                  <a:pt x="0" y="20967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149620" y="4848530"/>
            <a:ext cx="5555007" cy="1326258"/>
          </a:xfrm>
          <a:custGeom>
            <a:avLst/>
            <a:gdLst/>
            <a:ahLst/>
            <a:cxnLst/>
            <a:rect l="l" t="t" r="r" b="b"/>
            <a:pathLst>
              <a:path w="5555007" h="1326258">
                <a:moveTo>
                  <a:pt x="0" y="0"/>
                </a:moveTo>
                <a:lnTo>
                  <a:pt x="5555006" y="0"/>
                </a:lnTo>
                <a:lnTo>
                  <a:pt x="5555006" y="1326258"/>
                </a:lnTo>
                <a:lnTo>
                  <a:pt x="0" y="13262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351067" y="5868398"/>
            <a:ext cx="4073157" cy="4073157"/>
          </a:xfrm>
          <a:custGeom>
            <a:avLst/>
            <a:gdLst/>
            <a:ahLst/>
            <a:cxnLst/>
            <a:rect l="l" t="t" r="r" b="b"/>
            <a:pathLst>
              <a:path w="4073157" h="4073157">
                <a:moveTo>
                  <a:pt x="0" y="0"/>
                </a:moveTo>
                <a:lnTo>
                  <a:pt x="4073157" y="0"/>
                </a:lnTo>
                <a:lnTo>
                  <a:pt x="4073157" y="4073157"/>
                </a:lnTo>
                <a:lnTo>
                  <a:pt x="0" y="40731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0293471" y="6487726"/>
            <a:ext cx="2880996" cy="2880996"/>
          </a:xfrm>
          <a:custGeom>
            <a:avLst/>
            <a:gdLst/>
            <a:ahLst/>
            <a:cxnLst/>
            <a:rect l="l" t="t" r="r" b="b"/>
            <a:pathLst>
              <a:path w="2880996" h="2880996">
                <a:moveTo>
                  <a:pt x="0" y="0"/>
                </a:moveTo>
                <a:lnTo>
                  <a:pt x="2880996" y="0"/>
                </a:lnTo>
                <a:lnTo>
                  <a:pt x="2880996" y="2880996"/>
                </a:lnTo>
                <a:lnTo>
                  <a:pt x="0" y="28809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043714" y="7108439"/>
            <a:ext cx="1601812" cy="1593075"/>
          </a:xfrm>
          <a:custGeom>
            <a:avLst/>
            <a:gdLst/>
            <a:ahLst/>
            <a:cxnLst/>
            <a:rect l="l" t="t" r="r" b="b"/>
            <a:pathLst>
              <a:path w="1601812" h="1593075">
                <a:moveTo>
                  <a:pt x="0" y="0"/>
                </a:moveTo>
                <a:lnTo>
                  <a:pt x="1601812" y="0"/>
                </a:lnTo>
                <a:lnTo>
                  <a:pt x="1601812" y="1593075"/>
                </a:lnTo>
                <a:lnTo>
                  <a:pt x="0" y="1593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04990" y="9681660"/>
            <a:ext cx="15489259" cy="1210681"/>
            <a:chOff x="0" y="0"/>
            <a:chExt cx="4079476" cy="318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9476" cy="318862"/>
            </a:xfrm>
            <a:custGeom>
              <a:avLst/>
              <a:gdLst/>
              <a:ahLst/>
              <a:cxnLst/>
              <a:rect l="l" t="t" r="r" b="b"/>
              <a:pathLst>
                <a:path w="4079476" h="318862">
                  <a:moveTo>
                    <a:pt x="0" y="0"/>
                  </a:moveTo>
                  <a:lnTo>
                    <a:pt x="4079476" y="0"/>
                  </a:lnTo>
                  <a:lnTo>
                    <a:pt x="4079476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79476" cy="35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48101">
            <a:off x="-2941307" y="2523597"/>
            <a:ext cx="4278385" cy="10762758"/>
            <a:chOff x="0" y="0"/>
            <a:chExt cx="1126817" cy="2834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48101">
            <a:off x="2050242" y="5112800"/>
            <a:ext cx="1867173" cy="10762758"/>
            <a:chOff x="0" y="0"/>
            <a:chExt cx="491766" cy="28346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48101">
            <a:off x="-136450" y="-2205804"/>
            <a:ext cx="712000" cy="7196626"/>
            <a:chOff x="0" y="0"/>
            <a:chExt cx="187523" cy="18954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39270" y="1413852"/>
            <a:ext cx="1293755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OUTLINE OF DATA ANALYSIS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393742" y="1621109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4" y="0"/>
                </a:lnTo>
                <a:lnTo>
                  <a:pt x="2251784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900696" y="3928739"/>
            <a:ext cx="5921498" cy="987437"/>
            <a:chOff x="0" y="0"/>
            <a:chExt cx="1559571" cy="26006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327287" y="3928452"/>
            <a:ext cx="5921498" cy="987437"/>
            <a:chOff x="0" y="0"/>
            <a:chExt cx="1559571" cy="26006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900696" y="5525202"/>
            <a:ext cx="5921498" cy="987437"/>
            <a:chOff x="0" y="0"/>
            <a:chExt cx="1559571" cy="26006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327287" y="5524915"/>
            <a:ext cx="5921498" cy="987437"/>
            <a:chOff x="0" y="0"/>
            <a:chExt cx="1559571" cy="26006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900696" y="7122239"/>
            <a:ext cx="5921498" cy="987437"/>
            <a:chOff x="0" y="0"/>
            <a:chExt cx="1559571" cy="26006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327287" y="7121952"/>
            <a:ext cx="5921498" cy="987437"/>
            <a:chOff x="0" y="0"/>
            <a:chExt cx="1559571" cy="26006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3890181" y="3967860"/>
            <a:ext cx="874213" cy="874213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3905238" y="4146232"/>
            <a:ext cx="844097" cy="56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6385087" y="3967860"/>
            <a:ext cx="874213" cy="874213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3890181" y="5581527"/>
            <a:ext cx="874213" cy="874213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890181" y="5740790"/>
            <a:ext cx="844097" cy="56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6385087" y="5581527"/>
            <a:ext cx="874213" cy="874213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3890181" y="7178564"/>
            <a:ext cx="874213" cy="874213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3890181" y="7341027"/>
            <a:ext cx="844097" cy="56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6385087" y="7178564"/>
            <a:ext cx="874213" cy="87421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6415203" y="4146232"/>
            <a:ext cx="844097" cy="56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6400145" y="5740790"/>
            <a:ext cx="844097" cy="56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05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6400145" y="7341027"/>
            <a:ext cx="844097" cy="56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06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992815" y="4184332"/>
            <a:ext cx="4964057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 Data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1287010" y="4243388"/>
            <a:ext cx="5524482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Performance Evaluation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992815" y="5792226"/>
            <a:ext cx="4739838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Preprocessing Data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649484" y="5778890"/>
            <a:ext cx="4435618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Visualization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4992815" y="7369602"/>
            <a:ext cx="566975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Machine Learning Model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602879" y="7377546"/>
            <a:ext cx="445998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6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0828" y="888854"/>
            <a:ext cx="89221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 dirty="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LOAD DATA</a:t>
            </a:r>
          </a:p>
        </p:txBody>
      </p:sp>
      <p:grpSp>
        <p:nvGrpSpPr>
          <p:cNvPr id="4" name="Group 4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48101">
            <a:off x="16788938" y="-4708531"/>
            <a:ext cx="4278385" cy="10762758"/>
            <a:chOff x="0" y="0"/>
            <a:chExt cx="1126817" cy="2834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48101">
            <a:off x="18924572" y="4905621"/>
            <a:ext cx="1867173" cy="10762758"/>
            <a:chOff x="0" y="0"/>
            <a:chExt cx="491766" cy="28346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48101">
            <a:off x="15862995" y="-2056816"/>
            <a:ext cx="712000" cy="7196626"/>
            <a:chOff x="0" y="0"/>
            <a:chExt cx="187523" cy="18954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569775" y="971557"/>
            <a:ext cx="1620705" cy="500945"/>
          </a:xfrm>
          <a:custGeom>
            <a:avLst/>
            <a:gdLst/>
            <a:ahLst/>
            <a:cxnLst/>
            <a:rect l="l" t="t" r="r" b="b"/>
            <a:pathLst>
              <a:path w="1620705" h="500945">
                <a:moveTo>
                  <a:pt x="0" y="0"/>
                </a:moveTo>
                <a:lnTo>
                  <a:pt x="1620705" y="0"/>
                </a:lnTo>
                <a:lnTo>
                  <a:pt x="1620705" y="500945"/>
                </a:lnTo>
                <a:lnTo>
                  <a:pt x="0" y="500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554323" y="7659387"/>
            <a:ext cx="8198360" cy="2012601"/>
          </a:xfrm>
          <a:custGeom>
            <a:avLst/>
            <a:gdLst/>
            <a:ahLst/>
            <a:cxnLst/>
            <a:rect l="l" t="t" r="r" b="b"/>
            <a:pathLst>
              <a:path w="8198360" h="2012601">
                <a:moveTo>
                  <a:pt x="0" y="0"/>
                </a:moveTo>
                <a:lnTo>
                  <a:pt x="8198360" y="0"/>
                </a:lnTo>
                <a:lnTo>
                  <a:pt x="8198360" y="2012601"/>
                </a:lnTo>
                <a:lnTo>
                  <a:pt x="0" y="20126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157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27941" y="1541497"/>
            <a:ext cx="4559549" cy="5906689"/>
          </a:xfrm>
          <a:custGeom>
            <a:avLst/>
            <a:gdLst/>
            <a:ahLst/>
            <a:cxnLst/>
            <a:rect l="l" t="t" r="r" b="b"/>
            <a:pathLst>
              <a:path w="4559549" h="5906689">
                <a:moveTo>
                  <a:pt x="0" y="0"/>
                </a:moveTo>
                <a:lnTo>
                  <a:pt x="4559550" y="0"/>
                </a:lnTo>
                <a:lnTo>
                  <a:pt x="4559550" y="5906689"/>
                </a:lnTo>
                <a:lnTo>
                  <a:pt x="0" y="5906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752683" y="7659387"/>
            <a:ext cx="4492695" cy="2012601"/>
          </a:xfrm>
          <a:custGeom>
            <a:avLst/>
            <a:gdLst/>
            <a:ahLst/>
            <a:cxnLst/>
            <a:rect l="l" t="t" r="r" b="b"/>
            <a:pathLst>
              <a:path w="4492695" h="2012601">
                <a:moveTo>
                  <a:pt x="0" y="0"/>
                </a:moveTo>
                <a:lnTo>
                  <a:pt x="4492695" y="0"/>
                </a:lnTo>
                <a:lnTo>
                  <a:pt x="4492695" y="2012601"/>
                </a:lnTo>
                <a:lnTo>
                  <a:pt x="0" y="20126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524221" y="6197327"/>
            <a:ext cx="2828029" cy="1250859"/>
          </a:xfrm>
          <a:custGeom>
            <a:avLst/>
            <a:gdLst/>
            <a:ahLst/>
            <a:cxnLst/>
            <a:rect l="l" t="t" r="r" b="b"/>
            <a:pathLst>
              <a:path w="2828029" h="1250859">
                <a:moveTo>
                  <a:pt x="0" y="0"/>
                </a:moveTo>
                <a:lnTo>
                  <a:pt x="2828029" y="0"/>
                </a:lnTo>
                <a:lnTo>
                  <a:pt x="2828029" y="1250859"/>
                </a:lnTo>
                <a:lnTo>
                  <a:pt x="0" y="12508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712278" y="2847611"/>
            <a:ext cx="8903879" cy="460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36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Breast Cancer Wisconsin (Diagnostic) dataset from the scikit-learn library.</a:t>
            </a:r>
          </a:p>
          <a:p>
            <a:pPr marL="647702" lvl="1" indent="-323851" algn="just">
              <a:lnSpc>
                <a:spcPts val="36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has 30 numerical features related to tumor characteristics.</a:t>
            </a:r>
          </a:p>
          <a:p>
            <a:pPr marL="647702" lvl="1" indent="-323851" algn="just">
              <a:lnSpc>
                <a:spcPts val="36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(Class Label): </a:t>
            </a:r>
          </a:p>
          <a:p>
            <a:pPr marL="1295403" lvl="2" indent="-431801" algn="just">
              <a:lnSpc>
                <a:spcPts val="3600"/>
              </a:lnSpc>
              <a:buFont typeface="Arial"/>
              <a:buChar char="⚬"/>
            </a:pPr>
            <a:r>
              <a:rPr lang="en-US" sz="25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0: Malignant </a:t>
            </a:r>
          </a:p>
          <a:p>
            <a:pPr marL="1295403" lvl="2" indent="-431801" algn="just">
              <a:lnSpc>
                <a:spcPts val="3600"/>
              </a:lnSpc>
              <a:buFont typeface="Arial"/>
              <a:buChar char="⚬"/>
            </a:pPr>
            <a:r>
              <a:rPr lang="en-US" sz="25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1: Benign</a:t>
            </a:r>
          </a:p>
          <a:p>
            <a:pPr marL="647702" lvl="1" indent="-323851" algn="just">
              <a:lnSpc>
                <a:spcPts val="36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total of 569 samples, consisting of 357 benign and 212 malignant.</a:t>
            </a:r>
          </a:p>
          <a:p>
            <a:pPr algn="just">
              <a:lnSpc>
                <a:spcPts val="3600"/>
              </a:lnSpc>
            </a:pPr>
            <a:endParaRPr lang="en-US" sz="3000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48101">
            <a:off x="16788938" y="-4708531"/>
            <a:ext cx="4278385" cy="10762758"/>
            <a:chOff x="0" y="0"/>
            <a:chExt cx="1126817" cy="28346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48101">
            <a:off x="19144551" y="5818357"/>
            <a:ext cx="1867173" cy="10762758"/>
            <a:chOff x="0" y="0"/>
            <a:chExt cx="491766" cy="2834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48101">
            <a:off x="15862995" y="-2056816"/>
            <a:ext cx="712000" cy="7196626"/>
            <a:chOff x="0" y="0"/>
            <a:chExt cx="187523" cy="18954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9174" y="3827070"/>
            <a:ext cx="5921498" cy="987437"/>
            <a:chOff x="0" y="0"/>
            <a:chExt cx="1559571" cy="26006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19174" y="5194534"/>
            <a:ext cx="5921498" cy="987437"/>
            <a:chOff x="0" y="0"/>
            <a:chExt cx="1559571" cy="26006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19174" y="6562971"/>
            <a:ext cx="5921498" cy="987437"/>
            <a:chOff x="0" y="0"/>
            <a:chExt cx="1559571" cy="26006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19174" y="7931408"/>
            <a:ext cx="5921498" cy="987437"/>
            <a:chOff x="0" y="0"/>
            <a:chExt cx="1559571" cy="26006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59571" cy="260066"/>
            </a:xfrm>
            <a:custGeom>
              <a:avLst/>
              <a:gdLst/>
              <a:ahLst/>
              <a:cxnLst/>
              <a:rect l="l" t="t" r="r" b="b"/>
              <a:pathLst>
                <a:path w="1559571" h="260066">
                  <a:moveTo>
                    <a:pt x="130033" y="0"/>
                  </a:moveTo>
                  <a:lnTo>
                    <a:pt x="1429539" y="0"/>
                  </a:lnTo>
                  <a:cubicBezTo>
                    <a:pt x="1464025" y="0"/>
                    <a:pt x="1497100" y="13700"/>
                    <a:pt x="1521486" y="38086"/>
                  </a:cubicBezTo>
                  <a:cubicBezTo>
                    <a:pt x="1545872" y="62472"/>
                    <a:pt x="1559571" y="95546"/>
                    <a:pt x="1559571" y="130033"/>
                  </a:cubicBezTo>
                  <a:lnTo>
                    <a:pt x="1559571" y="130033"/>
                  </a:lnTo>
                  <a:cubicBezTo>
                    <a:pt x="1559571" y="201848"/>
                    <a:pt x="1501354" y="260066"/>
                    <a:pt x="1429539" y="260066"/>
                  </a:cubicBezTo>
                  <a:lnTo>
                    <a:pt x="130033" y="260066"/>
                  </a:lnTo>
                  <a:cubicBezTo>
                    <a:pt x="95546" y="260066"/>
                    <a:pt x="62472" y="246366"/>
                    <a:pt x="38086" y="221980"/>
                  </a:cubicBezTo>
                  <a:cubicBezTo>
                    <a:pt x="13700" y="197594"/>
                    <a:pt x="0" y="164520"/>
                    <a:pt x="0" y="130033"/>
                  </a:cubicBezTo>
                  <a:lnTo>
                    <a:pt x="0" y="130033"/>
                  </a:lnTo>
                  <a:cubicBezTo>
                    <a:pt x="0" y="95546"/>
                    <a:pt x="13700" y="62472"/>
                    <a:pt x="38086" y="38086"/>
                  </a:cubicBezTo>
                  <a:cubicBezTo>
                    <a:pt x="62472" y="13700"/>
                    <a:pt x="95546" y="0"/>
                    <a:pt x="13003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559571" cy="298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42066" y="3924067"/>
            <a:ext cx="793444" cy="79344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342066" y="5291531"/>
            <a:ext cx="793444" cy="793444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342066" y="6659968"/>
            <a:ext cx="793444" cy="793444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342066" y="8028405"/>
            <a:ext cx="793444" cy="793444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-260340" y="9818566"/>
            <a:ext cx="19154589" cy="1210681"/>
            <a:chOff x="0" y="0"/>
            <a:chExt cx="5044830" cy="31886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044830" cy="318862"/>
            </a:xfrm>
            <a:custGeom>
              <a:avLst/>
              <a:gdLst/>
              <a:ahLst/>
              <a:cxnLst/>
              <a:rect l="l" t="t" r="r" b="b"/>
              <a:pathLst>
                <a:path w="5044830" h="318862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9316955" y="1185285"/>
            <a:ext cx="1620705" cy="500945"/>
          </a:xfrm>
          <a:custGeom>
            <a:avLst/>
            <a:gdLst/>
            <a:ahLst/>
            <a:cxnLst/>
            <a:rect l="l" t="t" r="r" b="b"/>
            <a:pathLst>
              <a:path w="1620705" h="500945">
                <a:moveTo>
                  <a:pt x="0" y="0"/>
                </a:moveTo>
                <a:lnTo>
                  <a:pt x="1620704" y="0"/>
                </a:lnTo>
                <a:lnTo>
                  <a:pt x="1620704" y="500945"/>
                </a:lnTo>
                <a:lnTo>
                  <a:pt x="0" y="500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8569812" y="2358288"/>
            <a:ext cx="2736316" cy="6463561"/>
          </a:xfrm>
          <a:custGeom>
            <a:avLst/>
            <a:gdLst/>
            <a:ahLst/>
            <a:cxnLst/>
            <a:rect l="l" t="t" r="r" b="b"/>
            <a:pathLst>
              <a:path w="2736316" h="6463561">
                <a:moveTo>
                  <a:pt x="0" y="0"/>
                </a:moveTo>
                <a:lnTo>
                  <a:pt x="2736316" y="0"/>
                </a:lnTo>
                <a:lnTo>
                  <a:pt x="2736316" y="6463561"/>
                </a:lnTo>
                <a:lnTo>
                  <a:pt x="0" y="64635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1740430" y="4990275"/>
            <a:ext cx="5518870" cy="4016511"/>
          </a:xfrm>
          <a:custGeom>
            <a:avLst/>
            <a:gdLst/>
            <a:ahLst/>
            <a:cxnLst/>
            <a:rect l="l" t="t" r="r" b="b"/>
            <a:pathLst>
              <a:path w="5518870" h="4016511">
                <a:moveTo>
                  <a:pt x="0" y="0"/>
                </a:moveTo>
                <a:lnTo>
                  <a:pt x="5518870" y="0"/>
                </a:lnTo>
                <a:lnTo>
                  <a:pt x="5518870" y="4016510"/>
                </a:lnTo>
                <a:lnTo>
                  <a:pt x="0" y="40165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11744278" y="3827070"/>
            <a:ext cx="6059777" cy="570908"/>
          </a:xfrm>
          <a:custGeom>
            <a:avLst/>
            <a:gdLst/>
            <a:ahLst/>
            <a:cxnLst/>
            <a:rect l="l" t="t" r="r" b="b"/>
            <a:pathLst>
              <a:path w="6059777" h="570908">
                <a:moveTo>
                  <a:pt x="0" y="0"/>
                </a:moveTo>
                <a:lnTo>
                  <a:pt x="6059777" y="0"/>
                </a:lnTo>
                <a:lnTo>
                  <a:pt x="6059777" y="570908"/>
                </a:lnTo>
                <a:lnTo>
                  <a:pt x="0" y="5709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11740430" y="2418163"/>
            <a:ext cx="6063625" cy="1005674"/>
          </a:xfrm>
          <a:custGeom>
            <a:avLst/>
            <a:gdLst/>
            <a:ahLst/>
            <a:cxnLst/>
            <a:rect l="l" t="t" r="r" b="b"/>
            <a:pathLst>
              <a:path w="6063625" h="1005674">
                <a:moveTo>
                  <a:pt x="0" y="0"/>
                </a:moveTo>
                <a:lnTo>
                  <a:pt x="6063625" y="0"/>
                </a:lnTo>
                <a:lnTo>
                  <a:pt x="6063625" y="1005674"/>
                </a:lnTo>
                <a:lnTo>
                  <a:pt x="0" y="10056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47" name="TextBox 47"/>
          <p:cNvSpPr txBox="1"/>
          <p:nvPr/>
        </p:nvSpPr>
        <p:spPr>
          <a:xfrm>
            <a:off x="1219174" y="904875"/>
            <a:ext cx="6519614" cy="201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50"/>
              </a:lnSpc>
            </a:pPr>
            <a:r>
              <a:rPr lang="en-US" sz="65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PREPROCESSING DATA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460653" y="4030276"/>
            <a:ext cx="55627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460653" y="5397740"/>
            <a:ext cx="55627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460653" y="6761250"/>
            <a:ext cx="55627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460653" y="8139212"/>
            <a:ext cx="55627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770136" y="3905017"/>
            <a:ext cx="537053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Checking for missing values and data duplication.</a:t>
            </a:r>
          </a:p>
          <a:p>
            <a:pPr algn="l">
              <a:lnSpc>
                <a:spcPts val="2760"/>
              </a:lnSpc>
            </a:pPr>
            <a:endParaRPr lang="en-US" sz="260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458534" y="6629646"/>
            <a:ext cx="5682138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Divide the dataset into training data (80%) and testing data (20%) 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697894" y="5284875"/>
            <a:ext cx="544277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normalization using StandardScaler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741319" y="8215204"/>
            <a:ext cx="544277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Visualisasi</a:t>
            </a:r>
            <a:r>
              <a:rPr lang="en-US" sz="2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distribusi</a:t>
            </a:r>
            <a:r>
              <a:rPr lang="en-US" sz="2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data</a:t>
            </a:r>
          </a:p>
          <a:p>
            <a:pPr algn="l">
              <a:lnSpc>
                <a:spcPts val="3120"/>
              </a:lnSpc>
            </a:pPr>
            <a:endParaRPr lang="en-US" sz="26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8268" y="1007518"/>
            <a:ext cx="15771465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MACHINE LEARNING MODEL</a:t>
            </a:r>
          </a:p>
        </p:txBody>
      </p:sp>
      <p:grpSp>
        <p:nvGrpSpPr>
          <p:cNvPr id="4" name="Group 4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48101">
            <a:off x="17582300" y="-5381379"/>
            <a:ext cx="4278385" cy="10762758"/>
            <a:chOff x="0" y="0"/>
            <a:chExt cx="1126817" cy="2834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60340" y="9818566"/>
            <a:ext cx="19154589" cy="1210681"/>
            <a:chOff x="0" y="0"/>
            <a:chExt cx="5044830" cy="3188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44830" cy="318862"/>
            </a:xfrm>
            <a:custGeom>
              <a:avLst/>
              <a:gdLst/>
              <a:ahLst/>
              <a:cxnLst/>
              <a:rect l="l" t="t" r="r" b="b"/>
              <a:pathLst>
                <a:path w="5044830" h="318862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931624"/>
            <a:ext cx="7261808" cy="3296016"/>
            <a:chOff x="0" y="0"/>
            <a:chExt cx="1912575" cy="86808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2575" cy="868087"/>
            </a:xfrm>
            <a:custGeom>
              <a:avLst/>
              <a:gdLst/>
              <a:ahLst/>
              <a:cxnLst/>
              <a:rect l="l" t="t" r="r" b="b"/>
              <a:pathLst>
                <a:path w="1912575" h="868087">
                  <a:moveTo>
                    <a:pt x="58636" y="0"/>
                  </a:moveTo>
                  <a:lnTo>
                    <a:pt x="1853939" y="0"/>
                  </a:lnTo>
                  <a:cubicBezTo>
                    <a:pt x="1869490" y="0"/>
                    <a:pt x="1884404" y="6178"/>
                    <a:pt x="1895401" y="17174"/>
                  </a:cubicBezTo>
                  <a:cubicBezTo>
                    <a:pt x="1906397" y="28171"/>
                    <a:pt x="1912575" y="43085"/>
                    <a:pt x="1912575" y="58636"/>
                  </a:cubicBezTo>
                  <a:lnTo>
                    <a:pt x="1912575" y="809450"/>
                  </a:lnTo>
                  <a:cubicBezTo>
                    <a:pt x="1912575" y="825002"/>
                    <a:pt x="1906397" y="839916"/>
                    <a:pt x="1895401" y="850912"/>
                  </a:cubicBezTo>
                  <a:cubicBezTo>
                    <a:pt x="1884404" y="861909"/>
                    <a:pt x="1869490" y="868087"/>
                    <a:pt x="1853939" y="868087"/>
                  </a:cubicBezTo>
                  <a:lnTo>
                    <a:pt x="58636" y="868087"/>
                  </a:lnTo>
                  <a:cubicBezTo>
                    <a:pt x="43085" y="868087"/>
                    <a:pt x="28171" y="861909"/>
                    <a:pt x="17174" y="850912"/>
                  </a:cubicBezTo>
                  <a:cubicBezTo>
                    <a:pt x="6178" y="839916"/>
                    <a:pt x="0" y="825002"/>
                    <a:pt x="0" y="809450"/>
                  </a:cubicBezTo>
                  <a:lnTo>
                    <a:pt x="0" y="58636"/>
                  </a:lnTo>
                  <a:cubicBezTo>
                    <a:pt x="0" y="43085"/>
                    <a:pt x="6178" y="28171"/>
                    <a:pt x="17174" y="17174"/>
                  </a:cubicBezTo>
                  <a:cubicBezTo>
                    <a:pt x="28171" y="6178"/>
                    <a:pt x="43085" y="0"/>
                    <a:pt x="58636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912575" cy="90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48101">
            <a:off x="19144551" y="5818357"/>
            <a:ext cx="1867173" cy="10762758"/>
            <a:chOff x="0" y="0"/>
            <a:chExt cx="491766" cy="28346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-748879" y="1313135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5" y="0"/>
                </a:lnTo>
                <a:lnTo>
                  <a:pt x="2251785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6667952" y="8562294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2251785" y="0"/>
                </a:moveTo>
                <a:lnTo>
                  <a:pt x="0" y="0"/>
                </a:lnTo>
                <a:lnTo>
                  <a:pt x="0" y="696006"/>
                </a:lnTo>
                <a:lnTo>
                  <a:pt x="2251785" y="696006"/>
                </a:lnTo>
                <a:lnTo>
                  <a:pt x="225178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8433029" y="2596970"/>
            <a:ext cx="8092401" cy="5965324"/>
          </a:xfrm>
          <a:custGeom>
            <a:avLst/>
            <a:gdLst/>
            <a:ahLst/>
            <a:cxnLst/>
            <a:rect l="l" t="t" r="r" b="b"/>
            <a:pathLst>
              <a:path w="8092401" h="5965324">
                <a:moveTo>
                  <a:pt x="0" y="0"/>
                </a:moveTo>
                <a:lnTo>
                  <a:pt x="8092402" y="0"/>
                </a:lnTo>
                <a:lnTo>
                  <a:pt x="8092402" y="5965324"/>
                </a:lnTo>
                <a:lnTo>
                  <a:pt x="0" y="59653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725898" y="4389007"/>
            <a:ext cx="7320027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88" lvl="2" indent="-374229" algn="just">
              <a:lnSpc>
                <a:spcPts val="3120"/>
              </a:lnSpc>
              <a:buFont typeface="Arial"/>
              <a:buChar char="⚬"/>
            </a:pPr>
            <a:r>
              <a:rPr lang="en-US" sz="2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K-Nearest Neighbors (KNN) model was chosen for its simplicity and effectiveness in classification.</a:t>
            </a:r>
          </a:p>
          <a:p>
            <a:pPr marL="1122688" lvl="2" indent="-374229" algn="just">
              <a:lnSpc>
                <a:spcPts val="3120"/>
              </a:lnSpc>
              <a:buFont typeface="Arial"/>
              <a:buChar char="⚬"/>
            </a:pPr>
            <a:r>
              <a:rPr lang="en-US" sz="2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Determining the optimal number of neighbors with </a:t>
            </a:r>
            <a:r>
              <a:rPr lang="en-US" sz="26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GridSearchCV</a:t>
            </a:r>
            <a:r>
              <a:rPr lang="en-US" sz="2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1122688" lvl="2" indent="-374229" algn="just">
              <a:lnSpc>
                <a:spcPts val="3120"/>
              </a:lnSpc>
              <a:buFont typeface="Arial"/>
              <a:buChar char="⚬"/>
            </a:pPr>
            <a:r>
              <a:rPr lang="en-US" sz="2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Main parameters: k =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8268" y="1281998"/>
            <a:ext cx="15771465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MODEL PERFORMANCE EVALUATION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689513" y="4063327"/>
            <a:ext cx="2908973" cy="290897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7689513" y="5726353"/>
            <a:ext cx="2908973" cy="29089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8" name="Freeform 8"/>
          <p:cNvSpPr/>
          <p:nvPr/>
        </p:nvSpPr>
        <p:spPr>
          <a:xfrm flipH="1">
            <a:off x="16371912" y="1472498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2251784" y="0"/>
                </a:moveTo>
                <a:lnTo>
                  <a:pt x="0" y="0"/>
                </a:lnTo>
                <a:lnTo>
                  <a:pt x="0" y="696007"/>
                </a:lnTo>
                <a:lnTo>
                  <a:pt x="2251784" y="696007"/>
                </a:lnTo>
                <a:lnTo>
                  <a:pt x="22517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35696" y="1472498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4" y="0"/>
                </a:lnTo>
                <a:lnTo>
                  <a:pt x="2251784" y="696007"/>
                </a:lnTo>
                <a:lnTo>
                  <a:pt x="0" y="69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260340" y="9818566"/>
            <a:ext cx="19154589" cy="1210681"/>
            <a:chOff x="0" y="0"/>
            <a:chExt cx="5044830" cy="3188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44830" cy="318862"/>
            </a:xfrm>
            <a:custGeom>
              <a:avLst/>
              <a:gdLst/>
              <a:ahLst/>
              <a:cxnLst/>
              <a:rect l="l" t="t" r="r" b="b"/>
              <a:pathLst>
                <a:path w="5044830" h="318862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065140">
            <a:off x="-3949783" y="3876921"/>
            <a:ext cx="4278385" cy="10762758"/>
            <a:chOff x="0" y="0"/>
            <a:chExt cx="1126817" cy="28346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2064000">
            <a:off x="17960469" y="3876921"/>
            <a:ext cx="4278385" cy="10762758"/>
            <a:chOff x="0" y="0"/>
            <a:chExt cx="1126817" cy="28346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790197" y="2857228"/>
            <a:ext cx="8526758" cy="4253755"/>
          </a:xfrm>
          <a:custGeom>
            <a:avLst/>
            <a:gdLst/>
            <a:ahLst/>
            <a:cxnLst/>
            <a:rect l="l" t="t" r="r" b="b"/>
            <a:pathLst>
              <a:path w="8526758" h="4253755">
                <a:moveTo>
                  <a:pt x="0" y="0"/>
                </a:moveTo>
                <a:lnTo>
                  <a:pt x="8526759" y="0"/>
                </a:lnTo>
                <a:lnTo>
                  <a:pt x="8526759" y="4253755"/>
                </a:lnTo>
                <a:lnTo>
                  <a:pt x="0" y="42537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58268" y="7446543"/>
            <a:ext cx="6060351" cy="209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448" lvl="1" indent="-244224" algn="just">
              <a:lnSpc>
                <a:spcPts val="2714"/>
              </a:lnSpc>
              <a:buFont typeface="Arial"/>
              <a:buChar char="•"/>
            </a:pPr>
            <a:r>
              <a:rPr lang="en-US" sz="226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Classification report</a:t>
            </a:r>
            <a:r>
              <a:rPr lang="en-US" sz="22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shows evaluation metrics (Accuracy, Precision, Recall, F1-Score)</a:t>
            </a:r>
          </a:p>
          <a:p>
            <a:pPr marL="488448" lvl="1" indent="-244224" algn="just">
              <a:lnSpc>
                <a:spcPts val="2714"/>
              </a:lnSpc>
              <a:buFont typeface="Arial"/>
              <a:buChar char="•"/>
            </a:pPr>
            <a:r>
              <a:rPr lang="en-US" sz="226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accuracy,</a:t>
            </a:r>
            <a:r>
              <a:rPr lang="en-US" sz="22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i.e. the percentage of correct predictions compared to the total test data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16955" y="2821624"/>
            <a:ext cx="8180849" cy="7053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0637" lvl="1" indent="-225319" algn="just">
              <a:lnSpc>
                <a:spcPts val="2504"/>
              </a:lnSpc>
              <a:buAutoNum type="arabicPeriod"/>
            </a:pPr>
            <a:r>
              <a:rPr lang="en-US" sz="2087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Malignant</a:t>
            </a:r>
          </a:p>
          <a:p>
            <a:pPr marL="901275" lvl="2" indent="-300425" algn="just">
              <a:lnSpc>
                <a:spcPts val="2504"/>
              </a:lnSpc>
              <a:buFont typeface="Arial"/>
              <a:buChar char="⚬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Precision = 0.97 → 97% of predicted Malignant cases are correct.</a:t>
            </a:r>
          </a:p>
          <a:p>
            <a:pPr marL="901275" lvl="2" indent="-300425" algn="just">
              <a:lnSpc>
                <a:spcPts val="2504"/>
              </a:lnSpc>
              <a:buFont typeface="Arial"/>
              <a:buChar char="⚬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Recall = 0.93 → 93% of actual Malignant cases are correctly identified.</a:t>
            </a:r>
          </a:p>
          <a:p>
            <a:pPr marL="901275" lvl="2" indent="-300425" algn="just">
              <a:lnSpc>
                <a:spcPts val="2504"/>
              </a:lnSpc>
              <a:buFont typeface="Arial"/>
              <a:buChar char="⚬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F1-score = 0.95 → 95% Balanced measure of precision &amp; recall.</a:t>
            </a:r>
          </a:p>
          <a:p>
            <a:pPr marL="450637" lvl="1" indent="-225319" algn="just">
              <a:lnSpc>
                <a:spcPts val="2504"/>
              </a:lnSpc>
              <a:buAutoNum type="arabicPeriod"/>
            </a:pPr>
            <a:r>
              <a:rPr lang="en-US" sz="2087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Benign</a:t>
            </a:r>
          </a:p>
          <a:p>
            <a:pPr marL="901275" lvl="2" indent="-300425" algn="just">
              <a:lnSpc>
                <a:spcPts val="2504"/>
              </a:lnSpc>
              <a:buFont typeface="Arial"/>
              <a:buChar char="⚬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Precision = 0.96 → 96% of predicted Benign cases are correct.</a:t>
            </a:r>
          </a:p>
          <a:p>
            <a:pPr marL="901275" lvl="2" indent="-300425" algn="just">
              <a:lnSpc>
                <a:spcPts val="2504"/>
              </a:lnSpc>
              <a:buFont typeface="Arial"/>
              <a:buChar char="⚬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Recall = 0.99 → 99% of actual Benign cases are correctly identified.</a:t>
            </a:r>
          </a:p>
          <a:p>
            <a:pPr marL="901275" lvl="2" indent="-300425" algn="just">
              <a:lnSpc>
                <a:spcPts val="2504"/>
              </a:lnSpc>
              <a:buFont typeface="Arial"/>
              <a:buChar char="⚬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F1-score = 0.97 → 97% Excellent classification performance.</a:t>
            </a:r>
          </a:p>
          <a:p>
            <a:pPr algn="just">
              <a:lnSpc>
                <a:spcPts val="2504"/>
              </a:lnSpc>
            </a:pPr>
            <a:r>
              <a:rPr lang="en-US" sz="20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 Model Performance</a:t>
            </a:r>
          </a:p>
          <a:p>
            <a:pPr marL="450637" lvl="1" indent="-225319" algn="just">
              <a:lnSpc>
                <a:spcPts val="2504"/>
              </a:lnSpc>
              <a:buFont typeface="Arial"/>
              <a:buChar char="•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Accuracy = 96%, meaning the model correctly classifies 96% of all cases.</a:t>
            </a:r>
          </a:p>
          <a:p>
            <a:pPr marL="450637" lvl="1" indent="-225319" algn="just">
              <a:lnSpc>
                <a:spcPts val="2504"/>
              </a:lnSpc>
              <a:buFont typeface="Arial"/>
              <a:buChar char="•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Macro &amp; Weighted Averages confirm balanced performance across both classes.</a:t>
            </a:r>
          </a:p>
          <a:p>
            <a:pPr marL="450637" lvl="1" indent="-225319" algn="just">
              <a:lnSpc>
                <a:spcPts val="2504"/>
              </a:lnSpc>
              <a:buFont typeface="Arial"/>
              <a:buChar char="•"/>
            </a:pPr>
            <a:r>
              <a:rPr lang="en-US" sz="2087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Slightly lower recall for Malignant cases (0.93) means some malignant cases are misclassified.</a:t>
            </a:r>
          </a:p>
          <a:p>
            <a:pPr algn="just">
              <a:lnSpc>
                <a:spcPts val="2504"/>
              </a:lnSpc>
            </a:pPr>
            <a:endParaRPr lang="en-US" sz="2087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grpSp>
        <p:nvGrpSpPr>
          <p:cNvPr id="3" name="Group 3"/>
          <p:cNvGrpSpPr/>
          <p:nvPr/>
        </p:nvGrpSpPr>
        <p:grpSpPr>
          <a:xfrm rot="-2612257">
            <a:off x="16805484" y="-5864842"/>
            <a:ext cx="4278385" cy="10762758"/>
            <a:chOff x="0" y="0"/>
            <a:chExt cx="1126817" cy="28346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2610000">
            <a:off x="-2797464" y="-5866257"/>
            <a:ext cx="4278385" cy="10762758"/>
            <a:chOff x="0" y="0"/>
            <a:chExt cx="1126817" cy="2834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6817" cy="2834636"/>
            </a:xfrm>
            <a:custGeom>
              <a:avLst/>
              <a:gdLst/>
              <a:ahLst/>
              <a:cxnLst/>
              <a:rect l="l" t="t" r="r" b="b"/>
              <a:pathLst>
                <a:path w="1126817" h="2834636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612257">
            <a:off x="14637178" y="-4917543"/>
            <a:ext cx="712000" cy="7196626"/>
            <a:chOff x="0" y="0"/>
            <a:chExt cx="187523" cy="18954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2610000">
            <a:off x="2897347" y="-4916085"/>
            <a:ext cx="712000" cy="7196626"/>
            <a:chOff x="0" y="0"/>
            <a:chExt cx="187523" cy="18954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024851" y="9682949"/>
            <a:ext cx="20412230" cy="3086100"/>
            <a:chOff x="0" y="0"/>
            <a:chExt cx="5376061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76061" cy="812800"/>
            </a:xfrm>
            <a:custGeom>
              <a:avLst/>
              <a:gdLst/>
              <a:ahLst/>
              <a:cxnLst/>
              <a:rect l="l" t="t" r="r" b="b"/>
              <a:pathLst>
                <a:path w="5376061" h="812800">
                  <a:moveTo>
                    <a:pt x="0" y="0"/>
                  </a:moveTo>
                  <a:lnTo>
                    <a:pt x="5376061" y="0"/>
                  </a:lnTo>
                  <a:lnTo>
                    <a:pt x="537606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537606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58268" y="1281998"/>
            <a:ext cx="15771465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 VISUALIZATION</a:t>
            </a:r>
          </a:p>
        </p:txBody>
      </p:sp>
      <p:sp>
        <p:nvSpPr>
          <p:cNvPr id="19" name="Freeform 19"/>
          <p:cNvSpPr/>
          <p:nvPr/>
        </p:nvSpPr>
        <p:spPr>
          <a:xfrm flipH="1">
            <a:off x="16371912" y="1472498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2251784" y="0"/>
                </a:moveTo>
                <a:lnTo>
                  <a:pt x="0" y="0"/>
                </a:lnTo>
                <a:lnTo>
                  <a:pt x="0" y="696007"/>
                </a:lnTo>
                <a:lnTo>
                  <a:pt x="2251784" y="696007"/>
                </a:lnTo>
                <a:lnTo>
                  <a:pt x="22517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335696" y="1472498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4" y="0"/>
                </a:lnTo>
                <a:lnTo>
                  <a:pt x="2251784" y="696007"/>
                </a:lnTo>
                <a:lnTo>
                  <a:pt x="0" y="69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177550" y="2997490"/>
            <a:ext cx="6852182" cy="5856474"/>
          </a:xfrm>
          <a:custGeom>
            <a:avLst/>
            <a:gdLst/>
            <a:ahLst/>
            <a:cxnLst/>
            <a:rect l="l" t="t" r="r" b="b"/>
            <a:pathLst>
              <a:path w="6852182" h="5856474">
                <a:moveTo>
                  <a:pt x="0" y="0"/>
                </a:moveTo>
                <a:lnTo>
                  <a:pt x="6852182" y="0"/>
                </a:lnTo>
                <a:lnTo>
                  <a:pt x="6852182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258268" y="5124450"/>
            <a:ext cx="8045344" cy="4009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81"/>
              </a:lnSpc>
            </a:pPr>
            <a:r>
              <a:rPr lang="en-US" sz="265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Interpretation of the Confusion Matrix</a:t>
            </a:r>
          </a:p>
          <a:p>
            <a:pPr marL="572334" lvl="1" indent="-286167" algn="just">
              <a:lnSpc>
                <a:spcPts val="3181"/>
              </a:lnSpc>
              <a:buFont typeface="Arial"/>
              <a:buChar char="•"/>
            </a:pPr>
            <a:r>
              <a:rPr lang="en-US" sz="265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True Positives (Malignant correctly classified): 39 samples</a:t>
            </a:r>
          </a:p>
          <a:p>
            <a:pPr marL="572334" lvl="1" indent="-286167" algn="just">
              <a:lnSpc>
                <a:spcPts val="3181"/>
              </a:lnSpc>
              <a:buFont typeface="Arial"/>
              <a:buChar char="•"/>
            </a:pPr>
            <a:r>
              <a:rPr lang="en-US" sz="265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False Negatives (Malignant misclassified as Benign): 3 samples</a:t>
            </a:r>
          </a:p>
          <a:p>
            <a:pPr marL="572334" lvl="1" indent="-286167" algn="just">
              <a:lnSpc>
                <a:spcPts val="3181"/>
              </a:lnSpc>
              <a:buFont typeface="Arial"/>
              <a:buChar char="•"/>
            </a:pPr>
            <a:r>
              <a:rPr lang="en-US" sz="265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True Negatives (Benign correctly classified): 71 samples</a:t>
            </a:r>
          </a:p>
          <a:p>
            <a:pPr marL="572334" lvl="1" indent="-286167" algn="just">
              <a:lnSpc>
                <a:spcPts val="3181"/>
              </a:lnSpc>
              <a:buFont typeface="Arial"/>
              <a:buChar char="•"/>
            </a:pPr>
            <a:r>
              <a:rPr lang="en-US" sz="265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False Positives (Benign misclassified as Malignant): 1 sample</a:t>
            </a:r>
          </a:p>
          <a:p>
            <a:pPr algn="just">
              <a:lnSpc>
                <a:spcPts val="2341"/>
              </a:lnSpc>
            </a:pPr>
            <a:endParaRPr lang="en-US" sz="2650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58268" y="3041299"/>
            <a:ext cx="6060351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299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 matrix,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which shows the number of correct and incorrect predictions for each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72984" y="1677480"/>
            <a:ext cx="12142032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072984" y="3402230"/>
            <a:ext cx="12142032" cy="5785703"/>
            <a:chOff x="0" y="0"/>
            <a:chExt cx="3197901" cy="15238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7902" cy="1523807"/>
            </a:xfrm>
            <a:custGeom>
              <a:avLst/>
              <a:gdLst/>
              <a:ahLst/>
              <a:cxnLst/>
              <a:rect l="l" t="t" r="r" b="b"/>
              <a:pathLst>
                <a:path w="3197902" h="1523807">
                  <a:moveTo>
                    <a:pt x="35069" y="0"/>
                  </a:moveTo>
                  <a:lnTo>
                    <a:pt x="3162833" y="0"/>
                  </a:lnTo>
                  <a:cubicBezTo>
                    <a:pt x="3182201" y="0"/>
                    <a:pt x="3197902" y="15701"/>
                    <a:pt x="3197902" y="35069"/>
                  </a:cubicBezTo>
                  <a:lnTo>
                    <a:pt x="3197902" y="1488738"/>
                  </a:lnTo>
                  <a:cubicBezTo>
                    <a:pt x="3197902" y="1508106"/>
                    <a:pt x="3182201" y="1523807"/>
                    <a:pt x="3162833" y="1523807"/>
                  </a:cubicBezTo>
                  <a:lnTo>
                    <a:pt x="35069" y="1523807"/>
                  </a:lnTo>
                  <a:cubicBezTo>
                    <a:pt x="15701" y="1523807"/>
                    <a:pt x="0" y="1508106"/>
                    <a:pt x="0" y="1488738"/>
                  </a:cubicBezTo>
                  <a:lnTo>
                    <a:pt x="0" y="35069"/>
                  </a:lnTo>
                  <a:cubicBezTo>
                    <a:pt x="0" y="15701"/>
                    <a:pt x="15701" y="0"/>
                    <a:pt x="35069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197901" cy="1561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925386" y="3596759"/>
            <a:ext cx="10437227" cy="576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 Accuracy</a:t>
            </a:r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KNN model achieved 96% accuracy, indicating excellent performance in classifying cancer data.</a:t>
            </a:r>
          </a:p>
          <a:p>
            <a:pPr algn="just">
              <a:lnSpc>
                <a:spcPts val="2999"/>
              </a:lnSpc>
            </a:pPr>
            <a:endParaRPr lang="en-US" sz="2499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2999"/>
              </a:lnSpc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on Malignant and Benign Classes</a:t>
            </a:r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 precision &amp; recall for both classes.</a:t>
            </a:r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recall for Malignant (0.93) is lower than Benign (0.99), meaning some cancer cases were misclassified.</a:t>
            </a:r>
          </a:p>
          <a:p>
            <a:pPr algn="just">
              <a:lnSpc>
                <a:spcPts val="2999"/>
              </a:lnSpc>
            </a:pPr>
            <a:endParaRPr lang="en-US" sz="2499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2999"/>
              </a:lnSpc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 Matrix Insights</a:t>
            </a:r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 Malignant cases were misclassified as Benign, which could be risky in medical diagnosis.</a:t>
            </a:r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 Benign case was misclassified as Malignant, potentially causing unnecessary anxiety for the patient.</a:t>
            </a:r>
          </a:p>
          <a:p>
            <a:pPr algn="just">
              <a:lnSpc>
                <a:spcPts val="2999"/>
              </a:lnSpc>
            </a:pPr>
            <a:endParaRPr lang="en-US" sz="2499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" name="Group 8"/>
          <p:cNvGrpSpPr/>
          <p:nvPr/>
        </p:nvGrpSpPr>
        <p:grpSpPr>
          <a:xfrm rot="3055896">
            <a:off x="13635552" y="7374913"/>
            <a:ext cx="1328403" cy="7657178"/>
            <a:chOff x="0" y="0"/>
            <a:chExt cx="491766" cy="28346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3054000">
            <a:off x="3440458" y="7376322"/>
            <a:ext cx="1328403" cy="7657178"/>
            <a:chOff x="0" y="0"/>
            <a:chExt cx="491766" cy="283463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1766" cy="2834636"/>
            </a:xfrm>
            <a:custGeom>
              <a:avLst/>
              <a:gdLst/>
              <a:ahLst/>
              <a:cxnLst/>
              <a:rect l="l" t="t" r="r" b="b"/>
              <a:pathLst>
                <a:path w="491766" h="283463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2882442">
            <a:off x="16097008" y="5837870"/>
            <a:ext cx="5131911" cy="10448862"/>
            <a:chOff x="0" y="0"/>
            <a:chExt cx="1899799" cy="38680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99799" cy="3868099"/>
            </a:xfrm>
            <a:custGeom>
              <a:avLst/>
              <a:gdLst/>
              <a:ahLst/>
              <a:cxnLst/>
              <a:rect l="l" t="t" r="r" b="b"/>
              <a:pathLst>
                <a:path w="1899799" h="3868099">
                  <a:moveTo>
                    <a:pt x="0" y="0"/>
                  </a:moveTo>
                  <a:lnTo>
                    <a:pt x="1899799" y="0"/>
                  </a:lnTo>
                  <a:lnTo>
                    <a:pt x="1899799" y="3868099"/>
                  </a:lnTo>
                  <a:lnTo>
                    <a:pt x="0" y="3868099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899799" cy="3906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880000">
            <a:off x="-2565955" y="5979071"/>
            <a:ext cx="5131911" cy="10448862"/>
            <a:chOff x="0" y="0"/>
            <a:chExt cx="1899799" cy="386809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99799" cy="3868099"/>
            </a:xfrm>
            <a:custGeom>
              <a:avLst/>
              <a:gdLst/>
              <a:ahLst/>
              <a:cxnLst/>
              <a:rect l="l" t="t" r="r" b="b"/>
              <a:pathLst>
                <a:path w="1899799" h="3868099">
                  <a:moveTo>
                    <a:pt x="0" y="0"/>
                  </a:moveTo>
                  <a:lnTo>
                    <a:pt x="1899799" y="0"/>
                  </a:lnTo>
                  <a:lnTo>
                    <a:pt x="1899799" y="3868099"/>
                  </a:lnTo>
                  <a:lnTo>
                    <a:pt x="0" y="3868099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899799" cy="3906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2700000">
            <a:off x="18803612" y="3813628"/>
            <a:ext cx="506553" cy="5120049"/>
            <a:chOff x="0" y="0"/>
            <a:chExt cx="187523" cy="189540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2699999">
            <a:off x="-1017447" y="3725532"/>
            <a:ext cx="506553" cy="5120049"/>
            <a:chOff x="0" y="0"/>
            <a:chExt cx="187523" cy="189540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7523" cy="1895408"/>
            </a:xfrm>
            <a:custGeom>
              <a:avLst/>
              <a:gdLst/>
              <a:ahLst/>
              <a:cxnLst/>
              <a:rect l="l" t="t" r="r" b="b"/>
              <a:pathLst>
                <a:path w="187523" h="1895408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-5400000">
            <a:off x="503370" y="4741295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5" y="0"/>
                </a:lnTo>
                <a:lnTo>
                  <a:pt x="2251785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-5400000">
            <a:off x="15532845" y="4725130"/>
            <a:ext cx="2251784" cy="696006"/>
          </a:xfrm>
          <a:custGeom>
            <a:avLst/>
            <a:gdLst/>
            <a:ahLst/>
            <a:cxnLst/>
            <a:rect l="l" t="t" r="r" b="b"/>
            <a:pathLst>
              <a:path w="2251784" h="696006">
                <a:moveTo>
                  <a:pt x="0" y="0"/>
                </a:moveTo>
                <a:lnTo>
                  <a:pt x="2251785" y="0"/>
                </a:lnTo>
                <a:lnTo>
                  <a:pt x="2251785" y="696007"/>
                </a:lnTo>
                <a:lnTo>
                  <a:pt x="0" y="69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511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Cooper Hewitt Bold</vt:lpstr>
      <vt:lpstr>Calibri</vt:lpstr>
      <vt:lpstr>Poppins Bold</vt:lpstr>
      <vt:lpstr>Arial</vt:lpstr>
      <vt:lpstr>Poppins Medium</vt:lpstr>
      <vt:lpstr>Poppins Italics</vt:lpstr>
      <vt:lpstr>Poppins Semi-Bold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Minimalist Peluang dan Tantangan dalam Bisnis Internasional Presentation</dc:title>
  <cp:lastModifiedBy>nisrinaasyifa2320@outlook.com</cp:lastModifiedBy>
  <cp:revision>3</cp:revision>
  <dcterms:created xsi:type="dcterms:W3CDTF">2006-08-16T00:00:00Z</dcterms:created>
  <dcterms:modified xsi:type="dcterms:W3CDTF">2025-02-25T14:02:00Z</dcterms:modified>
  <dc:identifier>DAGgFv1movo</dc:identifier>
</cp:coreProperties>
</file>