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E875-2AB6-43ED-BE85-513607AD700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5CF-459D-45C3-9AFF-CEE76A4CB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4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E875-2AB6-43ED-BE85-513607AD700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5CF-459D-45C3-9AFF-CEE76A4CB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8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E875-2AB6-43ED-BE85-513607AD700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5CF-459D-45C3-9AFF-CEE76A4CB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E875-2AB6-43ED-BE85-513607AD700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5CF-459D-45C3-9AFF-CEE76A4CB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E875-2AB6-43ED-BE85-513607AD700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5CF-459D-45C3-9AFF-CEE76A4CB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E875-2AB6-43ED-BE85-513607AD700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5CF-459D-45C3-9AFF-CEE76A4CB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6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E875-2AB6-43ED-BE85-513607AD700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5CF-459D-45C3-9AFF-CEE76A4CB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E875-2AB6-43ED-BE85-513607AD700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5CF-459D-45C3-9AFF-CEE76A4CB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8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E875-2AB6-43ED-BE85-513607AD700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5CF-459D-45C3-9AFF-CEE76A4CB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0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E875-2AB6-43ED-BE85-513607AD700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5CF-459D-45C3-9AFF-CEE76A4CB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2E875-2AB6-43ED-BE85-513607AD700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05CF-459D-45C3-9AFF-CEE76A4CB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E875-2AB6-43ED-BE85-513607AD700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405CF-459D-45C3-9AFF-CEE76A4CB9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4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7" y="399126"/>
            <a:ext cx="9929582" cy="971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16826" y="1606652"/>
            <a:ext cx="5653548" cy="3204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Elément: 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Visualisation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94504" y="2119669"/>
            <a:ext cx="8839199" cy="1206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2060"/>
                </a:solidFill>
                <a:latin typeface="Algerian" panose="04020705040A02060702" pitchFamily="82" charset="0"/>
              </a:rPr>
              <a:t>Projet : </a:t>
            </a:r>
            <a:r>
              <a:rPr lang="fr-FR" sz="2400" b="1" dirty="0">
                <a:solidFill>
                  <a:srgbClr val="002060"/>
                </a:solidFill>
                <a:latin typeface="Algerian" panose="04020705040A02060702" pitchFamily="82" charset="0"/>
              </a:rPr>
              <a:t>Analyse des Données sur le Changement Climatique: Température de Surface de la Terre</a:t>
            </a: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855407" y="6344314"/>
            <a:ext cx="6980903" cy="448493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 </a:t>
            </a:r>
            <a:r>
              <a:rPr kumimoji="0" lang="fr-F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23 </a:t>
            </a:r>
            <a:r>
              <a:rPr kumimoji="0" lang="fr-F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 2025               Année universitaire : 2024/2025               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277" y="6418003"/>
            <a:ext cx="2097127" cy="22419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494504" y="3550209"/>
            <a:ext cx="8839199" cy="25698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Réalisé par :                   DRIEF NISRINE      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fr-FR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LAE </a:t>
            </a:r>
            <a:r>
              <a:rPr lang="fr-F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BOUTGHART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Filière :                         Génie industriel intelligence artificielle et DATA science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Encadré par:                                    MONSIEUR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FASSI FIHRI</a:t>
            </a: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Année scolaire: 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2024/2025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0044" y="168481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fr-FR" sz="2800" b="1" dirty="0" smtClean="0"/>
              <a:t>Distribution mensuelle des températures par hémisphère</a:t>
            </a:r>
            <a:r>
              <a:rPr lang="fr-FR" sz="2800" dirty="0" smtClean="0"/>
              <a:t> </a:t>
            </a:r>
            <a:r>
              <a:rPr lang="fr-FR" sz="2800" i="1" dirty="0" smtClean="0"/>
              <a:t>(Patch Plot)</a:t>
            </a:r>
            <a:endParaRPr lang="en-US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84" y="934066"/>
            <a:ext cx="6645839" cy="5410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34865" y="1356591"/>
            <a:ext cx="47489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Description</a:t>
            </a:r>
            <a:r>
              <a:rPr lang="en-US" altLang="en-US" sz="2400" dirty="0">
                <a:latin typeface="Arial" panose="020B0604020202020204" pitchFamily="34" charset="0"/>
              </a:rPr>
              <a:t> : </a:t>
            </a:r>
            <a:r>
              <a:rPr lang="en-US" altLang="en-US" sz="2400" dirty="0" err="1">
                <a:latin typeface="Arial" panose="020B0604020202020204" pitchFamily="34" charset="0"/>
              </a:rPr>
              <a:t>Comparaison</a:t>
            </a:r>
            <a:r>
              <a:rPr lang="en-US" altLang="en-US" sz="2400" dirty="0">
                <a:latin typeface="Arial" panose="020B0604020202020204" pitchFamily="34" charset="0"/>
              </a:rPr>
              <a:t> entre les </a:t>
            </a:r>
            <a:r>
              <a:rPr lang="en-US" altLang="en-US" sz="2400" dirty="0" err="1">
                <a:latin typeface="Arial" panose="020B0604020202020204" pitchFamily="34" charset="0"/>
              </a:rPr>
              <a:t>températures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moyennes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mensuelles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dans</a:t>
            </a:r>
            <a:r>
              <a:rPr lang="en-US" altLang="en-US" sz="2400" dirty="0">
                <a:latin typeface="Arial" panose="020B0604020202020204" pitchFamily="34" charset="0"/>
              </a:rPr>
              <a:t> les </a:t>
            </a:r>
            <a:r>
              <a:rPr lang="en-US" altLang="en-US" sz="2400" dirty="0" err="1">
                <a:latin typeface="Arial" panose="020B0604020202020204" pitchFamily="34" charset="0"/>
              </a:rPr>
              <a:t>deux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hémisphères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err="1">
                <a:latin typeface="Arial" panose="020B0604020202020204" pitchFamily="34" charset="0"/>
              </a:rPr>
              <a:t>Interprétation</a:t>
            </a:r>
            <a:r>
              <a:rPr lang="en-US" altLang="en-US" sz="2400" dirty="0">
                <a:latin typeface="Arial" panose="020B0604020202020204" pitchFamily="34" charset="0"/>
              </a:rPr>
              <a:t>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Inversion </a:t>
            </a:r>
            <a:r>
              <a:rPr lang="en-US" altLang="en-US" sz="2400" dirty="0" err="1">
                <a:latin typeface="Arial" panose="020B0604020202020204" pitchFamily="34" charset="0"/>
              </a:rPr>
              <a:t>parfaite</a:t>
            </a:r>
            <a:r>
              <a:rPr lang="en-US" altLang="en-US" sz="2400" dirty="0">
                <a:latin typeface="Arial" panose="020B0604020202020204" pitchFamily="34" charset="0"/>
              </a:rPr>
              <a:t> des cycles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Nord : </a:t>
            </a:r>
            <a:r>
              <a:rPr lang="en-US" altLang="en-US" sz="2400" dirty="0" err="1">
                <a:latin typeface="Arial" panose="020B0604020202020204" pitchFamily="34" charset="0"/>
              </a:rPr>
              <a:t>chaud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en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juillet</a:t>
            </a:r>
            <a:r>
              <a:rPr lang="en-US" altLang="en-US" sz="2400" dirty="0">
                <a:latin typeface="Arial" panose="020B0604020202020204" pitchFamily="34" charset="0"/>
              </a:rPr>
              <a:t>/</a:t>
            </a:r>
            <a:r>
              <a:rPr lang="en-US" altLang="en-US" sz="2400" dirty="0" err="1">
                <a:latin typeface="Arial" panose="020B0604020202020204" pitchFamily="34" charset="0"/>
              </a:rPr>
              <a:t>août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froid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en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janvier</a:t>
            </a:r>
            <a:r>
              <a:rPr lang="en-US" altLang="en-US" sz="2400" dirty="0">
                <a:latin typeface="Arial" panose="020B0604020202020204" pitchFamily="34" charset="0"/>
              </a:rPr>
              <a:t>,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Sud</a:t>
            </a:r>
            <a:r>
              <a:rPr lang="en-US" altLang="en-US" sz="2400" dirty="0">
                <a:latin typeface="Arial" panose="020B0604020202020204" pitchFamily="34" charset="0"/>
              </a:rPr>
              <a:t> : </a:t>
            </a:r>
            <a:r>
              <a:rPr lang="en-US" altLang="en-US" sz="2400" dirty="0" err="1">
                <a:latin typeface="Arial" panose="020B0604020202020204" pitchFamily="34" charset="0"/>
              </a:rPr>
              <a:t>chaud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en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janvier</a:t>
            </a:r>
            <a:r>
              <a:rPr lang="en-US" altLang="en-US" sz="2400" dirty="0">
                <a:latin typeface="Arial" panose="020B0604020202020204" pitchFamily="34" charset="0"/>
              </a:rPr>
              <a:t>/</a:t>
            </a:r>
            <a:r>
              <a:rPr lang="en-US" altLang="en-US" sz="2400" dirty="0" err="1">
                <a:latin typeface="Arial" panose="020B0604020202020204" pitchFamily="34" charset="0"/>
              </a:rPr>
              <a:t>février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froid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en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juillet</a:t>
            </a:r>
            <a:r>
              <a:rPr lang="en-US" altLang="en-US" sz="2400" dirty="0">
                <a:latin typeface="Arial" panose="020B0604020202020204" pitchFamily="34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Cette</a:t>
            </a:r>
            <a:r>
              <a:rPr lang="en-US" altLang="en-US" sz="2400" dirty="0">
                <a:latin typeface="Arial" panose="020B0604020202020204" pitchFamily="34" charset="0"/>
              </a:rPr>
              <a:t> opposition </a:t>
            </a:r>
            <a:r>
              <a:rPr lang="en-US" altLang="en-US" sz="2400" dirty="0" err="1">
                <a:latin typeface="Arial" panose="020B0604020202020204" pitchFamily="34" charset="0"/>
              </a:rPr>
              <a:t>illustre</a:t>
            </a:r>
            <a:r>
              <a:rPr lang="en-US" altLang="en-US" sz="2400" dirty="0">
                <a:latin typeface="Arial" panose="020B0604020202020204" pitchFamily="34" charset="0"/>
              </a:rPr>
              <a:t> la </a:t>
            </a:r>
            <a:r>
              <a:rPr lang="en-US" altLang="en-US" sz="2400" b="1" dirty="0" err="1">
                <a:latin typeface="Arial" panose="020B0604020202020204" pitchFamily="34" charset="0"/>
              </a:rPr>
              <a:t>saisonnalité</a:t>
            </a:r>
            <a:r>
              <a:rPr lang="en-US" altLang="en-US" sz="2400" b="1" dirty="0"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Arial" panose="020B0604020202020204" pitchFamily="34" charset="0"/>
              </a:rPr>
              <a:t>inversée</a:t>
            </a:r>
            <a:r>
              <a:rPr lang="en-US" altLang="en-US" sz="2400" dirty="0">
                <a:latin typeface="Arial" panose="020B0604020202020204" pitchFamily="34" charset="0"/>
              </a:rPr>
              <a:t> des </a:t>
            </a:r>
            <a:r>
              <a:rPr lang="en-US" altLang="en-US" sz="2400" dirty="0" err="1">
                <a:latin typeface="Arial" panose="020B0604020202020204" pitchFamily="34" charset="0"/>
              </a:rPr>
              <a:t>deux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hémisphères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972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87362" y="119320"/>
            <a:ext cx="10515600" cy="6672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Histogramme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err="1"/>
              <a:t>températures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00" y="868311"/>
            <a:ext cx="6700071" cy="56142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8554" y="1782616"/>
            <a:ext cx="49849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Description</a:t>
            </a:r>
            <a:r>
              <a:rPr lang="en-US" altLang="en-US" sz="2400" dirty="0">
                <a:latin typeface="Arial" panose="020B0604020202020204" pitchFamily="34" charset="0"/>
              </a:rPr>
              <a:t> : </a:t>
            </a:r>
            <a:r>
              <a:rPr lang="en-US" altLang="en-US" sz="2400" dirty="0" err="1">
                <a:latin typeface="Arial" panose="020B0604020202020204" pitchFamily="34" charset="0"/>
              </a:rPr>
              <a:t>Fréquence</a:t>
            </a:r>
            <a:r>
              <a:rPr lang="en-US" altLang="en-US" sz="2400" dirty="0">
                <a:latin typeface="Arial" panose="020B0604020202020204" pitchFamily="34" charset="0"/>
              </a:rPr>
              <a:t> des </a:t>
            </a:r>
            <a:r>
              <a:rPr lang="en-US" altLang="en-US" sz="2400" dirty="0" err="1">
                <a:latin typeface="Arial" panose="020B0604020202020204" pitchFamily="34" charset="0"/>
              </a:rPr>
              <a:t>températures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moyennes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enregistrées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err="1">
                <a:latin typeface="Arial" panose="020B0604020202020204" pitchFamily="34" charset="0"/>
              </a:rPr>
              <a:t>Interprétation</a:t>
            </a:r>
            <a:r>
              <a:rPr lang="en-US" altLang="en-US" sz="2400" dirty="0">
                <a:latin typeface="Arial" panose="020B0604020202020204" pitchFamily="34" charset="0"/>
              </a:rPr>
              <a:t>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Distribution </a:t>
            </a:r>
            <a:r>
              <a:rPr lang="en-US" altLang="en-US" sz="2400" b="1" dirty="0" err="1">
                <a:latin typeface="Arial" panose="020B0604020202020204" pitchFamily="34" charset="0"/>
              </a:rPr>
              <a:t>asymétrique</a:t>
            </a:r>
            <a:r>
              <a:rPr lang="en-US" altLang="en-US" sz="2400" dirty="0">
                <a:latin typeface="Arial" panose="020B0604020202020204" pitchFamily="34" charset="0"/>
              </a:rPr>
              <a:t> : la </a:t>
            </a:r>
            <a:r>
              <a:rPr lang="en-US" altLang="en-US" sz="2400" dirty="0" err="1">
                <a:latin typeface="Arial" panose="020B0604020202020204" pitchFamily="34" charset="0"/>
              </a:rPr>
              <a:t>majorité</a:t>
            </a:r>
            <a:r>
              <a:rPr lang="en-US" altLang="en-US" sz="2400" dirty="0">
                <a:latin typeface="Arial" panose="020B0604020202020204" pitchFamily="34" charset="0"/>
              </a:rPr>
              <a:t> des </a:t>
            </a:r>
            <a:r>
              <a:rPr lang="en-US" altLang="en-US" sz="2400" dirty="0" err="1">
                <a:latin typeface="Arial" panose="020B0604020202020204" pitchFamily="34" charset="0"/>
              </a:rPr>
              <a:t>températures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est</a:t>
            </a:r>
            <a:r>
              <a:rPr lang="en-US" altLang="en-US" sz="2400" dirty="0">
                <a:latin typeface="Arial" panose="020B0604020202020204" pitchFamily="34" charset="0"/>
              </a:rPr>
              <a:t> entre 5°C et 20°C,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Quelques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valeurs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extrêmes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en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dessous</a:t>
            </a:r>
            <a:r>
              <a:rPr lang="en-US" altLang="en-US" sz="2400" dirty="0">
                <a:latin typeface="Arial" panose="020B0604020202020204" pitchFamily="34" charset="0"/>
              </a:rPr>
              <a:t> de 0°C </a:t>
            </a:r>
            <a:r>
              <a:rPr lang="en-US" altLang="en-US" sz="2400" dirty="0" err="1">
                <a:latin typeface="Arial" panose="020B0604020202020204" pitchFamily="34" charset="0"/>
              </a:rPr>
              <a:t>ou</a:t>
            </a:r>
            <a:r>
              <a:rPr lang="en-US" altLang="en-US" sz="2400" dirty="0">
                <a:latin typeface="Arial" panose="020B0604020202020204" pitchFamily="34" charset="0"/>
              </a:rPr>
              <a:t> au-</a:t>
            </a:r>
            <a:r>
              <a:rPr lang="en-US" altLang="en-US" sz="2400" dirty="0" err="1">
                <a:latin typeface="Arial" panose="020B0604020202020204" pitchFamily="34" charset="0"/>
              </a:rPr>
              <a:t>dessus</a:t>
            </a:r>
            <a:r>
              <a:rPr lang="en-US" altLang="en-US" sz="2400" dirty="0">
                <a:latin typeface="Arial" panose="020B0604020202020204" pitchFamily="34" charset="0"/>
              </a:rPr>
              <a:t> de 30°C.</a:t>
            </a:r>
          </a:p>
        </p:txBody>
      </p:sp>
    </p:spTree>
    <p:extLst>
      <p:ext uri="{BB962C8B-B14F-4D97-AF65-F5344CB8AC3E}">
        <p14:creationId xmlns:p14="http://schemas.microsoft.com/office/powerpoint/2010/main" val="363044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0046" y="237305"/>
            <a:ext cx="10515600" cy="1460500"/>
          </a:xfrm>
        </p:spPr>
        <p:txBody>
          <a:bodyPr/>
          <a:lstStyle/>
          <a:p>
            <a:r>
              <a:rPr lang="fr-FR" dirty="0" smtClean="0"/>
              <a:t>Températures moyennes des principales villes (</a:t>
            </a:r>
            <a:r>
              <a:rPr lang="fr-FR" dirty="0" err="1" smtClean="0"/>
              <a:t>Bubble</a:t>
            </a:r>
            <a:r>
              <a:rPr lang="fr-FR" dirty="0" smtClean="0"/>
              <a:t> Plot)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26" y="1652127"/>
            <a:ext cx="9122645" cy="520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2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00549" y="773574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Description</a:t>
            </a:r>
            <a:r>
              <a:rPr lang="en-US" altLang="en-US" dirty="0">
                <a:latin typeface="Arial" panose="020B0604020202020204" pitchFamily="34" charset="0"/>
              </a:rPr>
              <a:t> : </a:t>
            </a:r>
            <a:r>
              <a:rPr lang="en-US" altLang="en-US" dirty="0" err="1">
                <a:latin typeface="Arial" panose="020B0604020202020204" pitchFamily="34" charset="0"/>
              </a:rPr>
              <a:t>Chaque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bulle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représente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une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ville</a:t>
            </a:r>
            <a:r>
              <a:rPr lang="en-US" altLang="en-US" dirty="0">
                <a:latin typeface="Arial" panose="020B0604020202020204" pitchFamily="34" charset="0"/>
              </a:rPr>
              <a:t>. La </a:t>
            </a:r>
            <a:r>
              <a:rPr lang="en-US" altLang="en-US" dirty="0" err="1">
                <a:latin typeface="Arial" panose="020B0604020202020204" pitchFamily="34" charset="0"/>
              </a:rPr>
              <a:t>taille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indique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l’incertitude</a:t>
            </a:r>
            <a:r>
              <a:rPr lang="en-US" altLang="en-US" dirty="0">
                <a:latin typeface="Arial" panose="020B0604020202020204" pitchFamily="34" charset="0"/>
              </a:rPr>
              <a:t>, la position </a:t>
            </a:r>
            <a:r>
              <a:rPr lang="en-US" altLang="en-US" dirty="0" err="1">
                <a:latin typeface="Arial" panose="020B0604020202020204" pitchFamily="34" charset="0"/>
              </a:rPr>
              <a:t>est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géographique</a:t>
            </a:r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latin typeface="Arial" panose="020B0604020202020204" pitchFamily="34" charset="0"/>
              </a:rPr>
              <a:t>lat</a:t>
            </a:r>
            <a:r>
              <a:rPr lang="en-US" altLang="en-US" dirty="0">
                <a:latin typeface="Arial" panose="020B0604020202020204" pitchFamily="34" charset="0"/>
              </a:rPr>
              <a:t>/long).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err="1">
                <a:latin typeface="Arial" panose="020B0604020202020204" pitchFamily="34" charset="0"/>
              </a:rPr>
              <a:t>Interprétation</a:t>
            </a:r>
            <a:r>
              <a:rPr lang="en-US" altLang="en-US" dirty="0">
                <a:latin typeface="Arial" panose="020B0604020202020204" pitchFamily="34" charset="0"/>
              </a:rPr>
              <a:t> 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Les </a:t>
            </a:r>
            <a:r>
              <a:rPr lang="en-US" altLang="en-US" dirty="0" err="1">
                <a:latin typeface="Arial" panose="020B0604020202020204" pitchFamily="34" charset="0"/>
              </a:rPr>
              <a:t>villes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proches</a:t>
            </a:r>
            <a:r>
              <a:rPr lang="en-US" altLang="en-US" dirty="0">
                <a:latin typeface="Arial" panose="020B0604020202020204" pitchFamily="34" charset="0"/>
              </a:rPr>
              <a:t> de </a:t>
            </a:r>
            <a:r>
              <a:rPr lang="en-US" altLang="en-US" dirty="0" err="1">
                <a:latin typeface="Arial" panose="020B0604020202020204" pitchFamily="34" charset="0"/>
              </a:rPr>
              <a:t>l’équateur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ont</a:t>
            </a:r>
            <a:r>
              <a:rPr lang="en-US" altLang="en-US" dirty="0">
                <a:latin typeface="Arial" panose="020B0604020202020204" pitchFamily="34" charset="0"/>
              </a:rPr>
              <a:t> des </a:t>
            </a:r>
            <a:r>
              <a:rPr lang="en-US" altLang="en-US" b="1" dirty="0" err="1">
                <a:latin typeface="Arial" panose="020B0604020202020204" pitchFamily="34" charset="0"/>
              </a:rPr>
              <a:t>températures</a:t>
            </a:r>
            <a:r>
              <a:rPr lang="en-US" altLang="en-US" b="1" dirty="0">
                <a:latin typeface="Arial" panose="020B0604020202020204" pitchFamily="34" charset="0"/>
              </a:rPr>
              <a:t> plus </a:t>
            </a:r>
            <a:r>
              <a:rPr lang="en-US" altLang="en-US" b="1" dirty="0" err="1">
                <a:latin typeface="Arial" panose="020B0604020202020204" pitchFamily="34" charset="0"/>
              </a:rPr>
              <a:t>élevées</a:t>
            </a:r>
            <a:r>
              <a:rPr lang="en-US" altLang="en-US" dirty="0">
                <a:latin typeface="Arial" panose="020B0604020202020204" pitchFamily="34" charset="0"/>
              </a:rPr>
              <a:t>,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Les </a:t>
            </a:r>
            <a:r>
              <a:rPr lang="en-US" altLang="en-US" dirty="0" err="1">
                <a:latin typeface="Arial" panose="020B0604020202020204" pitchFamily="34" charset="0"/>
              </a:rPr>
              <a:t>incertitudes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sont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plus </a:t>
            </a:r>
            <a:r>
              <a:rPr lang="en-US" altLang="en-US" b="1" dirty="0" err="1">
                <a:latin typeface="Arial" panose="020B0604020202020204" pitchFamily="34" charset="0"/>
              </a:rPr>
              <a:t>grandes</a:t>
            </a:r>
            <a:r>
              <a:rPr lang="en-US" altLang="en-US" b="1" dirty="0">
                <a:latin typeface="Arial" panose="020B0604020202020204" pitchFamily="34" charset="0"/>
              </a:rPr>
              <a:t> aux </a:t>
            </a:r>
            <a:r>
              <a:rPr lang="en-US" altLang="en-US" b="1" dirty="0" err="1">
                <a:latin typeface="Arial" panose="020B0604020202020204" pitchFamily="34" charset="0"/>
              </a:rPr>
              <a:t>extrêmes</a:t>
            </a:r>
            <a:r>
              <a:rPr lang="en-US" altLang="en-US" dirty="0">
                <a:latin typeface="Arial" panose="020B0604020202020204" pitchFamily="34" charset="0"/>
              </a:rPr>
              <a:t> (</a:t>
            </a:r>
            <a:r>
              <a:rPr lang="en-US" altLang="en-US" dirty="0" err="1">
                <a:latin typeface="Arial" panose="020B0604020202020204" pitchFamily="34" charset="0"/>
              </a:rPr>
              <a:t>probablement</a:t>
            </a:r>
            <a:r>
              <a:rPr lang="en-US" altLang="en-US" dirty="0">
                <a:latin typeface="Arial" panose="020B0604020202020204" pitchFamily="34" charset="0"/>
              </a:rPr>
              <a:t> à cause de </a:t>
            </a:r>
            <a:r>
              <a:rPr lang="en-US" altLang="en-US" dirty="0" err="1">
                <a:latin typeface="Arial" panose="020B0604020202020204" pitchFamily="34" charset="0"/>
              </a:rPr>
              <a:t>moins</a:t>
            </a:r>
            <a:r>
              <a:rPr lang="en-US" altLang="en-US" dirty="0">
                <a:latin typeface="Arial" panose="020B0604020202020204" pitchFamily="34" charset="0"/>
              </a:rPr>
              <a:t> de </a:t>
            </a:r>
            <a:r>
              <a:rPr lang="en-US" altLang="en-US" dirty="0" err="1">
                <a:latin typeface="Arial" panose="020B0604020202020204" pitchFamily="34" charset="0"/>
              </a:rPr>
              <a:t>données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anciennes</a:t>
            </a:r>
            <a:r>
              <a:rPr lang="en-US" altLang="en-US" dirty="0"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3397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237306"/>
            <a:ext cx="10515600" cy="726256"/>
          </a:xfrm>
        </p:spPr>
        <p:txBody>
          <a:bodyPr/>
          <a:lstStyle/>
          <a:p>
            <a:r>
              <a:rPr lang="fr-FR" b="1" u="sng" dirty="0" smtClean="0">
                <a:solidFill>
                  <a:srgbClr val="002060"/>
                </a:solidFill>
              </a:rPr>
              <a:t>Visualisation et analyse avec </a:t>
            </a:r>
            <a:r>
              <a:rPr lang="fr-FR" b="1" u="sng" dirty="0" err="1" smtClean="0">
                <a:solidFill>
                  <a:srgbClr val="002060"/>
                </a:solidFill>
              </a:rPr>
              <a:t>Seaborn</a:t>
            </a:r>
            <a:r>
              <a:rPr lang="fr-FR" b="1" u="sng" dirty="0" smtClean="0">
                <a:solidFill>
                  <a:srgbClr val="002060"/>
                </a:solidFill>
              </a:rPr>
              <a:t> </a:t>
            </a:r>
            <a:endParaRPr lang="fr-FR" b="1" u="sng" dirty="0" smtClean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07026" y="1225857"/>
            <a:ext cx="10515600" cy="5371588"/>
          </a:xfrm>
        </p:spPr>
        <p:txBody>
          <a:bodyPr/>
          <a:lstStyle/>
          <a:p>
            <a:r>
              <a:rPr lang="fr-FR" dirty="0"/>
              <a:t>Évolution Temporelle (</a:t>
            </a:r>
            <a:r>
              <a:rPr lang="fr-FR" dirty="0" err="1"/>
              <a:t>lineplot</a:t>
            </a:r>
            <a:r>
              <a:rPr lang="fr-FR" dirty="0"/>
              <a:t> + bande de confiance)</a:t>
            </a:r>
          </a:p>
          <a:p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7" y="1878676"/>
            <a:ext cx="9183329" cy="471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4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878" y="85223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/>
              <a:t>Description :</a:t>
            </a:r>
          </a:p>
          <a:p>
            <a:r>
              <a:rPr lang="fr-FR" dirty="0" smtClean="0"/>
              <a:t>C’est un </a:t>
            </a:r>
            <a:r>
              <a:rPr lang="fr-FR" b="1" dirty="0" smtClean="0"/>
              <a:t>graphique linéaire</a:t>
            </a:r>
            <a:r>
              <a:rPr lang="fr-FR" dirty="0" smtClean="0"/>
              <a:t> représentant l’évolution de la température moyenne (toutes villes confondues) au fil du temps, de 1743 à 2013.</a:t>
            </a:r>
          </a:p>
          <a:p>
            <a:pPr marL="0" indent="0">
              <a:buNone/>
            </a:pPr>
            <a:r>
              <a:rPr lang="fr-FR" b="1" dirty="0" smtClean="0"/>
              <a:t> Interprétation :</a:t>
            </a:r>
          </a:p>
          <a:p>
            <a:r>
              <a:rPr lang="fr-FR" dirty="0" smtClean="0"/>
              <a:t>On observe une </a:t>
            </a:r>
            <a:r>
              <a:rPr lang="fr-FR" b="1" dirty="0" smtClean="0"/>
              <a:t>tendance générale à la hausse</a:t>
            </a:r>
            <a:r>
              <a:rPr lang="fr-FR" dirty="0" smtClean="0"/>
              <a:t> de la température, en particulier à partir du 20e siècle, ce qui reflète l’impact du </a:t>
            </a:r>
            <a:r>
              <a:rPr lang="fr-FR" b="1" dirty="0" smtClean="0"/>
              <a:t>réchauffement climatique</a:t>
            </a:r>
            <a:r>
              <a:rPr lang="fr-FR" dirty="0" smtClean="0"/>
              <a:t> mondial. Avant 1900, la courbe reste relativement stable, mais elle devient plus instable et croissante ensuite.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025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>
            <a:normAutofit fontScale="90000"/>
          </a:bodyPr>
          <a:lstStyle/>
          <a:p>
            <a:r>
              <a:rPr lang="fr-FR" dirty="0"/>
              <a:t>Tendances Climatiques par Décennie (</a:t>
            </a:r>
            <a:r>
              <a:rPr lang="fr-FR" dirty="0" err="1"/>
              <a:t>FacetGrid</a:t>
            </a:r>
            <a:r>
              <a:rPr lang="fr-FR" dirty="0"/>
              <a:t>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63" y="1268361"/>
            <a:ext cx="9844992" cy="53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92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2057" y="704747"/>
            <a:ext cx="10695039" cy="4899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Chaque sous-graphe représente la température moyenne mensuelle (</a:t>
            </a:r>
            <a:r>
              <a:rPr lang="fr-FR" b="1" dirty="0" smtClean="0"/>
              <a:t>saisonnière</a:t>
            </a:r>
            <a:r>
              <a:rPr lang="fr-FR" dirty="0" smtClean="0"/>
              <a:t>) sur une décennie donnée depuis 1850.</a:t>
            </a:r>
          </a:p>
          <a:p>
            <a:pPr marL="0" indent="0">
              <a:buNone/>
            </a:pPr>
            <a:r>
              <a:rPr lang="fr-FR" b="1" dirty="0" smtClean="0"/>
              <a:t>Interprétation :</a:t>
            </a:r>
          </a:p>
          <a:p>
            <a:r>
              <a:rPr lang="fr-FR" dirty="0" smtClean="0"/>
              <a:t>On observe une </a:t>
            </a:r>
            <a:r>
              <a:rPr lang="fr-FR" b="1" dirty="0" smtClean="0"/>
              <a:t>hausse progressive des courbes</a:t>
            </a:r>
            <a:r>
              <a:rPr lang="fr-FR" dirty="0" smtClean="0"/>
              <a:t> avec le temps : les mois d'été deviennent plus chauds.</a:t>
            </a:r>
          </a:p>
          <a:p>
            <a:r>
              <a:rPr lang="fr-FR" dirty="0" smtClean="0"/>
              <a:t>Les </a:t>
            </a:r>
            <a:r>
              <a:rPr lang="fr-FR" b="1" dirty="0" smtClean="0"/>
              <a:t>profils saisonniers restent similaires</a:t>
            </a:r>
            <a:r>
              <a:rPr lang="fr-FR" dirty="0" smtClean="0"/>
              <a:t> (forme sinusoïdale typique), mais leur </a:t>
            </a:r>
            <a:r>
              <a:rPr lang="fr-FR" b="1" dirty="0" smtClean="0"/>
              <a:t>niveau moyen augmente</a:t>
            </a:r>
            <a:r>
              <a:rPr lang="fr-FR" dirty="0" smtClean="0"/>
              <a:t> au fil des décennies.</a:t>
            </a:r>
          </a:p>
          <a:p>
            <a:r>
              <a:rPr lang="fr-FR" dirty="0" smtClean="0"/>
              <a:t>Il s’agit d’une autre preuve visuelle du </a:t>
            </a:r>
            <a:r>
              <a:rPr lang="fr-FR" b="1" dirty="0" smtClean="0"/>
              <a:t>réchauffement climatique</a:t>
            </a:r>
            <a:r>
              <a:rPr lang="fr-FR" dirty="0" smtClean="0"/>
              <a:t>, mais cette fois à l’échelle </a:t>
            </a:r>
            <a:r>
              <a:rPr lang="fr-FR" b="1" dirty="0" smtClean="0"/>
              <a:t>intra-annuelle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61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r>
              <a:rPr lang="en-US" dirty="0" smtClean="0"/>
              <a:t>Relations </a:t>
            </a:r>
            <a:r>
              <a:rPr lang="en-US" dirty="0" err="1" smtClean="0"/>
              <a:t>Multivariées</a:t>
            </a:r>
            <a:r>
              <a:rPr lang="en-US" dirty="0" smtClean="0"/>
              <a:t> (</a:t>
            </a:r>
            <a:r>
              <a:rPr lang="en-US" dirty="0" err="1" smtClean="0"/>
              <a:t>Pairplot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7" y="1317522"/>
            <a:ext cx="10893203" cy="47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23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2729" y="1019380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b="1" dirty="0"/>
              <a:t>Ce que </a:t>
            </a:r>
            <a:r>
              <a:rPr lang="en-US" altLang="en-US" sz="5100" b="1" dirty="0" err="1"/>
              <a:t>cela</a:t>
            </a:r>
            <a:r>
              <a:rPr lang="en-US" altLang="en-US" sz="5100" b="1" dirty="0"/>
              <a:t> </a:t>
            </a:r>
            <a:r>
              <a:rPr lang="en-US" altLang="en-US" sz="5100" b="1" dirty="0" err="1"/>
              <a:t>montre</a:t>
            </a:r>
            <a:r>
              <a:rPr lang="en-US" altLang="en-US" sz="5100" b="1" dirty="0"/>
              <a:t> 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dirty="0"/>
              <a:t>Ce </a:t>
            </a:r>
            <a:r>
              <a:rPr lang="en-US" altLang="en-US" sz="5100" dirty="0" err="1"/>
              <a:t>graphique</a:t>
            </a:r>
            <a:r>
              <a:rPr lang="en-US" altLang="en-US" sz="5100" dirty="0"/>
              <a:t> examine les relations entre </a:t>
            </a:r>
            <a:r>
              <a:rPr lang="en-US" altLang="en-US" sz="5100" dirty="0" err="1"/>
              <a:t>plusieurs</a:t>
            </a:r>
            <a:r>
              <a:rPr lang="en-US" altLang="en-US" sz="5100" dirty="0"/>
              <a:t> variables </a:t>
            </a:r>
            <a:r>
              <a:rPr lang="en-US" altLang="en-US" sz="5100" dirty="0" err="1"/>
              <a:t>numériques</a:t>
            </a:r>
            <a:r>
              <a:rPr lang="en-US" altLang="en-US" sz="5100" dirty="0"/>
              <a:t> du </a:t>
            </a:r>
            <a:r>
              <a:rPr lang="en-US" altLang="en-US" sz="5100" dirty="0" err="1"/>
              <a:t>jeu</a:t>
            </a:r>
            <a:r>
              <a:rPr lang="en-US" altLang="en-US" sz="5100" dirty="0"/>
              <a:t> de </a:t>
            </a:r>
            <a:r>
              <a:rPr lang="en-US" altLang="en-US" sz="5100" dirty="0" err="1"/>
              <a:t>données</a:t>
            </a:r>
            <a:r>
              <a:rPr lang="en-US" altLang="en-US" sz="5100" dirty="0"/>
              <a:t> :</a:t>
            </a:r>
            <a:endParaRPr kumimoji="0" lang="en-US" altLang="en-US" sz="5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AverageTemperature</a:t>
            </a:r>
            <a:endParaRPr lang="en-US" altLang="en-US" sz="51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AverageTemperatureUncertainty</a:t>
            </a:r>
            <a:endParaRPr lang="en-US" altLang="en-US" sz="51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Month</a:t>
            </a:r>
            <a:endParaRPr lang="en-US" altLang="en-US" sz="51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Year</a:t>
            </a:r>
            <a:endParaRPr lang="en-US" altLang="en-US" sz="51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5100" b="1" dirty="0" smtClean="0"/>
              <a:t> </a:t>
            </a:r>
            <a:r>
              <a:rPr lang="en-US" altLang="en-US" sz="5100" b="1" dirty="0" err="1"/>
              <a:t>Interprétation</a:t>
            </a:r>
            <a:r>
              <a:rPr lang="en-US" altLang="en-US" sz="5100" b="1" dirty="0"/>
              <a:t> 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5100" dirty="0"/>
              <a:t>La </a:t>
            </a:r>
            <a:r>
              <a:rPr kumimoji="0" lang="en-US" altLang="en-US" sz="5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température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varie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selon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le </a:t>
            </a:r>
            <a:r>
              <a:rPr kumimoji="0" lang="en-US" altLang="en-US" sz="5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mois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et </a:t>
            </a:r>
            <a:r>
              <a:rPr kumimoji="0" lang="en-US" altLang="en-US" sz="5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l’année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avec </a:t>
            </a: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une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forme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saisonnalité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visible.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 </a:t>
            </a:r>
            <a:r>
              <a:rPr kumimoji="0" lang="en-US" altLang="en-US" sz="5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corrélation</a:t>
            </a:r>
            <a:r>
              <a:rPr kumimoji="0" lang="en-US" altLang="en-US" sz="5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entre </a:t>
            </a:r>
            <a:r>
              <a:rPr kumimoji="0" lang="en-US" altLang="en-US" sz="5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température</a:t>
            </a:r>
            <a:r>
              <a:rPr kumimoji="0" lang="en-US" altLang="en-US" sz="5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et incertitude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visuellement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faible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 </a:t>
            </a: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densité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sur la </a:t>
            </a: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diagonale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donne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aperçu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des distributions </a:t>
            </a: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individuelles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souvent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5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asymétriques</a:t>
            </a:r>
            <a:r>
              <a:rPr kumimoji="0" lang="en-US" altLang="en-US" sz="5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7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45461"/>
            <a:ext cx="10515600" cy="1325563"/>
          </a:xfrm>
        </p:spPr>
        <p:txBody>
          <a:bodyPr/>
          <a:lstStyle/>
          <a:p>
            <a:r>
              <a:rPr lang="fr-FR" b="1" u="sng" dirty="0" smtClean="0">
                <a:solidFill>
                  <a:srgbClr val="002060"/>
                </a:solidFill>
              </a:rPr>
              <a:t>Plan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Introduction </a:t>
            </a:r>
          </a:p>
          <a:p>
            <a:r>
              <a:rPr lang="fr-FR" dirty="0" smtClean="0"/>
              <a:t>Description et </a:t>
            </a:r>
            <a:r>
              <a:rPr lang="fr-FR" dirty="0" err="1"/>
              <a:t>P</a:t>
            </a:r>
            <a:r>
              <a:rPr lang="fr-FR" dirty="0" err="1" smtClean="0"/>
              <a:t>reprocessing</a:t>
            </a:r>
            <a:r>
              <a:rPr lang="fr-FR" dirty="0" smtClean="0"/>
              <a:t> du </a:t>
            </a:r>
            <a:r>
              <a:rPr lang="fr-FR" dirty="0" err="1"/>
              <a:t>D</a:t>
            </a:r>
            <a:r>
              <a:rPr lang="fr-FR" dirty="0" err="1" smtClean="0"/>
              <a:t>ataset</a:t>
            </a:r>
            <a:r>
              <a:rPr lang="fr-FR" dirty="0" smtClean="0"/>
              <a:t> </a:t>
            </a:r>
          </a:p>
          <a:p>
            <a:r>
              <a:rPr lang="fr-FR" dirty="0" smtClean="0"/>
              <a:t>Visualisation et analyse avec </a:t>
            </a:r>
            <a:r>
              <a:rPr lang="fr-FR" dirty="0" err="1" smtClean="0"/>
              <a:t>Matplotlib</a:t>
            </a:r>
            <a:r>
              <a:rPr lang="fr-FR" dirty="0" smtClean="0"/>
              <a:t> </a:t>
            </a:r>
          </a:p>
          <a:p>
            <a:r>
              <a:rPr lang="fr-FR" dirty="0" smtClean="0"/>
              <a:t>Visualisation et analyse avec </a:t>
            </a:r>
            <a:r>
              <a:rPr lang="fr-FR" dirty="0" err="1" smtClean="0"/>
              <a:t>Seaborn</a:t>
            </a:r>
            <a:r>
              <a:rPr lang="fr-FR" dirty="0" smtClean="0"/>
              <a:t> </a:t>
            </a:r>
          </a:p>
          <a:p>
            <a:r>
              <a:rPr lang="fr-FR" dirty="0" smtClean="0"/>
              <a:t>Visualisation et analyse avec Cartes géographiques</a:t>
            </a:r>
          </a:p>
          <a:p>
            <a:r>
              <a:rPr lang="fr-FR" dirty="0" smtClean="0"/>
              <a:t>Conclusion 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1555" y="207810"/>
            <a:ext cx="10515600" cy="6475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Carte </a:t>
            </a:r>
            <a:r>
              <a:rPr lang="en-US" dirty="0" err="1" smtClean="0"/>
              <a:t>thermique</a:t>
            </a:r>
            <a:r>
              <a:rPr lang="en-US" dirty="0" smtClean="0"/>
              <a:t> (</a:t>
            </a:r>
            <a:r>
              <a:rPr lang="en-US" dirty="0" err="1" smtClean="0"/>
              <a:t>heatmap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71" y="940087"/>
            <a:ext cx="9085006" cy="59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61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8032" y="812901"/>
            <a:ext cx="10390239" cy="49586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 smtClean="0"/>
              <a:t>Ce que cela montre :</a:t>
            </a:r>
          </a:p>
          <a:p>
            <a:r>
              <a:rPr lang="fr-FR" dirty="0" smtClean="0"/>
              <a:t>Les lignes représentent les </a:t>
            </a:r>
            <a:r>
              <a:rPr lang="fr-FR" b="1" dirty="0" smtClean="0"/>
              <a:t>décennies</a:t>
            </a:r>
            <a:r>
              <a:rPr lang="fr-FR" dirty="0" smtClean="0"/>
              <a:t> (par exemple 1850s, 1860s, … jusqu’à 2010s).</a:t>
            </a:r>
          </a:p>
          <a:p>
            <a:r>
              <a:rPr lang="fr-FR" dirty="0" smtClean="0"/>
              <a:t>Les colonnes représentent les </a:t>
            </a:r>
            <a:r>
              <a:rPr lang="fr-FR" b="1" dirty="0" smtClean="0"/>
              <a:t>mois</a:t>
            </a:r>
            <a:r>
              <a:rPr lang="fr-FR" dirty="0" smtClean="0"/>
              <a:t> (de janvier à décembre).</a:t>
            </a:r>
          </a:p>
          <a:p>
            <a:r>
              <a:rPr lang="fr-FR" dirty="0" smtClean="0"/>
              <a:t>Les couleurs indiquent la température moyenne (ex. : bleu = froid, rouge = chaud).</a:t>
            </a:r>
          </a:p>
          <a:p>
            <a:pPr marL="0" indent="0">
              <a:buNone/>
            </a:pPr>
            <a:r>
              <a:rPr lang="fr-FR" b="1" dirty="0" smtClean="0"/>
              <a:t> Interprétation :</a:t>
            </a:r>
          </a:p>
          <a:p>
            <a:r>
              <a:rPr lang="fr-FR" dirty="0" smtClean="0"/>
              <a:t>Le </a:t>
            </a:r>
            <a:r>
              <a:rPr lang="fr-FR" b="1" dirty="0" smtClean="0"/>
              <a:t>passage progressif de bleu → jaune → rouge</a:t>
            </a:r>
            <a:r>
              <a:rPr lang="fr-FR" dirty="0" smtClean="0"/>
              <a:t> montre clairement le </a:t>
            </a:r>
            <a:r>
              <a:rPr lang="fr-FR" b="1" dirty="0" smtClean="0"/>
              <a:t>réchauffement progressif</a:t>
            </a:r>
            <a:r>
              <a:rPr lang="fr-FR" dirty="0" smtClean="0"/>
              <a:t> de tous les mois au fil des décennies.</a:t>
            </a:r>
          </a:p>
          <a:p>
            <a:r>
              <a:rPr lang="fr-FR" dirty="0" smtClean="0"/>
              <a:t>Cette </a:t>
            </a:r>
            <a:r>
              <a:rPr lang="fr-FR" dirty="0" err="1" smtClean="0"/>
              <a:t>heatmap</a:t>
            </a:r>
            <a:r>
              <a:rPr lang="fr-FR" dirty="0" smtClean="0"/>
              <a:t> permet de voir que </a:t>
            </a:r>
            <a:r>
              <a:rPr lang="fr-FR" b="1" dirty="0" smtClean="0"/>
              <a:t>tous les mois sont affectés</a:t>
            </a:r>
            <a:r>
              <a:rPr lang="fr-FR" dirty="0" smtClean="0"/>
              <a:t>, y compris ceux de l’hiver.</a:t>
            </a:r>
          </a:p>
          <a:p>
            <a:r>
              <a:rPr lang="fr-FR" dirty="0" smtClean="0"/>
              <a:t>Elle illustre très bien la </a:t>
            </a:r>
            <a:r>
              <a:rPr lang="fr-FR" b="1" dirty="0" smtClean="0"/>
              <a:t>hausse généralisée</a:t>
            </a:r>
            <a:r>
              <a:rPr lang="fr-FR" dirty="0" smtClean="0"/>
              <a:t>, de façon plus compacte que les courbes individuelles.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640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100"/>
          </a:xfrm>
        </p:spPr>
        <p:txBody>
          <a:bodyPr>
            <a:normAutofit/>
          </a:bodyPr>
          <a:lstStyle/>
          <a:p>
            <a:r>
              <a:rPr lang="fr-FR" sz="3600" dirty="0" smtClean="0"/>
              <a:t>Nuage de points Ville/Température/Année (</a:t>
            </a:r>
            <a:r>
              <a:rPr lang="fr-FR" sz="3600" dirty="0" err="1" smtClean="0"/>
              <a:t>Scatter</a:t>
            </a:r>
            <a:r>
              <a:rPr lang="fr-FR" sz="3600" dirty="0" smtClean="0"/>
              <a:t> Plot)</a:t>
            </a:r>
            <a:endParaRPr lang="en-US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3" y="1161238"/>
            <a:ext cx="9579431" cy="51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31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884" y="921057"/>
            <a:ext cx="10515600" cy="4351338"/>
          </a:xfrm>
        </p:spPr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Ce que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cela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montre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Axe x 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l’année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(Year)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Axe y 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température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moyenne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AverageTemperature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Couleurs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permettent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d’identifier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groupes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(ex. : continents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pays)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Taille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couleur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: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parfois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liée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à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l’incertitude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Interprétation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graphique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met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évidence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les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variations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climatiques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spécifiques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à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certaines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régions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Il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permet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d’identifier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tendances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linéaires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ou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non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linéaires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selon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les pays.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 anomalies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valeurs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extrêmes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L’effet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densité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temporelle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et la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différence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géographique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ressort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bien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26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7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b="1" u="sng" dirty="0" smtClean="0">
                <a:solidFill>
                  <a:srgbClr val="002060"/>
                </a:solidFill>
              </a:rPr>
              <a:t>Visualisation et analyse avec Cartes géographiques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74614" y="78687"/>
            <a:ext cx="2720248" cy="461140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002060"/>
                </a:solidFill>
              </a:rPr>
              <a:t>Conclusion 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4305" y="914400"/>
            <a:ext cx="11324422" cy="52660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L’analyse visuelle du </a:t>
            </a:r>
            <a:r>
              <a:rPr lang="fr-FR" dirty="0" err="1" smtClean="0"/>
              <a:t>dataset</a:t>
            </a:r>
            <a:r>
              <a:rPr lang="fr-FR" dirty="0" smtClean="0"/>
              <a:t> met en évidence des </a:t>
            </a:r>
            <a:r>
              <a:rPr lang="fr-FR" b="1" dirty="0" smtClean="0"/>
              <a:t>tendances climatiques claires et préoccupantes</a:t>
            </a:r>
            <a:r>
              <a:rPr lang="fr-FR" dirty="0" smtClean="0"/>
              <a:t> sur près de trois siècles d’enregistrements météorologiques. Plusieurs éléments ressortent de manière cohérente à travers les différents graphiques :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1. Une hausse globale des températures</a:t>
            </a:r>
          </a:p>
          <a:p>
            <a:r>
              <a:rPr lang="fr-FR" dirty="0" smtClean="0"/>
              <a:t>Les courbes temporelles (</a:t>
            </a:r>
            <a:r>
              <a:rPr lang="fr-FR" dirty="0" err="1" smtClean="0"/>
              <a:t>lineplots</a:t>
            </a:r>
            <a:r>
              <a:rPr lang="fr-FR" dirty="0" smtClean="0"/>
              <a:t>) montrent une </a:t>
            </a:r>
            <a:r>
              <a:rPr lang="fr-FR" b="1" dirty="0" smtClean="0"/>
              <a:t>augmentation progressive et marquée</a:t>
            </a:r>
            <a:r>
              <a:rPr lang="fr-FR" dirty="0" smtClean="0"/>
              <a:t> des températures moyennes mondiales, en particulier </a:t>
            </a:r>
            <a:r>
              <a:rPr lang="fr-FR" b="1" dirty="0" smtClean="0"/>
              <a:t>depuis le début du XXe siècle</a:t>
            </a:r>
            <a:r>
              <a:rPr lang="fr-FR" dirty="0" smtClean="0"/>
              <a:t>.</a:t>
            </a:r>
          </a:p>
          <a:p>
            <a:r>
              <a:rPr lang="fr-FR" dirty="0" smtClean="0"/>
              <a:t>Cette tendance est visible tant dans les moyennes annuelles que dans les moyennes saisonnières.</a:t>
            </a:r>
          </a:p>
          <a:p>
            <a:pPr marL="0" indent="0">
              <a:buNone/>
            </a:pPr>
            <a:r>
              <a:rPr lang="fr-FR" b="1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170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94133" y="115359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 smtClean="0"/>
              <a:t>2. Un réchauffement affectant toutes les saisons</a:t>
            </a:r>
          </a:p>
          <a:p>
            <a:r>
              <a:rPr lang="fr-FR" dirty="0" smtClean="0"/>
              <a:t>Les profils saisonniers par décennie et la </a:t>
            </a:r>
            <a:r>
              <a:rPr lang="fr-FR" dirty="0" err="1" smtClean="0"/>
              <a:t>heatmap</a:t>
            </a:r>
            <a:r>
              <a:rPr lang="fr-FR" dirty="0" smtClean="0"/>
              <a:t> mensuelle illustrent que </a:t>
            </a:r>
            <a:r>
              <a:rPr lang="fr-FR" b="1" dirty="0" smtClean="0"/>
              <a:t>le réchauffement n’est pas limité à l’été</a:t>
            </a:r>
            <a:r>
              <a:rPr lang="fr-FR" dirty="0" smtClean="0"/>
              <a:t> : </a:t>
            </a:r>
            <a:r>
              <a:rPr lang="fr-FR" b="1" dirty="0" smtClean="0"/>
              <a:t>tous les mois de l’année</a:t>
            </a:r>
            <a:r>
              <a:rPr lang="fr-FR" dirty="0" smtClean="0"/>
              <a:t> connaissent une hausse de température, avec une intensité croissante au fil des décennies.</a:t>
            </a:r>
          </a:p>
          <a:p>
            <a:pPr marL="0" indent="0">
              <a:buNone/>
            </a:pPr>
            <a:r>
              <a:rPr lang="fr-FR" b="1" dirty="0" smtClean="0"/>
              <a:t> 3. Une disparité géographique visible</a:t>
            </a:r>
          </a:p>
          <a:p>
            <a:r>
              <a:rPr lang="fr-FR" dirty="0" smtClean="0"/>
              <a:t>Les comparaisons par hémisphère et les </a:t>
            </a:r>
            <a:r>
              <a:rPr lang="fr-FR" dirty="0" err="1" smtClean="0"/>
              <a:t>scatter</a:t>
            </a:r>
            <a:r>
              <a:rPr lang="fr-FR" dirty="0" smtClean="0"/>
              <a:t> plots montrent que </a:t>
            </a:r>
            <a:r>
              <a:rPr lang="fr-FR" b="1" dirty="0" smtClean="0"/>
              <a:t>l’hémisphère Nord se réchauffe plus rapidement</a:t>
            </a:r>
            <a:r>
              <a:rPr lang="fr-FR" dirty="0" smtClean="0"/>
              <a:t>, ce qui s’explique en partie par une industrialisation plus précoce et plus massive.</a:t>
            </a:r>
          </a:p>
          <a:p>
            <a:r>
              <a:rPr lang="fr-FR" dirty="0" smtClean="0"/>
              <a:t>On constate également une </a:t>
            </a:r>
            <a:r>
              <a:rPr lang="fr-FR" b="1" dirty="0" smtClean="0"/>
              <a:t>variabilité intercontinentale</a:t>
            </a:r>
            <a:r>
              <a:rPr lang="fr-FR" dirty="0" smtClean="0"/>
              <a:t>, reflétant des climats différents et des effets régionaux distincts.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1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002060"/>
                </a:solidFill>
              </a:rPr>
              <a:t>Introduction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2560" y="1786296"/>
            <a:ext cx="1107849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u="sng" dirty="0">
                <a:solidFill>
                  <a:srgbClr val="002060"/>
                </a:solidFill>
              </a:rPr>
              <a:t>Objectifs </a:t>
            </a:r>
            <a:r>
              <a:rPr lang="fr-FR" u="sng" dirty="0" smtClean="0">
                <a:solidFill>
                  <a:srgbClr val="002060"/>
                </a:solidFill>
              </a:rPr>
              <a:t>: </a:t>
            </a:r>
            <a:r>
              <a:rPr lang="fr-FR" dirty="0" smtClean="0"/>
              <a:t>Analyser </a:t>
            </a:r>
            <a:r>
              <a:rPr lang="fr-FR" dirty="0"/>
              <a:t>les tendances climatiques historiques dans les grandes villes mondiales en se focalisant sur:</a:t>
            </a:r>
          </a:p>
          <a:p>
            <a:pPr lvl="1"/>
            <a:r>
              <a:rPr lang="fr-FR" dirty="0"/>
              <a:t>L'évolution temporelle des températures</a:t>
            </a:r>
          </a:p>
          <a:p>
            <a:pPr lvl="1"/>
            <a:r>
              <a:rPr lang="fr-FR" dirty="0"/>
              <a:t>Les variations saisonnières</a:t>
            </a:r>
          </a:p>
          <a:p>
            <a:pPr lvl="1"/>
            <a:r>
              <a:rPr lang="fr-FR" dirty="0"/>
              <a:t>Les différences géographiques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u="sng" dirty="0">
                <a:solidFill>
                  <a:srgbClr val="002060"/>
                </a:solidFill>
              </a:rPr>
              <a:t>Source des données Jeu de </a:t>
            </a:r>
            <a:r>
              <a:rPr lang="fr-FR" u="sng" dirty="0" smtClean="0">
                <a:solidFill>
                  <a:srgbClr val="002060"/>
                </a:solidFill>
              </a:rPr>
              <a:t>données: </a:t>
            </a:r>
            <a:r>
              <a:rPr lang="fr-FR" dirty="0" smtClean="0"/>
              <a:t>"</a:t>
            </a:r>
            <a:r>
              <a:rPr lang="fr-FR" dirty="0"/>
              <a:t>GlobalLandTemperaturesByMajorCity.csv" de Berkeley </a:t>
            </a:r>
            <a:r>
              <a:rPr lang="fr-FR" dirty="0" err="1"/>
              <a:t>Earth</a:t>
            </a:r>
            <a:r>
              <a:rPr lang="fr-FR" dirty="0"/>
              <a:t> disponible sur </a:t>
            </a:r>
            <a:r>
              <a:rPr lang="fr-FR" dirty="0" err="1"/>
              <a:t>Kaggle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363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109487"/>
            <a:ext cx="10515600" cy="578771"/>
          </a:xfrm>
        </p:spPr>
        <p:txBody>
          <a:bodyPr>
            <a:normAutofit fontScale="90000"/>
          </a:bodyPr>
          <a:lstStyle/>
          <a:p>
            <a:r>
              <a:rPr lang="fr-FR" b="1" u="sng" dirty="0" smtClean="0">
                <a:solidFill>
                  <a:srgbClr val="002060"/>
                </a:solidFill>
              </a:rPr>
              <a:t>Description et </a:t>
            </a:r>
            <a:r>
              <a:rPr lang="fr-FR" b="1" u="sng" dirty="0" err="1" smtClean="0">
                <a:solidFill>
                  <a:srgbClr val="002060"/>
                </a:solidFill>
              </a:rPr>
              <a:t>Preprocessing</a:t>
            </a:r>
            <a:r>
              <a:rPr lang="fr-FR" b="1" u="sng" dirty="0" smtClean="0">
                <a:solidFill>
                  <a:srgbClr val="002060"/>
                </a:solidFill>
              </a:rPr>
              <a:t> du </a:t>
            </a:r>
            <a:r>
              <a:rPr lang="fr-FR" b="1" u="sng" dirty="0" err="1" smtClean="0">
                <a:solidFill>
                  <a:srgbClr val="002060"/>
                </a:solidFill>
              </a:rPr>
              <a:t>Dataset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6252" y="914401"/>
            <a:ext cx="11127658" cy="544707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Description </a:t>
            </a:r>
            <a:r>
              <a:rPr lang="en-US" dirty="0" err="1">
                <a:solidFill>
                  <a:srgbClr val="FF0000"/>
                </a:solidFill>
              </a:rPr>
              <a:t>initiale</a:t>
            </a:r>
            <a:r>
              <a:rPr lang="en-US" dirty="0">
                <a:solidFill>
                  <a:srgbClr val="FF0000"/>
                </a:solidFill>
              </a:rPr>
              <a:t> du dataset</a:t>
            </a:r>
          </a:p>
          <a:p>
            <a:pPr lvl="1"/>
            <a:r>
              <a:rPr lang="en-US" dirty="0"/>
              <a:t>Le dataset original </a:t>
            </a:r>
            <a:r>
              <a:rPr lang="en-US" dirty="0" err="1"/>
              <a:t>contient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239,177 </a:t>
            </a:r>
            <a:r>
              <a:rPr lang="en-US" dirty="0" err="1"/>
              <a:t>enregistrements</a:t>
            </a:r>
            <a:endParaRPr lang="en-US" dirty="0"/>
          </a:p>
          <a:p>
            <a:pPr lvl="1"/>
            <a:r>
              <a:rPr lang="en-US" dirty="0"/>
              <a:t>7 </a:t>
            </a:r>
            <a:r>
              <a:rPr lang="en-US" dirty="0" err="1"/>
              <a:t>colonnes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Variables </a:t>
            </a:r>
            <a:r>
              <a:rPr lang="en-US" dirty="0" err="1"/>
              <a:t>catégorielles</a:t>
            </a:r>
            <a:r>
              <a:rPr lang="en-US" dirty="0"/>
              <a:t>: '</a:t>
            </a:r>
            <a:r>
              <a:rPr lang="en-US" dirty="0" err="1"/>
              <a:t>dt</a:t>
            </a:r>
            <a:r>
              <a:rPr lang="en-US" dirty="0"/>
              <a:t>' (date), 'City', 'Country', 'Latitude', 'Longitude'</a:t>
            </a:r>
          </a:p>
          <a:p>
            <a:pPr lvl="2"/>
            <a:r>
              <a:rPr lang="en-US" dirty="0"/>
              <a:t>Variables </a:t>
            </a:r>
            <a:r>
              <a:rPr lang="en-US" dirty="0" err="1"/>
              <a:t>numériques</a:t>
            </a:r>
            <a:r>
              <a:rPr lang="en-US" dirty="0"/>
              <a:t>: '</a:t>
            </a:r>
            <a:r>
              <a:rPr lang="en-US" dirty="0" err="1"/>
              <a:t>AverageTemperature</a:t>
            </a:r>
            <a:r>
              <a:rPr lang="en-US" dirty="0"/>
              <a:t>', </a:t>
            </a:r>
            <a:r>
              <a:rPr lang="en-US" dirty="0" smtClean="0"/>
              <a:t>'</a:t>
            </a:r>
            <a:r>
              <a:rPr lang="en-US" dirty="0" err="1" smtClean="0"/>
              <a:t>AverageTemperatureUncertainty</a:t>
            </a:r>
            <a:r>
              <a:rPr lang="en-US" dirty="0" smtClean="0"/>
              <a:t>’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FF0000"/>
                </a:solidFill>
              </a:rPr>
              <a:t>Problématiques de données rencontrées</a:t>
            </a:r>
          </a:p>
          <a:p>
            <a:r>
              <a:rPr lang="fr-FR" b="1" dirty="0"/>
              <a:t>Valeurs manquantes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11,002 valeurs manquantes dans '</a:t>
            </a:r>
            <a:r>
              <a:rPr lang="fr-FR" dirty="0" err="1"/>
              <a:t>AverageTemperature</a:t>
            </a:r>
            <a:r>
              <a:rPr lang="fr-FR" dirty="0"/>
              <a:t>' et '</a:t>
            </a:r>
            <a:r>
              <a:rPr lang="fr-FR" dirty="0" err="1"/>
              <a:t>AverageTemperatureUncertainty</a:t>
            </a:r>
            <a:r>
              <a:rPr lang="fr-FR" dirty="0"/>
              <a:t>'</a:t>
            </a:r>
          </a:p>
          <a:p>
            <a:pPr lvl="1"/>
            <a:r>
              <a:rPr lang="fr-FR" dirty="0"/>
              <a:t>Stratégie de traitement: remplissage par la moyenne mensuelle par ville, puis par la moyenne globale si nécessaire</a:t>
            </a:r>
          </a:p>
          <a:p>
            <a:r>
              <a:rPr lang="fr-FR" b="1" dirty="0"/>
              <a:t>Valeurs aberrantes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4,955 valeurs identifiées comme potentiellement aberrantes</a:t>
            </a:r>
          </a:p>
          <a:p>
            <a:pPr lvl="1"/>
            <a:r>
              <a:rPr lang="fr-FR" dirty="0"/>
              <a:t>Décision: conservation car pourraient représenter des événements climatiques réels</a:t>
            </a:r>
          </a:p>
          <a:p>
            <a:r>
              <a:rPr lang="fr-FR" b="1" dirty="0"/>
              <a:t>Format des données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Conversion des dates en format </a:t>
            </a:r>
            <a:r>
              <a:rPr lang="fr-FR" dirty="0" err="1"/>
              <a:t>datetime</a:t>
            </a:r>
            <a:endParaRPr lang="fr-FR" dirty="0"/>
          </a:p>
          <a:p>
            <a:pPr lvl="1"/>
            <a:r>
              <a:rPr lang="fr-FR" dirty="0"/>
              <a:t>Extraction de l'année et du mois pour faciliter l'analyse temporelle</a:t>
            </a:r>
          </a:p>
          <a:p>
            <a:pPr lvl="1"/>
            <a:r>
              <a:rPr lang="fr-FR" dirty="0"/>
              <a:t>Normalisation des noms de villes et pays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7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0380" y="757083"/>
            <a:ext cx="10515600" cy="42278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FF0000"/>
                </a:solidFill>
              </a:rPr>
              <a:t>Nettoyage et préparation</a:t>
            </a:r>
          </a:p>
          <a:p>
            <a:pPr marL="0" indent="0">
              <a:buNone/>
            </a:pPr>
            <a:r>
              <a:rPr lang="fr-FR" dirty="0"/>
              <a:t>Les étapes clés de </a:t>
            </a:r>
            <a:r>
              <a:rPr lang="fr-FR" dirty="0" err="1"/>
              <a:t>preprocessing</a:t>
            </a:r>
            <a:r>
              <a:rPr lang="fr-FR" dirty="0"/>
              <a:t> ont inclus:</a:t>
            </a:r>
          </a:p>
          <a:p>
            <a:pPr lvl="1"/>
            <a:r>
              <a:rPr lang="fr-FR" dirty="0"/>
              <a:t>Création de colonnes '</a:t>
            </a:r>
            <a:r>
              <a:rPr lang="fr-FR" dirty="0" err="1"/>
              <a:t>Year</a:t>
            </a:r>
            <a:r>
              <a:rPr lang="fr-FR" dirty="0"/>
              <a:t>' et '</a:t>
            </a:r>
            <a:r>
              <a:rPr lang="fr-FR" dirty="0" err="1"/>
              <a:t>Month</a:t>
            </a:r>
            <a:r>
              <a:rPr lang="fr-FR" dirty="0"/>
              <a:t>' à partir de la date</a:t>
            </a:r>
          </a:p>
          <a:p>
            <a:pPr lvl="1"/>
            <a:r>
              <a:rPr lang="fr-FR" dirty="0"/>
              <a:t>Standardisation des noms de villes et pays</a:t>
            </a:r>
          </a:p>
          <a:p>
            <a:pPr lvl="1"/>
            <a:r>
              <a:rPr lang="fr-FR" dirty="0"/>
              <a:t>Traitement des valeurs manquantes par moyenne mensuelle</a:t>
            </a:r>
          </a:p>
          <a:p>
            <a:pPr lvl="1"/>
            <a:r>
              <a:rPr lang="fr-FR" dirty="0"/>
              <a:t>Vérification et suppression des doublons</a:t>
            </a:r>
          </a:p>
        </p:txBody>
      </p:sp>
    </p:spTree>
    <p:extLst>
      <p:ext uri="{BB962C8B-B14F-4D97-AF65-F5344CB8AC3E}">
        <p14:creationId xmlns:p14="http://schemas.microsoft.com/office/powerpoint/2010/main" val="271145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b="1" u="sng" dirty="0" smtClean="0">
                <a:solidFill>
                  <a:srgbClr val="002060"/>
                </a:solidFill>
              </a:rPr>
              <a:t>Visualisation </a:t>
            </a:r>
            <a:r>
              <a:rPr lang="fr-FR" b="1" u="sng" dirty="0">
                <a:solidFill>
                  <a:srgbClr val="002060"/>
                </a:solidFill>
              </a:rPr>
              <a:t>et Analyse avec </a:t>
            </a:r>
            <a:r>
              <a:rPr lang="fr-FR" b="1" u="sng" dirty="0" err="1">
                <a:solidFill>
                  <a:srgbClr val="002060"/>
                </a:solidFill>
              </a:rPr>
              <a:t>Matplotlib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140542"/>
            <a:ext cx="10515600" cy="5036421"/>
          </a:xfrm>
        </p:spPr>
        <p:txBody>
          <a:bodyPr/>
          <a:lstStyle/>
          <a:p>
            <a:r>
              <a:rPr lang="en-US" dirty="0" err="1"/>
              <a:t>Évolution</a:t>
            </a:r>
            <a:r>
              <a:rPr lang="en-US" dirty="0"/>
              <a:t> </a:t>
            </a:r>
            <a:r>
              <a:rPr lang="en-US" dirty="0" err="1"/>
              <a:t>temporelle</a:t>
            </a:r>
            <a:r>
              <a:rPr lang="en-US" dirty="0"/>
              <a:t> des </a:t>
            </a:r>
            <a:r>
              <a:rPr lang="en-US" dirty="0" err="1"/>
              <a:t>températures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32" y="1620617"/>
            <a:ext cx="9901084" cy="46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4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4742" y="4786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La visualisation principale montre l'évolution de la température moyenne mondiale de 1743 à 2013. On observe:</a:t>
            </a:r>
          </a:p>
          <a:p>
            <a:r>
              <a:rPr lang="fr-FR" b="1" dirty="0"/>
              <a:t>Tendance générale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Augmentation notable des températures depuis le début de l'ère industrielle</a:t>
            </a:r>
          </a:p>
          <a:p>
            <a:pPr lvl="1"/>
            <a:r>
              <a:rPr lang="fr-FR" dirty="0"/>
              <a:t>Accélération du réchauffement dans la seconde moitié du 20ème siècle</a:t>
            </a:r>
          </a:p>
          <a:p>
            <a:r>
              <a:rPr lang="fr-FR" b="1" dirty="0"/>
              <a:t>Variabilité interannuelle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Fluctuations naturelles superposées à la tendance à long terme</a:t>
            </a:r>
          </a:p>
          <a:p>
            <a:pPr lvl="1"/>
            <a:r>
              <a:rPr lang="fr-FR" dirty="0"/>
              <a:t>Périodes de refroidissement temporaire malgré la tendance au réchauffement</a:t>
            </a:r>
          </a:p>
        </p:txBody>
      </p:sp>
    </p:spTree>
    <p:extLst>
      <p:ext uri="{BB962C8B-B14F-4D97-AF65-F5344CB8AC3E}">
        <p14:creationId xmlns:p14="http://schemas.microsoft.com/office/powerpoint/2010/main" val="252749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</a:t>
            </a:r>
            <a:r>
              <a:rPr lang="en-US" dirty="0" err="1"/>
              <a:t>saisonnières</a:t>
            </a:r>
            <a:r>
              <a:rPr lang="en-US" dirty="0"/>
              <a:t> (barres </a:t>
            </a:r>
            <a:r>
              <a:rPr lang="en-US" dirty="0" err="1"/>
              <a:t>empilées</a:t>
            </a:r>
            <a:r>
              <a:rPr lang="en-US" dirty="0"/>
              <a:t>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07408"/>
            <a:ext cx="109728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9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3904" y="537598"/>
            <a:ext cx="10515600" cy="564689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L'analyse par mois révèle:</a:t>
            </a:r>
          </a:p>
          <a:p>
            <a:r>
              <a:rPr lang="fr-FR" b="1" dirty="0"/>
              <a:t>Amplitude thermique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Différence marquée entre hiver et été dans les villes des zones tempérées</a:t>
            </a:r>
          </a:p>
          <a:p>
            <a:pPr lvl="1"/>
            <a:r>
              <a:rPr lang="fr-FR" dirty="0"/>
              <a:t>Variations plus faibles près de l'équateur</a:t>
            </a:r>
          </a:p>
          <a:p>
            <a:r>
              <a:rPr lang="fr-FR" b="1" dirty="0"/>
              <a:t>Décalages saisonniers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Différences entre hémisphères nord et sud</a:t>
            </a:r>
          </a:p>
          <a:p>
            <a:pPr lvl="1"/>
            <a:r>
              <a:rPr lang="fr-FR" dirty="0"/>
              <a:t>Modifications potentielles dans les cycles saisonniers au fil du </a:t>
            </a:r>
            <a:r>
              <a:rPr lang="fr-FR" dirty="0" smtClean="0"/>
              <a:t>temps</a:t>
            </a:r>
          </a:p>
          <a:p>
            <a:pPr marL="457200" lvl="1" indent="0">
              <a:buNone/>
            </a:pPr>
            <a:endParaRPr lang="fr-FR" dirty="0" smtClean="0"/>
          </a:p>
          <a:p>
            <a:pPr marL="457200" lvl="1" indent="0">
              <a:buNone/>
            </a:pPr>
            <a:r>
              <a:rPr lang="fr-FR" dirty="0" smtClean="0"/>
              <a:t>Ce cycle est attendu pour l’hémisphère nord, qui domine numériquement dans le </a:t>
            </a:r>
            <a:r>
              <a:rPr lang="fr-FR" dirty="0" err="1" smtClean="0"/>
              <a:t>dataset</a:t>
            </a:r>
            <a:endParaRPr lang="en-US" dirty="0" smtClean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00942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1217</Words>
  <Application>Microsoft Office PowerPoint</Application>
  <PresentationFormat>Grand écran</PresentationFormat>
  <Paragraphs>140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Algerian</vt:lpstr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Plan </vt:lpstr>
      <vt:lpstr>Introduction </vt:lpstr>
      <vt:lpstr>Description et Preprocessing du Dataset</vt:lpstr>
      <vt:lpstr>Présentation PowerPoint</vt:lpstr>
      <vt:lpstr> Visualisation et Analyse avec Matplotlib </vt:lpstr>
      <vt:lpstr>Présentation PowerPoint</vt:lpstr>
      <vt:lpstr>Variations saisonnières (barres empilées)</vt:lpstr>
      <vt:lpstr>Présentation PowerPoint</vt:lpstr>
      <vt:lpstr>Distribution mensuelle des températures par hémisphère (Patch Plot)</vt:lpstr>
      <vt:lpstr> Histogramme des températures </vt:lpstr>
      <vt:lpstr>Températures moyennes des principales villes (Bubble Plot)</vt:lpstr>
      <vt:lpstr>Présentation PowerPoint</vt:lpstr>
      <vt:lpstr>Visualisation et analyse avec Seaborn </vt:lpstr>
      <vt:lpstr>Présentation PowerPoint</vt:lpstr>
      <vt:lpstr>Tendances Climatiques par Décennie (FacetGrid)</vt:lpstr>
      <vt:lpstr>Présentation PowerPoint</vt:lpstr>
      <vt:lpstr>Relations Multivariées (Pairplot)</vt:lpstr>
      <vt:lpstr>Présentation PowerPoint</vt:lpstr>
      <vt:lpstr>Carte thermique (heatmap)</vt:lpstr>
      <vt:lpstr>Présentation PowerPoint</vt:lpstr>
      <vt:lpstr>Nuage de points Ville/Température/Année (Scatter Plot)</vt:lpstr>
      <vt:lpstr>Présentation PowerPoint</vt:lpstr>
      <vt:lpstr> Visualisation et analyse avec Cartes géographiques </vt:lpstr>
      <vt:lpstr>Conclusion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9</cp:revision>
  <dcterms:created xsi:type="dcterms:W3CDTF">2025-05-21T16:31:17Z</dcterms:created>
  <dcterms:modified xsi:type="dcterms:W3CDTF">2025-05-21T17:51:35Z</dcterms:modified>
</cp:coreProperties>
</file>