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1BC53ABD-AC4C-47DF-9F79-BCB4B0A5C05A}" type="datetimeFigureOut">
              <a:rPr lang="en-US" smtClean="0"/>
              <a:t>6/13/2025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01ACDCBB-B222-41F1-8146-E54AF4BD9EB3}" type="slidenum">
              <a:rPr lang="en-US" smtClean="0"/>
              <a:t>‹N°›</a:t>
            </a:fld>
            <a:endParaRPr lang="en-US"/>
          </a:p>
        </p:txBody>
      </p:sp>
    </p:spTree>
    <p:extLst>
      <p:ext uri="{BB962C8B-B14F-4D97-AF65-F5344CB8AC3E}">
        <p14:creationId xmlns:p14="http://schemas.microsoft.com/office/powerpoint/2010/main" val="337595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BC53ABD-AC4C-47DF-9F79-BCB4B0A5C05A}" type="datetimeFigureOut">
              <a:rPr lang="en-US" smtClean="0"/>
              <a:t>6/13/2025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01ACDCBB-B222-41F1-8146-E54AF4BD9EB3}" type="slidenum">
              <a:rPr lang="en-US" smtClean="0"/>
              <a:t>‹N°›</a:t>
            </a:fld>
            <a:endParaRPr lang="en-US"/>
          </a:p>
        </p:txBody>
      </p:sp>
    </p:spTree>
    <p:extLst>
      <p:ext uri="{BB962C8B-B14F-4D97-AF65-F5344CB8AC3E}">
        <p14:creationId xmlns:p14="http://schemas.microsoft.com/office/powerpoint/2010/main" val="139045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BC53ABD-AC4C-47DF-9F79-BCB4B0A5C05A}" type="datetimeFigureOut">
              <a:rPr lang="en-US" smtClean="0"/>
              <a:t>6/13/2025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01ACDCBB-B222-41F1-8146-E54AF4BD9EB3}" type="slidenum">
              <a:rPr lang="en-US" smtClean="0"/>
              <a:t>‹N°›</a:t>
            </a:fld>
            <a:endParaRPr lang="en-US"/>
          </a:p>
        </p:txBody>
      </p:sp>
    </p:spTree>
    <p:extLst>
      <p:ext uri="{BB962C8B-B14F-4D97-AF65-F5344CB8AC3E}">
        <p14:creationId xmlns:p14="http://schemas.microsoft.com/office/powerpoint/2010/main" val="240392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BC53ABD-AC4C-47DF-9F79-BCB4B0A5C05A}" type="datetimeFigureOut">
              <a:rPr lang="en-US" smtClean="0"/>
              <a:t>6/13/2025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01ACDCBB-B222-41F1-8146-E54AF4BD9EB3}" type="slidenum">
              <a:rPr lang="en-US" smtClean="0"/>
              <a:t>‹N°›</a:t>
            </a:fld>
            <a:endParaRPr lang="en-US"/>
          </a:p>
        </p:txBody>
      </p:sp>
    </p:spTree>
    <p:extLst>
      <p:ext uri="{BB962C8B-B14F-4D97-AF65-F5344CB8AC3E}">
        <p14:creationId xmlns:p14="http://schemas.microsoft.com/office/powerpoint/2010/main" val="2556860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BC53ABD-AC4C-47DF-9F79-BCB4B0A5C05A}" type="datetimeFigureOut">
              <a:rPr lang="en-US" smtClean="0"/>
              <a:t>6/13/2025</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01ACDCBB-B222-41F1-8146-E54AF4BD9EB3}" type="slidenum">
              <a:rPr lang="en-US" smtClean="0"/>
              <a:t>‹N°›</a:t>
            </a:fld>
            <a:endParaRPr lang="en-US"/>
          </a:p>
        </p:txBody>
      </p:sp>
    </p:spTree>
    <p:extLst>
      <p:ext uri="{BB962C8B-B14F-4D97-AF65-F5344CB8AC3E}">
        <p14:creationId xmlns:p14="http://schemas.microsoft.com/office/powerpoint/2010/main" val="203257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1BC53ABD-AC4C-47DF-9F79-BCB4B0A5C05A}" type="datetimeFigureOut">
              <a:rPr lang="en-US" smtClean="0"/>
              <a:t>6/13/2025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01ACDCBB-B222-41F1-8146-E54AF4BD9EB3}" type="slidenum">
              <a:rPr lang="en-US" smtClean="0"/>
              <a:t>‹N°›</a:t>
            </a:fld>
            <a:endParaRPr lang="en-US"/>
          </a:p>
        </p:txBody>
      </p:sp>
    </p:spTree>
    <p:extLst>
      <p:ext uri="{BB962C8B-B14F-4D97-AF65-F5344CB8AC3E}">
        <p14:creationId xmlns:p14="http://schemas.microsoft.com/office/powerpoint/2010/main" val="315327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1BC53ABD-AC4C-47DF-9F79-BCB4B0A5C05A}" type="datetimeFigureOut">
              <a:rPr lang="en-US" smtClean="0"/>
              <a:t>6/13/2025</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01ACDCBB-B222-41F1-8146-E54AF4BD9EB3}" type="slidenum">
              <a:rPr lang="en-US" smtClean="0"/>
              <a:t>‹N°›</a:t>
            </a:fld>
            <a:endParaRPr lang="en-US"/>
          </a:p>
        </p:txBody>
      </p:sp>
    </p:spTree>
    <p:extLst>
      <p:ext uri="{BB962C8B-B14F-4D97-AF65-F5344CB8AC3E}">
        <p14:creationId xmlns:p14="http://schemas.microsoft.com/office/powerpoint/2010/main" val="13185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1BC53ABD-AC4C-47DF-9F79-BCB4B0A5C05A}" type="datetimeFigureOut">
              <a:rPr lang="en-US" smtClean="0"/>
              <a:t>6/13/2025</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01ACDCBB-B222-41F1-8146-E54AF4BD9EB3}" type="slidenum">
              <a:rPr lang="en-US" smtClean="0"/>
              <a:t>‹N°›</a:t>
            </a:fld>
            <a:endParaRPr lang="en-US"/>
          </a:p>
        </p:txBody>
      </p:sp>
    </p:spTree>
    <p:extLst>
      <p:ext uri="{BB962C8B-B14F-4D97-AF65-F5344CB8AC3E}">
        <p14:creationId xmlns:p14="http://schemas.microsoft.com/office/powerpoint/2010/main" val="360274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BC53ABD-AC4C-47DF-9F79-BCB4B0A5C05A}" type="datetimeFigureOut">
              <a:rPr lang="en-US" smtClean="0"/>
              <a:t>6/13/2025</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01ACDCBB-B222-41F1-8146-E54AF4BD9EB3}" type="slidenum">
              <a:rPr lang="en-US" smtClean="0"/>
              <a:t>‹N°›</a:t>
            </a:fld>
            <a:endParaRPr lang="en-US"/>
          </a:p>
        </p:txBody>
      </p:sp>
    </p:spTree>
    <p:extLst>
      <p:ext uri="{BB962C8B-B14F-4D97-AF65-F5344CB8AC3E}">
        <p14:creationId xmlns:p14="http://schemas.microsoft.com/office/powerpoint/2010/main" val="401662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BC53ABD-AC4C-47DF-9F79-BCB4B0A5C05A}" type="datetimeFigureOut">
              <a:rPr lang="en-US" smtClean="0"/>
              <a:t>6/13/2025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01ACDCBB-B222-41F1-8146-E54AF4BD9EB3}" type="slidenum">
              <a:rPr lang="en-US" smtClean="0"/>
              <a:t>‹N°›</a:t>
            </a:fld>
            <a:endParaRPr lang="en-US"/>
          </a:p>
        </p:txBody>
      </p:sp>
    </p:spTree>
    <p:extLst>
      <p:ext uri="{BB962C8B-B14F-4D97-AF65-F5344CB8AC3E}">
        <p14:creationId xmlns:p14="http://schemas.microsoft.com/office/powerpoint/2010/main" val="315152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BC53ABD-AC4C-47DF-9F79-BCB4B0A5C05A}" type="datetimeFigureOut">
              <a:rPr lang="en-US" smtClean="0"/>
              <a:t>6/13/2025</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01ACDCBB-B222-41F1-8146-E54AF4BD9EB3}" type="slidenum">
              <a:rPr lang="en-US" smtClean="0"/>
              <a:t>‹N°›</a:t>
            </a:fld>
            <a:endParaRPr lang="en-US"/>
          </a:p>
        </p:txBody>
      </p:sp>
    </p:spTree>
    <p:extLst>
      <p:ext uri="{BB962C8B-B14F-4D97-AF65-F5344CB8AC3E}">
        <p14:creationId xmlns:p14="http://schemas.microsoft.com/office/powerpoint/2010/main" val="42008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53ABD-AC4C-47DF-9F79-BCB4B0A5C05A}" type="datetimeFigureOut">
              <a:rPr lang="en-US" smtClean="0"/>
              <a:t>6/13/2025</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CDCBB-B222-41F1-8146-E54AF4BD9EB3}" type="slidenum">
              <a:rPr lang="en-US" smtClean="0"/>
              <a:t>‹N°›</a:t>
            </a:fld>
            <a:endParaRPr lang="en-US"/>
          </a:p>
        </p:txBody>
      </p:sp>
    </p:spTree>
    <p:extLst>
      <p:ext uri="{BB962C8B-B14F-4D97-AF65-F5344CB8AC3E}">
        <p14:creationId xmlns:p14="http://schemas.microsoft.com/office/powerpoint/2010/main" val="3307510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855407" y="399126"/>
            <a:ext cx="9929582" cy="971550"/>
          </a:xfrm>
          <a:prstGeom prst="rect">
            <a:avLst/>
          </a:prstGeom>
        </p:spPr>
      </p:pic>
      <p:sp>
        <p:nvSpPr>
          <p:cNvPr id="9" name="Rectangle 8"/>
          <p:cNvSpPr/>
          <p:nvPr/>
        </p:nvSpPr>
        <p:spPr>
          <a:xfrm>
            <a:off x="3116825" y="1584783"/>
            <a:ext cx="5653548" cy="76291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Elément module : </a:t>
            </a:r>
            <a:r>
              <a:rPr lang="fr-FR" b="1" dirty="0" smtClean="0">
                <a:solidFill>
                  <a:prstClr val="black"/>
                </a:solidFill>
                <a:latin typeface="Times New Roman" panose="02020603050405020304" pitchFamily="18" charset="0"/>
                <a:cs typeface="Times New Roman" panose="02020603050405020304" pitchFamily="18" charset="0"/>
              </a:rPr>
              <a:t>Data Mining</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0" name="Rectangle 9"/>
          <p:cNvSpPr/>
          <p:nvPr/>
        </p:nvSpPr>
        <p:spPr>
          <a:xfrm>
            <a:off x="1740309" y="2347702"/>
            <a:ext cx="8416413" cy="9144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2200" b="1" dirty="0" smtClean="0">
                <a:solidFill>
                  <a:srgbClr val="002060"/>
                </a:solidFill>
                <a:latin typeface="Algerian" panose="04020705040A02060702" pitchFamily="82" charset="0"/>
              </a:rPr>
              <a:t>Projet :</a:t>
            </a:r>
            <a:r>
              <a:rPr lang="fr-FR" sz="2200" b="1" dirty="0">
                <a:solidFill>
                  <a:srgbClr val="002060"/>
                </a:solidFill>
                <a:latin typeface="Algerian" panose="04020705040A02060702" pitchFamily="82" charset="0"/>
              </a:rPr>
              <a:t>Prédiction de l'Attrition des Clients Télécom</a:t>
            </a:r>
          </a:p>
          <a:p>
            <a:pPr lvl="0" algn="ctr"/>
            <a:r>
              <a:rPr lang="en-US" sz="2200" b="1" dirty="0" smtClean="0">
                <a:solidFill>
                  <a:srgbClr val="002060"/>
                </a:solidFill>
                <a:latin typeface="Algerian" panose="04020705040A02060702" pitchFamily="82" charset="0"/>
              </a:rPr>
              <a:t>(Market and Customer Analysis)</a:t>
            </a:r>
            <a:endParaRPr kumimoji="0" lang="en-US" sz="2200" b="1" i="0" u="none" strike="noStrike" kern="1200" cap="none" spc="0" normalizeH="0" baseline="0" noProof="0" dirty="0">
              <a:ln>
                <a:noFill/>
              </a:ln>
              <a:solidFill>
                <a:srgbClr val="002060"/>
              </a:solidFill>
              <a:effectLst/>
              <a:uLnTx/>
              <a:uFillTx/>
              <a:latin typeface="Algerian" panose="04020705040A02060702" pitchFamily="82" charset="0"/>
            </a:endParaRPr>
          </a:p>
        </p:txBody>
      </p:sp>
      <p:sp>
        <p:nvSpPr>
          <p:cNvPr id="12" name="Espace réservé du pied de page 11"/>
          <p:cNvSpPr>
            <a:spLocks noGrp="1"/>
          </p:cNvSpPr>
          <p:nvPr>
            <p:ph type="ftr" sz="quarter" idx="11"/>
          </p:nvPr>
        </p:nvSpPr>
        <p:spPr>
          <a:xfrm>
            <a:off x="855407" y="6120069"/>
            <a:ext cx="6980903" cy="448493"/>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smtClean="0">
                <a:ln>
                  <a:noFill/>
                </a:ln>
                <a:solidFill>
                  <a:prstClr val="black"/>
                </a:solidFill>
                <a:effectLst/>
                <a:uLnTx/>
                <a:uFillTx/>
                <a:latin typeface="Calibri" panose="020F0502020204030204"/>
                <a:ea typeface="+mn-ea"/>
                <a:cs typeface="+mn-cs"/>
              </a:rPr>
              <a:t>Le  </a:t>
            </a:r>
            <a:r>
              <a:rPr lang="fr-FR" b="1" dirty="0" smtClean="0">
                <a:solidFill>
                  <a:prstClr val="black"/>
                </a:solidFill>
                <a:latin typeface="Calibri" panose="020F0502020204030204"/>
              </a:rPr>
              <a:t>21 Avril</a:t>
            </a:r>
            <a:r>
              <a:rPr kumimoji="0" lang="fr-FR" sz="1200" b="1" i="0" u="none" strike="noStrike" kern="1200" cap="none" spc="0" normalizeH="0" baseline="0" noProof="0" dirty="0" smtClean="0">
                <a:ln>
                  <a:noFill/>
                </a:ln>
                <a:solidFill>
                  <a:prstClr val="black"/>
                </a:solidFill>
                <a:effectLst/>
                <a:uLnTx/>
                <a:uFillTx/>
                <a:latin typeface="Calibri" panose="020F0502020204030204"/>
                <a:ea typeface="+mn-ea"/>
                <a:cs typeface="+mn-cs"/>
              </a:rPr>
              <a:t> 2025               Année universitaire : 2024/2025                </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Image 13"/>
          <p:cNvPicPr>
            <a:picLocks noChangeAspect="1"/>
          </p:cNvPicPr>
          <p:nvPr/>
        </p:nvPicPr>
        <p:blipFill>
          <a:blip r:embed="rId3"/>
          <a:stretch>
            <a:fillRect/>
          </a:stretch>
        </p:blipFill>
        <p:spPr>
          <a:xfrm>
            <a:off x="7941609" y="6232217"/>
            <a:ext cx="2097127" cy="224195"/>
          </a:xfrm>
          <a:prstGeom prst="rect">
            <a:avLst/>
          </a:prstGeom>
        </p:spPr>
      </p:pic>
      <p:sp>
        <p:nvSpPr>
          <p:cNvPr id="15" name="Rectangle 14"/>
          <p:cNvSpPr/>
          <p:nvPr/>
        </p:nvSpPr>
        <p:spPr>
          <a:xfrm>
            <a:off x="1730477" y="3550209"/>
            <a:ext cx="8426245" cy="17993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Filière :                         Génie industriel intelligence artificielle et DATA science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Encadré par:</a:t>
            </a:r>
            <a:r>
              <a:rPr kumimoji="0" lang="fr-FR" sz="16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fr-FR"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Monsieur Hosni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Année scolaire: </a:t>
            </a:r>
            <a:r>
              <a:rPr lang="en-US" dirty="0" smtClean="0">
                <a:latin typeface="Times New Roman" panose="02020603050405020304" pitchFamily="18" charset="0"/>
                <a:cs typeface="Times New Roman" panose="02020603050405020304" pitchFamily="18" charset="0"/>
              </a:rPr>
              <a:t>                         2024/2025</a:t>
            </a: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15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30045" y="245101"/>
            <a:ext cx="10515600" cy="863907"/>
          </a:xfrm>
        </p:spPr>
        <p:txBody>
          <a:bodyPr/>
          <a:lstStyle/>
          <a:p>
            <a:r>
              <a:rPr lang="en-US" b="1" dirty="0"/>
              <a:t>Feature Engineering</a:t>
            </a:r>
            <a:endParaRPr lang="en-US" dirty="0"/>
          </a:p>
        </p:txBody>
      </p:sp>
      <p:sp>
        <p:nvSpPr>
          <p:cNvPr id="3" name="Espace réservé du contenu 2"/>
          <p:cNvSpPr>
            <a:spLocks noGrp="1"/>
          </p:cNvSpPr>
          <p:nvPr>
            <p:ph idx="1"/>
          </p:nvPr>
        </p:nvSpPr>
        <p:spPr>
          <a:xfrm>
            <a:off x="435078" y="1225856"/>
            <a:ext cx="10515600" cy="5263433"/>
          </a:xfrm>
        </p:spPr>
        <p:txBody>
          <a:bodyPr>
            <a:normAutofit/>
          </a:bodyPr>
          <a:lstStyle/>
          <a:p>
            <a:r>
              <a:rPr lang="en-US" b="1" i="1" dirty="0" err="1"/>
              <a:t>Création</a:t>
            </a:r>
            <a:r>
              <a:rPr lang="en-US" b="1" i="1" dirty="0"/>
              <a:t> de </a:t>
            </a:r>
            <a:r>
              <a:rPr lang="en-US" b="1" i="1" dirty="0" err="1"/>
              <a:t>Nouvelles</a:t>
            </a:r>
            <a:r>
              <a:rPr lang="en-US" b="1" i="1" dirty="0"/>
              <a:t> </a:t>
            </a:r>
            <a:r>
              <a:rPr lang="en-US" b="1" i="1" dirty="0" smtClean="0"/>
              <a:t>Variables</a:t>
            </a:r>
          </a:p>
          <a:p>
            <a:pPr marL="0" indent="0">
              <a:buNone/>
            </a:pPr>
            <a:endParaRPr lang="fr-FR" b="1" i="1" dirty="0" smtClean="0"/>
          </a:p>
          <a:p>
            <a:pPr marL="0" indent="0">
              <a:buNone/>
            </a:pPr>
            <a:endParaRPr lang="fr-FR" b="1" i="1" dirty="0"/>
          </a:p>
          <a:p>
            <a:pPr marL="0" indent="0">
              <a:buNone/>
            </a:pPr>
            <a:endParaRPr lang="fr-FR" b="1" i="1" dirty="0"/>
          </a:p>
          <a:p>
            <a:pPr marL="0" indent="0">
              <a:buNone/>
            </a:pPr>
            <a:endParaRPr lang="en-US" b="1" i="1" dirty="0" smtClean="0"/>
          </a:p>
          <a:p>
            <a:pPr marL="0" indent="0">
              <a:buNone/>
            </a:pPr>
            <a:r>
              <a:rPr lang="fr-FR" sz="1600" dirty="0"/>
              <a:t>Cette transformation crée une nouvelle variable qui représente:</a:t>
            </a:r>
          </a:p>
          <a:p>
            <a:pPr lvl="1"/>
            <a:r>
              <a:rPr lang="fr-FR" sz="1600" dirty="0"/>
              <a:t>Le rapport entre les frais mensuels actuels et l'investissement total du client</a:t>
            </a:r>
          </a:p>
          <a:p>
            <a:pPr lvl="1"/>
            <a:r>
              <a:rPr lang="fr-FR" sz="1600" dirty="0"/>
              <a:t>Peut révéler des clients avec des récentes augmentations de tarif (ratio élevé)</a:t>
            </a:r>
          </a:p>
          <a:p>
            <a:pPr lvl="1"/>
            <a:r>
              <a:rPr lang="fr-FR" sz="1600" dirty="0"/>
              <a:t>Montre la proportionnalité entre dépenses courantes et </a:t>
            </a:r>
            <a:r>
              <a:rPr lang="fr-FR" sz="1600" dirty="0" smtClean="0"/>
              <a:t>historiques</a:t>
            </a:r>
          </a:p>
          <a:p>
            <a:pPr marL="0" indent="0">
              <a:buNone/>
            </a:pPr>
            <a:r>
              <a:rPr lang="en-US" sz="1600" dirty="0" err="1"/>
              <a:t>Catégorisation</a:t>
            </a:r>
            <a:r>
              <a:rPr lang="en-US" sz="1600" dirty="0"/>
              <a:t> de </a:t>
            </a:r>
            <a:r>
              <a:rPr lang="en-US" sz="1600" dirty="0" err="1" smtClean="0"/>
              <a:t>l'ancienneté</a:t>
            </a:r>
            <a:r>
              <a:rPr lang="en-US" sz="1600" dirty="0" smtClean="0"/>
              <a:t>: </a:t>
            </a:r>
            <a:r>
              <a:rPr lang="en-US" sz="1600" dirty="0" err="1" smtClean="0"/>
              <a:t>c</a:t>
            </a:r>
            <a:r>
              <a:rPr lang="en-US" altLang="en-US" sz="1600" dirty="0" err="1">
                <a:solidFill>
                  <a:srgbClr val="404040"/>
                </a:solidFill>
              </a:rPr>
              <a:t>ette</a:t>
            </a:r>
            <a:r>
              <a:rPr lang="en-US" altLang="en-US" sz="1600" dirty="0">
                <a:solidFill>
                  <a:srgbClr val="404040"/>
                </a:solidFill>
              </a:rPr>
              <a:t> </a:t>
            </a:r>
            <a:r>
              <a:rPr lang="en-US" altLang="en-US" sz="1600" dirty="0" err="1">
                <a:solidFill>
                  <a:srgbClr val="404040"/>
                </a:solidFill>
              </a:rPr>
              <a:t>opération</a:t>
            </a:r>
            <a:r>
              <a:rPr lang="en-US" altLang="en-US" sz="1600" dirty="0">
                <a:solidFill>
                  <a:srgbClr val="404040"/>
                </a:solidFill>
              </a:rPr>
              <a:t> </a:t>
            </a:r>
            <a:r>
              <a:rPr lang="en-US" altLang="en-US" sz="1600" dirty="0" err="1">
                <a:solidFill>
                  <a:srgbClr val="404040"/>
                </a:solidFill>
              </a:rPr>
              <a:t>transforme</a:t>
            </a:r>
            <a:r>
              <a:rPr lang="en-US" altLang="en-US" sz="1600" dirty="0">
                <a:solidFill>
                  <a:srgbClr val="404040"/>
                </a:solidFill>
              </a:rPr>
              <a:t> la variable continue </a:t>
            </a:r>
            <a:r>
              <a:rPr kumimoji="0" lang="en-US" altLang="en-US" sz="1600" b="0" i="0" u="none" strike="noStrike" cap="none" normalizeH="0" baseline="0" dirty="0" smtClean="0">
                <a:ln>
                  <a:noFill/>
                </a:ln>
                <a:solidFill>
                  <a:srgbClr val="404040"/>
                </a:solidFill>
                <a:effectLst/>
              </a:rPr>
              <a:t>tenure</a:t>
            </a:r>
            <a:r>
              <a:rPr lang="en-US" altLang="en-US" sz="1600" dirty="0">
                <a:solidFill>
                  <a:srgbClr val="404040"/>
                </a:solidFill>
              </a:rPr>
              <a:t> (</a:t>
            </a:r>
            <a:r>
              <a:rPr lang="en-US" altLang="en-US" sz="1600" dirty="0" err="1">
                <a:solidFill>
                  <a:srgbClr val="404040"/>
                </a:solidFill>
              </a:rPr>
              <a:t>ancienneté</a:t>
            </a:r>
            <a:r>
              <a:rPr lang="en-US" altLang="en-US" sz="1600" dirty="0">
                <a:solidFill>
                  <a:srgbClr val="404040"/>
                </a:solidFill>
              </a:rPr>
              <a:t> </a:t>
            </a:r>
            <a:r>
              <a:rPr lang="en-US" altLang="en-US" sz="1600" dirty="0" err="1">
                <a:solidFill>
                  <a:srgbClr val="404040"/>
                </a:solidFill>
              </a:rPr>
              <a:t>en</a:t>
            </a:r>
            <a:r>
              <a:rPr lang="en-US" altLang="en-US" sz="1600" dirty="0">
                <a:solidFill>
                  <a:srgbClr val="404040"/>
                </a:solidFill>
              </a:rPr>
              <a:t> </a:t>
            </a:r>
            <a:r>
              <a:rPr lang="en-US" altLang="en-US" sz="1600" dirty="0" err="1">
                <a:solidFill>
                  <a:srgbClr val="404040"/>
                </a:solidFill>
              </a:rPr>
              <a:t>mois</a:t>
            </a:r>
            <a:r>
              <a:rPr lang="en-US" altLang="en-US" sz="1600" dirty="0">
                <a:solidFill>
                  <a:srgbClr val="404040"/>
                </a:solidFill>
              </a:rPr>
              <a:t>) </a:t>
            </a:r>
            <a:r>
              <a:rPr lang="en-US" altLang="en-US" sz="1600" dirty="0" err="1">
                <a:solidFill>
                  <a:srgbClr val="404040"/>
                </a:solidFill>
              </a:rPr>
              <a:t>en</a:t>
            </a:r>
            <a:r>
              <a:rPr lang="en-US" altLang="en-US" sz="1600" dirty="0">
                <a:solidFill>
                  <a:srgbClr val="404040"/>
                </a:solidFill>
              </a:rPr>
              <a:t> variable </a:t>
            </a:r>
            <a:r>
              <a:rPr lang="en-US" altLang="en-US" sz="1600" dirty="0" err="1" smtClean="0">
                <a:solidFill>
                  <a:srgbClr val="404040"/>
                </a:solidFill>
              </a:rPr>
              <a:t>catégorielle</a:t>
            </a:r>
            <a:endParaRPr lang="en-US" altLang="en-US" sz="1600" dirty="0" smtClean="0">
              <a:solidFill>
                <a:srgbClr val="404040"/>
              </a:solidFill>
            </a:endParaRPr>
          </a:p>
          <a:p>
            <a:pPr lvl="1"/>
            <a:r>
              <a:rPr lang="fr-FR" sz="1600" dirty="0"/>
              <a:t>Permet d'analyser le risque de </a:t>
            </a:r>
            <a:r>
              <a:rPr lang="fr-FR" sz="1600" dirty="0" err="1"/>
              <a:t>churn</a:t>
            </a:r>
            <a:r>
              <a:rPr lang="fr-FR" sz="1600" dirty="0"/>
              <a:t> par paliers d'ancienneté</a:t>
            </a:r>
          </a:p>
          <a:p>
            <a:pPr lvl="1"/>
            <a:r>
              <a:rPr lang="fr-FR" sz="1600" dirty="0"/>
              <a:t>Capture les effets non-linéaires (ex: risque plus élevé la première année)</a:t>
            </a:r>
          </a:p>
          <a:p>
            <a:pPr lvl="1"/>
            <a:r>
              <a:rPr lang="fr-FR" sz="1600" dirty="0"/>
              <a:t>Facilite l'interprétation business des résultats</a:t>
            </a:r>
          </a:p>
          <a:p>
            <a:endParaRPr lang="en-US" sz="2000" dirty="0"/>
          </a:p>
          <a:p>
            <a:pPr lvl="1"/>
            <a:endParaRPr lang="fr-FR" dirty="0"/>
          </a:p>
          <a:p>
            <a:pPr marL="0" indent="0">
              <a:buNone/>
            </a:pPr>
            <a:endParaRPr lang="en-US" dirty="0"/>
          </a:p>
        </p:txBody>
      </p:sp>
      <p:pic>
        <p:nvPicPr>
          <p:cNvPr id="4" name="Image 3"/>
          <p:cNvPicPr>
            <a:picLocks noChangeAspect="1"/>
          </p:cNvPicPr>
          <p:nvPr/>
        </p:nvPicPr>
        <p:blipFill>
          <a:blip r:embed="rId2"/>
          <a:stretch>
            <a:fillRect/>
          </a:stretch>
        </p:blipFill>
        <p:spPr>
          <a:xfrm>
            <a:off x="962085" y="1738020"/>
            <a:ext cx="7591979" cy="1943134"/>
          </a:xfrm>
          <a:prstGeom prst="rect">
            <a:avLst/>
          </a:prstGeom>
        </p:spPr>
      </p:pic>
    </p:spTree>
    <p:extLst>
      <p:ext uri="{BB962C8B-B14F-4D97-AF65-F5344CB8AC3E}">
        <p14:creationId xmlns:p14="http://schemas.microsoft.com/office/powerpoint/2010/main" val="1166651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94071" y="199949"/>
            <a:ext cx="10515600" cy="6161522"/>
          </a:xfrm>
        </p:spPr>
        <p:txBody>
          <a:bodyPr>
            <a:normAutofit/>
          </a:bodyPr>
          <a:lstStyle/>
          <a:p>
            <a:pPr marL="0" indent="0">
              <a:buNone/>
            </a:pPr>
            <a:r>
              <a:rPr lang="en-US" b="1" i="1" dirty="0" err="1" smtClean="0"/>
              <a:t>Sélection</a:t>
            </a:r>
            <a:r>
              <a:rPr lang="en-US" b="1" i="1" dirty="0" smtClean="0"/>
              <a:t> des </a:t>
            </a:r>
            <a:r>
              <a:rPr lang="en-US" b="1" i="1" dirty="0" err="1" smtClean="0"/>
              <a:t>Caractéristiques</a:t>
            </a:r>
            <a:endParaRPr lang="en-US" b="1" i="1" dirty="0" smtClean="0"/>
          </a:p>
          <a:p>
            <a:endParaRPr lang="fr-FR" b="1" i="1" dirty="0"/>
          </a:p>
          <a:p>
            <a:endParaRPr lang="fr-FR" b="1" i="1" dirty="0" smtClean="0"/>
          </a:p>
          <a:p>
            <a:endParaRPr lang="fr-FR" b="1" i="1" dirty="0"/>
          </a:p>
          <a:p>
            <a:endParaRPr lang="fr-FR" b="1" i="1" dirty="0" smtClean="0"/>
          </a:p>
          <a:p>
            <a:pPr marL="0" lvl="0" indent="0" eaLnBrk="0" fontAlgn="base" hangingPunct="0">
              <a:lnSpc>
                <a:spcPct val="100000"/>
              </a:lnSpc>
              <a:spcBef>
                <a:spcPct val="0"/>
              </a:spcBef>
              <a:spcAft>
                <a:spcPct val="0"/>
              </a:spcAft>
              <a:buFontTx/>
              <a:buChar char="•"/>
            </a:pPr>
            <a:r>
              <a:rPr kumimoji="0" lang="en-US" altLang="en-US" sz="2000" b="1" i="0" u="none" strike="noStrike" cap="none" normalizeH="0" baseline="0" dirty="0" err="1" smtClean="0">
                <a:ln>
                  <a:noFill/>
                </a:ln>
                <a:effectLst/>
              </a:rPr>
              <a:t>SelectKBest</a:t>
            </a:r>
            <a:r>
              <a:rPr lang="en-US" altLang="en-US" sz="2000" b="1" dirty="0"/>
              <a:t>: </a:t>
            </a:r>
            <a:r>
              <a:rPr lang="en-US" altLang="en-US" sz="2000" dirty="0" err="1"/>
              <a:t>Sélectionne</a:t>
            </a:r>
            <a:r>
              <a:rPr lang="en-US" altLang="en-US" sz="2000" dirty="0"/>
              <a:t> les K </a:t>
            </a:r>
            <a:r>
              <a:rPr lang="en-US" altLang="en-US" sz="2000" dirty="0" err="1"/>
              <a:t>meilleures</a:t>
            </a:r>
            <a:r>
              <a:rPr lang="en-US" altLang="en-US" sz="2000" dirty="0"/>
              <a:t> </a:t>
            </a:r>
            <a:r>
              <a:rPr lang="en-US" altLang="en-US" sz="2000" dirty="0" err="1"/>
              <a:t>caractéristiques</a:t>
            </a:r>
            <a:r>
              <a:rPr lang="en-US" altLang="en-US" sz="2000" dirty="0"/>
              <a:t> </a:t>
            </a:r>
            <a:r>
              <a:rPr lang="en-US" altLang="en-US" sz="2000" dirty="0" err="1"/>
              <a:t>selon</a:t>
            </a:r>
            <a:r>
              <a:rPr lang="en-US" altLang="en-US" sz="2000" dirty="0"/>
              <a:t> un </a:t>
            </a:r>
            <a:r>
              <a:rPr lang="en-US" altLang="en-US" sz="2000" dirty="0" err="1" smtClean="0"/>
              <a:t>critère</a:t>
            </a:r>
            <a:endParaRPr lang="en-US" altLang="en-US" sz="2000" dirty="0"/>
          </a:p>
          <a:p>
            <a:pPr marL="0" lvl="0" indent="0" eaLnBrk="0" fontAlgn="base" hangingPunct="0">
              <a:lnSpc>
                <a:spcPct val="100000"/>
              </a:lnSpc>
              <a:spcBef>
                <a:spcPct val="0"/>
              </a:spcBef>
              <a:spcAft>
                <a:spcPct val="0"/>
              </a:spcAft>
              <a:buFontTx/>
              <a:buChar char="•"/>
            </a:pPr>
            <a:r>
              <a:rPr kumimoji="0" lang="en-US" altLang="en-US" sz="2000" b="1" i="0" u="none" strike="noStrike" cap="none" normalizeH="0" baseline="0" dirty="0" err="1" smtClean="0">
                <a:ln>
                  <a:noFill/>
                </a:ln>
                <a:effectLst/>
              </a:rPr>
              <a:t>f_classif</a:t>
            </a:r>
            <a:r>
              <a:rPr lang="en-US" altLang="en-US" sz="2000" b="1" dirty="0"/>
              <a:t>: </a:t>
            </a:r>
            <a:r>
              <a:rPr lang="en-US" altLang="en-US" sz="2000" dirty="0" err="1"/>
              <a:t>Utilise</a:t>
            </a:r>
            <a:r>
              <a:rPr lang="en-US" altLang="en-US" sz="2000" dirty="0"/>
              <a:t> le test ANOVA F-value pour </a:t>
            </a:r>
            <a:r>
              <a:rPr lang="en-US" altLang="en-US" sz="2000" dirty="0" err="1"/>
              <a:t>évaluer</a:t>
            </a:r>
            <a:r>
              <a:rPr lang="en-US" altLang="en-US" sz="2000" dirty="0"/>
              <a:t> </a:t>
            </a:r>
            <a:r>
              <a:rPr lang="en-US" altLang="en-US" sz="2000" dirty="0" err="1"/>
              <a:t>l'importance</a:t>
            </a:r>
            <a:endParaRPr lang="en-US" altLang="en-US" sz="2000" dirty="0"/>
          </a:p>
          <a:p>
            <a:pPr marL="0" lvl="0" indent="0" eaLnBrk="0" fontAlgn="base" hangingPunct="0">
              <a:lnSpc>
                <a:spcPct val="100000"/>
              </a:lnSpc>
              <a:spcBef>
                <a:spcPct val="0"/>
              </a:spcBef>
              <a:spcAft>
                <a:spcPct val="0"/>
              </a:spcAft>
              <a:buFontTx/>
              <a:buChar char="•"/>
            </a:pPr>
            <a:r>
              <a:rPr kumimoji="0" lang="en-US" altLang="en-US" sz="2000" b="1" i="0" u="none" strike="noStrike" cap="none" normalizeH="0" baseline="0" dirty="0" smtClean="0">
                <a:ln>
                  <a:noFill/>
                </a:ln>
                <a:effectLst/>
              </a:rPr>
              <a:t>k=10</a:t>
            </a:r>
            <a:r>
              <a:rPr lang="en-US" altLang="en-US" sz="2000" b="1" dirty="0"/>
              <a:t>: </a:t>
            </a:r>
            <a:r>
              <a:rPr lang="en-US" altLang="en-US" sz="2000" dirty="0"/>
              <a:t>Ne conserve que les 10 variables les plus </a:t>
            </a:r>
            <a:r>
              <a:rPr lang="en-US" altLang="en-US" sz="2000" dirty="0" err="1"/>
              <a:t>prédictives</a:t>
            </a:r>
            <a:endParaRPr lang="en-US" altLang="en-US" sz="2000" dirty="0"/>
          </a:p>
          <a:p>
            <a:pPr marL="0" indent="0">
              <a:buNone/>
            </a:pPr>
            <a:r>
              <a:rPr lang="fr-FR" sz="2400" b="1" dirty="0"/>
              <a:t>Avantages pour le projet</a:t>
            </a:r>
            <a:r>
              <a:rPr lang="fr-FR" sz="2400" dirty="0"/>
              <a:t>:</a:t>
            </a:r>
          </a:p>
          <a:p>
            <a:pPr lvl="1"/>
            <a:r>
              <a:rPr lang="fr-FR" sz="2000" b="1" dirty="0"/>
              <a:t>Réduction de dimensionnalité</a:t>
            </a:r>
            <a:r>
              <a:rPr lang="fr-FR" sz="2000" dirty="0"/>
              <a:t>:</a:t>
            </a:r>
          </a:p>
          <a:p>
            <a:pPr lvl="2"/>
            <a:r>
              <a:rPr lang="fr-FR" dirty="0"/>
              <a:t>Élimine le bruit des variables peu informatives</a:t>
            </a:r>
          </a:p>
          <a:p>
            <a:pPr lvl="2"/>
            <a:r>
              <a:rPr lang="fr-FR" dirty="0"/>
              <a:t>Accélère l'entraînement du modèle</a:t>
            </a:r>
          </a:p>
          <a:p>
            <a:pPr lvl="1"/>
            <a:r>
              <a:rPr lang="fr-FR" sz="2000" b="1" dirty="0"/>
              <a:t>Amélioration potentielle de performance</a:t>
            </a:r>
            <a:r>
              <a:rPr lang="fr-FR" sz="2000" dirty="0"/>
              <a:t>:</a:t>
            </a:r>
          </a:p>
          <a:p>
            <a:pPr lvl="2"/>
            <a:r>
              <a:rPr lang="fr-FR" dirty="0"/>
              <a:t>Réduit le risque de </a:t>
            </a:r>
            <a:r>
              <a:rPr lang="fr-FR" dirty="0" err="1"/>
              <a:t>surapprentissage</a:t>
            </a:r>
            <a:r>
              <a:rPr lang="fr-FR" dirty="0"/>
              <a:t> (</a:t>
            </a:r>
            <a:r>
              <a:rPr lang="fr-FR" dirty="0" err="1"/>
              <a:t>overfitting</a:t>
            </a:r>
            <a:r>
              <a:rPr lang="fr-FR" dirty="0"/>
              <a:t>)</a:t>
            </a:r>
          </a:p>
          <a:p>
            <a:pPr lvl="2"/>
            <a:r>
              <a:rPr lang="fr-FR" dirty="0"/>
              <a:t>Conserve les variables réellement discriminantes</a:t>
            </a:r>
          </a:p>
          <a:p>
            <a:pPr marL="0" indent="0">
              <a:buNone/>
            </a:pPr>
            <a:endParaRPr lang="en-US" b="1" i="1" dirty="0"/>
          </a:p>
        </p:txBody>
      </p:sp>
      <p:pic>
        <p:nvPicPr>
          <p:cNvPr id="4" name="Image 3"/>
          <p:cNvPicPr>
            <a:picLocks noChangeAspect="1"/>
          </p:cNvPicPr>
          <p:nvPr/>
        </p:nvPicPr>
        <p:blipFill>
          <a:blip r:embed="rId2"/>
          <a:stretch>
            <a:fillRect/>
          </a:stretch>
        </p:blipFill>
        <p:spPr>
          <a:xfrm>
            <a:off x="1198058" y="805197"/>
            <a:ext cx="7218354" cy="1427585"/>
          </a:xfrm>
          <a:prstGeom prst="rect">
            <a:avLst/>
          </a:prstGeom>
        </p:spPr>
      </p:pic>
    </p:spTree>
    <p:extLst>
      <p:ext uri="{BB962C8B-B14F-4D97-AF65-F5344CB8AC3E}">
        <p14:creationId xmlns:p14="http://schemas.microsoft.com/office/powerpoint/2010/main" val="17686297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49710" y="256971"/>
            <a:ext cx="10515600" cy="873740"/>
          </a:xfrm>
        </p:spPr>
        <p:txBody>
          <a:bodyPr/>
          <a:lstStyle/>
          <a:p>
            <a:r>
              <a:rPr lang="en-US" b="1" u="sng" dirty="0" err="1" smtClean="0">
                <a:solidFill>
                  <a:srgbClr val="002060"/>
                </a:solidFill>
              </a:rPr>
              <a:t>Modélisation</a:t>
            </a:r>
            <a:r>
              <a:rPr lang="en-US" dirty="0" smtClean="0"/>
              <a:t> </a:t>
            </a:r>
            <a:endParaRPr lang="en-US" dirty="0"/>
          </a:p>
        </p:txBody>
      </p:sp>
      <p:sp>
        <p:nvSpPr>
          <p:cNvPr id="3" name="Espace réservé du contenu 2"/>
          <p:cNvSpPr>
            <a:spLocks noGrp="1"/>
          </p:cNvSpPr>
          <p:nvPr>
            <p:ph idx="1"/>
          </p:nvPr>
        </p:nvSpPr>
        <p:spPr>
          <a:xfrm>
            <a:off x="464574" y="1275019"/>
            <a:ext cx="10515600" cy="4938968"/>
          </a:xfrm>
        </p:spPr>
        <p:txBody>
          <a:bodyPr>
            <a:normAutofit lnSpcReduction="10000"/>
          </a:bodyPr>
          <a:lstStyle/>
          <a:p>
            <a:pPr marL="0" indent="0">
              <a:buNone/>
            </a:pPr>
            <a:r>
              <a:rPr lang="en-US" dirty="0" err="1">
                <a:solidFill>
                  <a:srgbClr val="FF0000"/>
                </a:solidFill>
              </a:rPr>
              <a:t>Régression</a:t>
            </a:r>
            <a:r>
              <a:rPr lang="en-US" dirty="0">
                <a:solidFill>
                  <a:srgbClr val="FF0000"/>
                </a:solidFill>
              </a:rPr>
              <a:t> </a:t>
            </a:r>
            <a:r>
              <a:rPr lang="en-US" dirty="0" err="1" smtClean="0">
                <a:solidFill>
                  <a:srgbClr val="FF0000"/>
                </a:solidFill>
              </a:rPr>
              <a:t>Logistique</a:t>
            </a:r>
            <a:endParaRPr lang="en-US" dirty="0" smtClean="0">
              <a:solidFill>
                <a:srgbClr val="FF0000"/>
              </a:solidFill>
            </a:endParaRPr>
          </a:p>
          <a:p>
            <a:r>
              <a:rPr lang="fr-FR" b="1" dirty="0" smtClean="0"/>
              <a:t>Avantages</a:t>
            </a:r>
            <a:r>
              <a:rPr lang="fr-FR" dirty="0"/>
              <a:t> :</a:t>
            </a:r>
          </a:p>
          <a:p>
            <a:pPr lvl="1"/>
            <a:r>
              <a:rPr lang="fr-FR" dirty="0"/>
              <a:t>Modèle de base interprétable pour les problèmes de classification</a:t>
            </a:r>
          </a:p>
          <a:p>
            <a:pPr lvl="1"/>
            <a:r>
              <a:rPr lang="fr-FR" dirty="0"/>
              <a:t>Bonne performance avec des données linéairement séparables</a:t>
            </a:r>
          </a:p>
          <a:p>
            <a:pPr marL="0" indent="0">
              <a:buNone/>
            </a:pPr>
            <a:r>
              <a:rPr lang="fr-FR" b="1" dirty="0"/>
              <a:t>Adaptation à notre problème</a:t>
            </a:r>
            <a:r>
              <a:rPr lang="fr-FR" dirty="0"/>
              <a:t> :</a:t>
            </a:r>
          </a:p>
          <a:p>
            <a:r>
              <a:rPr lang="fr-FR" dirty="0"/>
              <a:t>Nous l'utilisons comme </a:t>
            </a:r>
            <a:r>
              <a:rPr lang="fr-FR" dirty="0" err="1"/>
              <a:t>baseline</a:t>
            </a:r>
            <a:r>
              <a:rPr lang="fr-FR" dirty="0"/>
              <a:t> pour comparer les modèles plus complexes</a:t>
            </a:r>
          </a:p>
          <a:p>
            <a:r>
              <a:rPr lang="fr-FR" dirty="0"/>
              <a:t>Permet d'identifier les relations linéaires simples entre les caractéristiques et l'attrition</a:t>
            </a:r>
          </a:p>
          <a:p>
            <a:r>
              <a:rPr lang="fr-FR" dirty="0"/>
              <a:t>Utile pour vérifier si des relations non-linéaires plus complexes sont nécessaires</a:t>
            </a:r>
          </a:p>
          <a:p>
            <a:pPr marL="0" indent="0">
              <a:buNone/>
            </a:pPr>
            <a:endParaRPr lang="en-US" dirty="0"/>
          </a:p>
        </p:txBody>
      </p:sp>
    </p:spTree>
    <p:extLst>
      <p:ext uri="{BB962C8B-B14F-4D97-AF65-F5344CB8AC3E}">
        <p14:creationId xmlns:p14="http://schemas.microsoft.com/office/powerpoint/2010/main" val="3544769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442452"/>
            <a:ext cx="10515600" cy="5734511"/>
          </a:xfrm>
        </p:spPr>
        <p:txBody>
          <a:bodyPr/>
          <a:lstStyle/>
          <a:p>
            <a:pPr marL="0" indent="0">
              <a:buNone/>
            </a:pPr>
            <a:r>
              <a:rPr lang="fr-FR" dirty="0" err="1">
                <a:solidFill>
                  <a:srgbClr val="FF0000"/>
                </a:solidFill>
              </a:rPr>
              <a:t>Random</a:t>
            </a:r>
            <a:r>
              <a:rPr lang="fr-FR" dirty="0">
                <a:solidFill>
                  <a:srgbClr val="FF0000"/>
                </a:solidFill>
              </a:rPr>
              <a:t> Forest</a:t>
            </a:r>
          </a:p>
          <a:p>
            <a:r>
              <a:rPr lang="fr-FR" b="1" dirty="0" smtClean="0"/>
              <a:t>Avantages</a:t>
            </a:r>
            <a:r>
              <a:rPr lang="fr-FR" dirty="0"/>
              <a:t> :</a:t>
            </a:r>
          </a:p>
          <a:p>
            <a:pPr lvl="1"/>
            <a:r>
              <a:rPr lang="fr-FR" dirty="0"/>
              <a:t>Gère naturellement les données numériques et catégorielles</a:t>
            </a:r>
          </a:p>
          <a:p>
            <a:pPr lvl="1"/>
            <a:r>
              <a:rPr lang="fr-FR" dirty="0"/>
              <a:t>Capture les interactions non-linéaires entre </a:t>
            </a:r>
            <a:r>
              <a:rPr lang="fr-FR" dirty="0" smtClean="0"/>
              <a:t>variables</a:t>
            </a:r>
          </a:p>
          <a:p>
            <a:pPr marL="0" indent="0">
              <a:buNone/>
            </a:pPr>
            <a:r>
              <a:rPr lang="fr-FR" b="1" dirty="0"/>
              <a:t>Adaptation à notre problème</a:t>
            </a:r>
            <a:r>
              <a:rPr lang="fr-FR" dirty="0"/>
              <a:t> :</a:t>
            </a:r>
          </a:p>
          <a:p>
            <a:r>
              <a:rPr lang="fr-FR" dirty="0"/>
              <a:t>Excellente capacité à modéliser les relations complexes dans les données client</a:t>
            </a:r>
          </a:p>
          <a:p>
            <a:r>
              <a:rPr lang="fr-FR" dirty="0"/>
              <a:t>Peut identifier quelles combinaisons de services conduisent à l'attrition</a:t>
            </a:r>
          </a:p>
          <a:p>
            <a:r>
              <a:rPr lang="fr-FR" dirty="0"/>
              <a:t>Gère bien les variables corrélées (comme les différents services souscrits)</a:t>
            </a:r>
          </a:p>
          <a:p>
            <a:pPr marL="457200" lvl="1" indent="0">
              <a:buNone/>
            </a:pPr>
            <a:endParaRPr lang="fr-FR" dirty="0"/>
          </a:p>
        </p:txBody>
      </p:sp>
    </p:spTree>
    <p:extLst>
      <p:ext uri="{BB962C8B-B14F-4D97-AF65-F5344CB8AC3E}">
        <p14:creationId xmlns:p14="http://schemas.microsoft.com/office/powerpoint/2010/main" val="227864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53064" y="429444"/>
            <a:ext cx="10515600" cy="5823872"/>
          </a:xfrm>
        </p:spPr>
        <p:txBody>
          <a:bodyPr>
            <a:normAutofit/>
          </a:bodyPr>
          <a:lstStyle/>
          <a:p>
            <a:pPr marL="0" indent="0">
              <a:buNone/>
            </a:pPr>
            <a:r>
              <a:rPr lang="fr-FR" dirty="0">
                <a:solidFill>
                  <a:srgbClr val="FF0000"/>
                </a:solidFill>
              </a:rPr>
              <a:t>SVM (Support </a:t>
            </a:r>
            <a:r>
              <a:rPr lang="fr-FR" dirty="0" err="1">
                <a:solidFill>
                  <a:srgbClr val="FF0000"/>
                </a:solidFill>
              </a:rPr>
              <a:t>Vector</a:t>
            </a:r>
            <a:r>
              <a:rPr lang="fr-FR" dirty="0">
                <a:solidFill>
                  <a:srgbClr val="FF0000"/>
                </a:solidFill>
              </a:rPr>
              <a:t> Machine)</a:t>
            </a:r>
          </a:p>
          <a:p>
            <a:r>
              <a:rPr lang="fr-FR" b="1" dirty="0" smtClean="0"/>
              <a:t>Avantages</a:t>
            </a:r>
            <a:r>
              <a:rPr lang="fr-FR" dirty="0"/>
              <a:t> :</a:t>
            </a:r>
          </a:p>
          <a:p>
            <a:pPr lvl="1"/>
            <a:r>
              <a:rPr lang="fr-FR" dirty="0"/>
              <a:t>Efficace dans les espaces de grande </a:t>
            </a:r>
            <a:r>
              <a:rPr lang="fr-FR" dirty="0" smtClean="0"/>
              <a:t>dimension</a:t>
            </a:r>
            <a:endParaRPr lang="fr-FR" dirty="0"/>
          </a:p>
          <a:p>
            <a:pPr lvl="1"/>
            <a:r>
              <a:rPr lang="fr-FR" dirty="0"/>
              <a:t>Résistant au sur-apprentissage</a:t>
            </a:r>
          </a:p>
          <a:p>
            <a:pPr marL="0" indent="0">
              <a:buNone/>
            </a:pPr>
            <a:r>
              <a:rPr lang="fr-FR" b="1" dirty="0"/>
              <a:t>Adaptation à notre problème</a:t>
            </a:r>
            <a:r>
              <a:rPr lang="fr-FR" dirty="0"/>
              <a:t> :</a:t>
            </a:r>
          </a:p>
          <a:p>
            <a:r>
              <a:rPr lang="fr-FR" dirty="0" smtClean="0"/>
              <a:t>Il </a:t>
            </a:r>
            <a:r>
              <a:rPr lang="fr-FR" dirty="0" smtClean="0"/>
              <a:t>permet </a:t>
            </a:r>
            <a:r>
              <a:rPr lang="fr-FR" dirty="0"/>
              <a:t>de capturer des relations non-linéaires complexes</a:t>
            </a:r>
          </a:p>
          <a:p>
            <a:r>
              <a:rPr lang="fr-FR" dirty="0"/>
              <a:t>Utile pour trouver des frontières de décision optimales dans l'espace des caractéristiques</a:t>
            </a:r>
          </a:p>
          <a:p>
            <a:r>
              <a:rPr lang="fr-FR" dirty="0"/>
              <a:t>Performant avec notre nombre modéré de caractéristiques (20 après </a:t>
            </a:r>
            <a:r>
              <a:rPr lang="fr-FR" dirty="0" err="1"/>
              <a:t>feature</a:t>
            </a:r>
            <a:r>
              <a:rPr lang="fr-FR" dirty="0"/>
              <a:t> engineering)</a:t>
            </a:r>
          </a:p>
          <a:p>
            <a:pPr marL="0" indent="0">
              <a:buNone/>
            </a:pPr>
            <a:r>
              <a:rPr lang="fr-FR" dirty="0"/>
              <a:t/>
            </a:r>
            <a:br>
              <a:rPr lang="fr-FR" dirty="0"/>
            </a:br>
            <a:endParaRPr lang="en-US" dirty="0"/>
          </a:p>
        </p:txBody>
      </p:sp>
    </p:spTree>
    <p:extLst>
      <p:ext uri="{BB962C8B-B14F-4D97-AF65-F5344CB8AC3E}">
        <p14:creationId xmlns:p14="http://schemas.microsoft.com/office/powerpoint/2010/main" val="1239270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1052" y="468772"/>
            <a:ext cx="10515600" cy="5784543"/>
          </a:xfrm>
        </p:spPr>
        <p:txBody>
          <a:bodyPr/>
          <a:lstStyle/>
          <a:p>
            <a:pPr marL="0" indent="0">
              <a:buNone/>
            </a:pPr>
            <a:r>
              <a:rPr lang="fr-FR" dirty="0" err="1">
                <a:solidFill>
                  <a:srgbClr val="FF0000"/>
                </a:solidFill>
              </a:rPr>
              <a:t>XGBoost</a:t>
            </a:r>
            <a:endParaRPr lang="fr-FR" dirty="0">
              <a:solidFill>
                <a:srgbClr val="FF0000"/>
              </a:solidFill>
            </a:endParaRPr>
          </a:p>
          <a:p>
            <a:r>
              <a:rPr lang="fr-FR" b="1" dirty="0" smtClean="0"/>
              <a:t>Avantages</a:t>
            </a:r>
            <a:r>
              <a:rPr lang="fr-FR" dirty="0"/>
              <a:t> </a:t>
            </a:r>
            <a:r>
              <a:rPr lang="fr-FR" dirty="0" smtClean="0"/>
              <a:t>:</a:t>
            </a:r>
          </a:p>
          <a:p>
            <a:pPr lvl="1"/>
            <a:r>
              <a:rPr lang="fr-FR" dirty="0"/>
              <a:t>Gestion automatique des valeurs manquantes</a:t>
            </a:r>
          </a:p>
          <a:p>
            <a:pPr lvl="1"/>
            <a:r>
              <a:rPr lang="fr-FR" dirty="0"/>
              <a:t>Régularisation intégrée pour éviter le sur-apprentissage</a:t>
            </a:r>
          </a:p>
          <a:p>
            <a:pPr marL="0" indent="0">
              <a:buNone/>
            </a:pPr>
            <a:r>
              <a:rPr lang="fr-FR" b="1" dirty="0"/>
              <a:t>Adaptation à notre problème</a:t>
            </a:r>
            <a:r>
              <a:rPr lang="fr-FR" dirty="0"/>
              <a:t> :</a:t>
            </a:r>
          </a:p>
          <a:p>
            <a:r>
              <a:rPr lang="fr-FR" dirty="0"/>
              <a:t>Excellente performance sur les problèmes de déséquilibre de classe</a:t>
            </a:r>
          </a:p>
          <a:p>
            <a:r>
              <a:rPr lang="fr-FR" dirty="0"/>
              <a:t>Capture les relations non-linéaires et les interactions complexes</a:t>
            </a:r>
          </a:p>
          <a:p>
            <a:r>
              <a:rPr lang="fr-FR" dirty="0"/>
              <a:t>Efficace avec notre taille de </a:t>
            </a:r>
            <a:r>
              <a:rPr lang="fr-FR" dirty="0" err="1"/>
              <a:t>dataset</a:t>
            </a:r>
            <a:r>
              <a:rPr lang="fr-FR" dirty="0"/>
              <a:t> (pas trop grand pour </a:t>
            </a:r>
            <a:r>
              <a:rPr lang="fr-FR" dirty="0" err="1"/>
              <a:t>XGBoost</a:t>
            </a:r>
            <a:r>
              <a:rPr lang="fr-FR" dirty="0"/>
              <a:t>)</a:t>
            </a:r>
          </a:p>
          <a:p>
            <a:r>
              <a:rPr lang="fr-FR" dirty="0"/>
              <a:t>Permet de modéliser les schémas d'attrition subtils</a:t>
            </a:r>
          </a:p>
          <a:p>
            <a:pPr marL="0" indent="0">
              <a:buNone/>
            </a:pPr>
            <a:endParaRPr lang="fr-FR" dirty="0"/>
          </a:p>
          <a:p>
            <a:endParaRPr lang="en-US" dirty="0"/>
          </a:p>
        </p:txBody>
      </p:sp>
    </p:spTree>
    <p:extLst>
      <p:ext uri="{BB962C8B-B14F-4D97-AF65-F5344CB8AC3E}">
        <p14:creationId xmlns:p14="http://schemas.microsoft.com/office/powerpoint/2010/main" val="1157932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1259996692"/>
              </p:ext>
            </p:extLst>
          </p:nvPr>
        </p:nvGraphicFramePr>
        <p:xfrm>
          <a:off x="1097935" y="277215"/>
          <a:ext cx="8046066" cy="3232900"/>
        </p:xfrm>
        <a:graphic>
          <a:graphicData uri="http://schemas.openxmlformats.org/drawingml/2006/table">
            <a:tbl>
              <a:tblPr firstRow="1" bandRow="1">
                <a:tableStyleId>{5C22544A-7EE6-4342-B048-85BDC9FD1C3A}</a:tableStyleId>
              </a:tblPr>
              <a:tblGrid>
                <a:gridCol w="2682022">
                  <a:extLst>
                    <a:ext uri="{9D8B030D-6E8A-4147-A177-3AD203B41FA5}">
                      <a16:colId xmlns:a16="http://schemas.microsoft.com/office/drawing/2014/main" val="2779327806"/>
                    </a:ext>
                  </a:extLst>
                </a:gridCol>
                <a:gridCol w="2682022">
                  <a:extLst>
                    <a:ext uri="{9D8B030D-6E8A-4147-A177-3AD203B41FA5}">
                      <a16:colId xmlns:a16="http://schemas.microsoft.com/office/drawing/2014/main" val="1935498834"/>
                    </a:ext>
                  </a:extLst>
                </a:gridCol>
                <a:gridCol w="2682022">
                  <a:extLst>
                    <a:ext uri="{9D8B030D-6E8A-4147-A177-3AD203B41FA5}">
                      <a16:colId xmlns:a16="http://schemas.microsoft.com/office/drawing/2014/main" val="982979174"/>
                    </a:ext>
                  </a:extLst>
                </a:gridCol>
              </a:tblGrid>
              <a:tr h="404113">
                <a:tc>
                  <a:txBody>
                    <a:bodyPr/>
                    <a:lstStyle/>
                    <a:p>
                      <a:r>
                        <a:rPr lang="en-US" sz="1800" b="1" i="0" kern="1200" dirty="0" err="1" smtClean="0">
                          <a:solidFill>
                            <a:schemeClr val="lt1"/>
                          </a:solidFill>
                          <a:effectLst/>
                          <a:latin typeface="+mn-lt"/>
                          <a:ea typeface="+mn-ea"/>
                          <a:cs typeface="+mn-cs"/>
                        </a:rPr>
                        <a:t>Modèle</a:t>
                      </a:r>
                      <a:endParaRPr lang="en-US" dirty="0"/>
                    </a:p>
                  </a:txBody>
                  <a:tcPr/>
                </a:tc>
                <a:tc>
                  <a:txBody>
                    <a:bodyPr/>
                    <a:lstStyle/>
                    <a:p>
                      <a:r>
                        <a:rPr lang="en-US" sz="1800" b="1" i="0" kern="1200" dirty="0" err="1" smtClean="0">
                          <a:solidFill>
                            <a:schemeClr val="lt1"/>
                          </a:solidFill>
                          <a:effectLst/>
                          <a:latin typeface="+mn-lt"/>
                          <a:ea typeface="+mn-ea"/>
                          <a:cs typeface="+mn-cs"/>
                        </a:rPr>
                        <a:t>Avantages</a:t>
                      </a:r>
                      <a:endParaRPr lang="en-US" dirty="0"/>
                    </a:p>
                  </a:txBody>
                  <a:tcPr/>
                </a:tc>
                <a:tc>
                  <a:txBody>
                    <a:bodyPr/>
                    <a:lstStyle/>
                    <a:p>
                      <a:r>
                        <a:rPr lang="en-US" sz="1800" b="1" i="0" kern="1200" dirty="0" smtClean="0">
                          <a:solidFill>
                            <a:schemeClr val="lt1"/>
                          </a:solidFill>
                          <a:effectLst/>
                          <a:latin typeface="+mn-lt"/>
                          <a:ea typeface="+mn-ea"/>
                          <a:cs typeface="+mn-cs"/>
                        </a:rPr>
                        <a:t>Limitations</a:t>
                      </a:r>
                      <a:endParaRPr lang="en-US" dirty="0"/>
                    </a:p>
                  </a:txBody>
                  <a:tcPr/>
                </a:tc>
                <a:extLst>
                  <a:ext uri="{0D108BD9-81ED-4DB2-BD59-A6C34878D82A}">
                    <a16:rowId xmlns:a16="http://schemas.microsoft.com/office/drawing/2014/main" val="3257046859"/>
                  </a:ext>
                </a:extLst>
              </a:tr>
              <a:tr h="736260">
                <a:tc>
                  <a:txBody>
                    <a:bodyPr/>
                    <a:lstStyle/>
                    <a:p>
                      <a:r>
                        <a:rPr lang="en-US" b="1" dirty="0" err="1">
                          <a:effectLst/>
                        </a:rPr>
                        <a:t>Régression</a:t>
                      </a:r>
                      <a:r>
                        <a:rPr lang="en-US" b="1" dirty="0">
                          <a:effectLst/>
                        </a:rPr>
                        <a:t> </a:t>
                      </a:r>
                      <a:r>
                        <a:rPr lang="en-US" b="1" dirty="0" err="1">
                          <a:effectLst/>
                        </a:rPr>
                        <a:t>Logistique</a:t>
                      </a:r>
                      <a:endParaRPr lang="en-US" dirty="0">
                        <a:effectLst/>
                      </a:endParaRPr>
                    </a:p>
                  </a:txBody>
                  <a:tcPr marR="63500" marT="63500" marB="63500" anchor="ctr"/>
                </a:tc>
                <a:tc>
                  <a:txBody>
                    <a:bodyPr/>
                    <a:lstStyle/>
                    <a:p>
                      <a:r>
                        <a:rPr lang="en-US" sz="1800" b="0" i="0" kern="1200" dirty="0" smtClean="0">
                          <a:solidFill>
                            <a:schemeClr val="dk1"/>
                          </a:solidFill>
                          <a:effectLst/>
                          <a:latin typeface="+mn-lt"/>
                          <a:ea typeface="+mn-ea"/>
                          <a:cs typeface="+mn-cs"/>
                        </a:rPr>
                        <a:t>Simple, </a:t>
                      </a:r>
                      <a:r>
                        <a:rPr lang="en-US" sz="1800" b="0" i="0" kern="1200" dirty="0" err="1" smtClean="0">
                          <a:solidFill>
                            <a:schemeClr val="dk1"/>
                          </a:solidFill>
                          <a:effectLst/>
                          <a:latin typeface="+mn-lt"/>
                          <a:ea typeface="+mn-ea"/>
                          <a:cs typeface="+mn-cs"/>
                        </a:rPr>
                        <a:t>interprétable</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rapide</a:t>
                      </a:r>
                      <a:endParaRPr lang="en-US" dirty="0">
                        <a:effectLst/>
                      </a:endParaRPr>
                    </a:p>
                  </a:txBody>
                  <a:tcPr marL="63500" marR="63500" marT="63500" marB="63500" anchor="ctr"/>
                </a:tc>
                <a:tc>
                  <a:txBody>
                    <a:bodyPr/>
                    <a:lstStyle/>
                    <a:p>
                      <a:r>
                        <a:rPr lang="en-US" sz="1800" b="0" i="0" kern="1200" dirty="0" err="1" smtClean="0">
                          <a:solidFill>
                            <a:schemeClr val="dk1"/>
                          </a:solidFill>
                          <a:effectLst/>
                          <a:latin typeface="+mn-lt"/>
                          <a:ea typeface="+mn-ea"/>
                          <a:cs typeface="+mn-cs"/>
                        </a:rPr>
                        <a:t>Limité</a:t>
                      </a:r>
                      <a:r>
                        <a:rPr lang="en-US" sz="1800" b="0" i="0" kern="1200" dirty="0" smtClean="0">
                          <a:solidFill>
                            <a:schemeClr val="dk1"/>
                          </a:solidFill>
                          <a:effectLst/>
                          <a:latin typeface="+mn-lt"/>
                          <a:ea typeface="+mn-ea"/>
                          <a:cs typeface="+mn-cs"/>
                        </a:rPr>
                        <a:t> aux relations </a:t>
                      </a:r>
                      <a:r>
                        <a:rPr lang="en-US" sz="1800" b="0" i="0" kern="1200" dirty="0" err="1" smtClean="0">
                          <a:solidFill>
                            <a:schemeClr val="dk1"/>
                          </a:solidFill>
                          <a:effectLst/>
                          <a:latin typeface="+mn-lt"/>
                          <a:ea typeface="+mn-ea"/>
                          <a:cs typeface="+mn-cs"/>
                        </a:rPr>
                        <a:t>linéaires</a:t>
                      </a:r>
                      <a:endParaRPr lang="en-US" dirty="0"/>
                    </a:p>
                  </a:txBody>
                  <a:tcPr/>
                </a:tc>
                <a:extLst>
                  <a:ext uri="{0D108BD9-81ED-4DB2-BD59-A6C34878D82A}">
                    <a16:rowId xmlns:a16="http://schemas.microsoft.com/office/drawing/2014/main" val="332169843"/>
                  </a:ext>
                </a:extLst>
              </a:tr>
              <a:tr h="697509">
                <a:tc>
                  <a:txBody>
                    <a:bodyPr/>
                    <a:lstStyle/>
                    <a:p>
                      <a:r>
                        <a:rPr lang="en-US" sz="1800" b="1" i="0" kern="1200" dirty="0" smtClean="0">
                          <a:solidFill>
                            <a:schemeClr val="dk1"/>
                          </a:solidFill>
                          <a:effectLst/>
                          <a:latin typeface="+mn-lt"/>
                          <a:ea typeface="+mn-ea"/>
                          <a:cs typeface="+mn-cs"/>
                        </a:rPr>
                        <a:t>Random Forest</a:t>
                      </a:r>
                      <a:endParaRPr lang="en-US" dirty="0"/>
                    </a:p>
                  </a:txBody>
                  <a:tcPr/>
                </a:tc>
                <a:tc>
                  <a:txBody>
                    <a:bodyPr/>
                    <a:lstStyle/>
                    <a:p>
                      <a:r>
                        <a:rPr lang="en-US" sz="1800" b="0" i="0" kern="1200" dirty="0" smtClean="0">
                          <a:solidFill>
                            <a:schemeClr val="dk1"/>
                          </a:solidFill>
                          <a:effectLst/>
                          <a:latin typeface="+mn-lt"/>
                          <a:ea typeface="+mn-ea"/>
                          <a:cs typeface="+mn-cs"/>
                        </a:rPr>
                        <a:t>Capture les non-</a:t>
                      </a:r>
                      <a:r>
                        <a:rPr lang="en-US" sz="1800" b="0" i="0" kern="1200" dirty="0" err="1" smtClean="0">
                          <a:solidFill>
                            <a:schemeClr val="dk1"/>
                          </a:solidFill>
                          <a:effectLst/>
                          <a:latin typeface="+mn-lt"/>
                          <a:ea typeface="+mn-ea"/>
                          <a:cs typeface="+mn-cs"/>
                        </a:rPr>
                        <a:t>linéarités</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robuste</a:t>
                      </a:r>
                      <a:endParaRPr lang="en-US" dirty="0"/>
                    </a:p>
                  </a:txBody>
                  <a:tcPr/>
                </a:tc>
                <a:tc>
                  <a:txBody>
                    <a:bodyPr/>
                    <a:lstStyle/>
                    <a:p>
                      <a:r>
                        <a:rPr lang="en-US" sz="1800" b="0" i="0" kern="1200" dirty="0" err="1" smtClean="0">
                          <a:solidFill>
                            <a:schemeClr val="dk1"/>
                          </a:solidFill>
                          <a:effectLst/>
                          <a:latin typeface="+mn-lt"/>
                          <a:ea typeface="+mn-ea"/>
                          <a:cs typeface="+mn-cs"/>
                        </a:rPr>
                        <a:t>Moins</a:t>
                      </a:r>
                      <a:r>
                        <a:rPr lang="en-US" sz="1800" b="0" i="0" kern="1200" dirty="0" smtClean="0">
                          <a:solidFill>
                            <a:schemeClr val="dk1"/>
                          </a:solidFill>
                          <a:effectLst/>
                          <a:latin typeface="+mn-lt"/>
                          <a:ea typeface="+mn-ea"/>
                          <a:cs typeface="+mn-cs"/>
                        </a:rPr>
                        <a:t> performant que </a:t>
                      </a:r>
                      <a:r>
                        <a:rPr lang="en-US" sz="1800" b="0" i="0" kern="1200" dirty="0" err="1" smtClean="0">
                          <a:solidFill>
                            <a:schemeClr val="dk1"/>
                          </a:solidFill>
                          <a:effectLst/>
                          <a:latin typeface="+mn-lt"/>
                          <a:ea typeface="+mn-ea"/>
                          <a:cs typeface="+mn-cs"/>
                        </a:rPr>
                        <a:t>XGBoost</a:t>
                      </a:r>
                      <a:endParaRPr lang="en-US" dirty="0"/>
                    </a:p>
                  </a:txBody>
                  <a:tcPr/>
                </a:tc>
                <a:extLst>
                  <a:ext uri="{0D108BD9-81ED-4DB2-BD59-A6C34878D82A}">
                    <a16:rowId xmlns:a16="http://schemas.microsoft.com/office/drawing/2014/main" val="3470179641"/>
                  </a:ext>
                </a:extLst>
              </a:tr>
              <a:tr h="697509">
                <a:tc>
                  <a:txBody>
                    <a:bodyPr/>
                    <a:lstStyle/>
                    <a:p>
                      <a:r>
                        <a:rPr lang="en-US" sz="1800" b="1" i="0" kern="1200" dirty="0" smtClean="0">
                          <a:solidFill>
                            <a:schemeClr val="dk1"/>
                          </a:solidFill>
                          <a:effectLst/>
                          <a:latin typeface="+mn-lt"/>
                          <a:ea typeface="+mn-ea"/>
                          <a:cs typeface="+mn-cs"/>
                        </a:rPr>
                        <a:t>SVM</a:t>
                      </a:r>
                      <a:endParaRPr lang="en-US" dirty="0"/>
                    </a:p>
                  </a:txBody>
                  <a:tcPr/>
                </a:tc>
                <a:tc>
                  <a:txBody>
                    <a:bodyPr/>
                    <a:lstStyle/>
                    <a:p>
                      <a:r>
                        <a:rPr lang="en-US" sz="1800" b="0" i="0" kern="1200" dirty="0" err="1" smtClean="0">
                          <a:solidFill>
                            <a:schemeClr val="dk1"/>
                          </a:solidFill>
                          <a:effectLst/>
                          <a:latin typeface="+mn-lt"/>
                          <a:ea typeface="+mn-ea"/>
                          <a:cs typeface="+mn-cs"/>
                        </a:rPr>
                        <a:t>Frontières</a:t>
                      </a:r>
                      <a:r>
                        <a:rPr lang="en-US" sz="1800" b="0" i="0" kern="1200" dirty="0" smtClean="0">
                          <a:solidFill>
                            <a:schemeClr val="dk1"/>
                          </a:solidFill>
                          <a:effectLst/>
                          <a:latin typeface="+mn-lt"/>
                          <a:ea typeface="+mn-ea"/>
                          <a:cs typeface="+mn-cs"/>
                        </a:rPr>
                        <a:t> complexes, bonne </a:t>
                      </a:r>
                      <a:r>
                        <a:rPr lang="en-US" sz="1800" b="0" i="0" kern="1200" dirty="0" err="1" smtClean="0">
                          <a:solidFill>
                            <a:schemeClr val="dk1"/>
                          </a:solidFill>
                          <a:effectLst/>
                          <a:latin typeface="+mn-lt"/>
                          <a:ea typeface="+mn-ea"/>
                          <a:cs typeface="+mn-cs"/>
                        </a:rPr>
                        <a:t>généralisation</a:t>
                      </a:r>
                      <a:endParaRPr lang="en-US" dirty="0"/>
                    </a:p>
                  </a:txBody>
                  <a:tcPr/>
                </a:tc>
                <a:tc>
                  <a:txBody>
                    <a:bodyPr/>
                    <a:lstStyle/>
                    <a:p>
                      <a:r>
                        <a:rPr lang="en-US" sz="1800" b="0" i="0" kern="1200" dirty="0" smtClean="0">
                          <a:solidFill>
                            <a:schemeClr val="dk1"/>
                          </a:solidFill>
                          <a:effectLst/>
                          <a:latin typeface="+mn-lt"/>
                          <a:ea typeface="+mn-ea"/>
                          <a:cs typeface="+mn-cs"/>
                        </a:rPr>
                        <a:t>Difficile à </a:t>
                      </a:r>
                      <a:r>
                        <a:rPr lang="en-US" sz="1800" b="0" i="0" kern="1200" dirty="0" err="1" smtClean="0">
                          <a:solidFill>
                            <a:schemeClr val="dk1"/>
                          </a:solidFill>
                          <a:effectLst/>
                          <a:latin typeface="+mn-lt"/>
                          <a:ea typeface="+mn-ea"/>
                          <a:cs typeface="+mn-cs"/>
                        </a:rPr>
                        <a:t>interpréter</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coûteux</a:t>
                      </a:r>
                      <a:endParaRPr lang="en-US" dirty="0"/>
                    </a:p>
                  </a:txBody>
                  <a:tcPr/>
                </a:tc>
                <a:extLst>
                  <a:ext uri="{0D108BD9-81ED-4DB2-BD59-A6C34878D82A}">
                    <a16:rowId xmlns:a16="http://schemas.microsoft.com/office/drawing/2014/main" val="3115690837"/>
                  </a:ext>
                </a:extLst>
              </a:tr>
              <a:tr h="697509">
                <a:tc>
                  <a:txBody>
                    <a:bodyPr/>
                    <a:lstStyle/>
                    <a:p>
                      <a:r>
                        <a:rPr lang="en-US" sz="1800" b="1" i="0" kern="1200" dirty="0" err="1" smtClean="0">
                          <a:solidFill>
                            <a:schemeClr val="dk1"/>
                          </a:solidFill>
                          <a:effectLst/>
                          <a:latin typeface="+mn-lt"/>
                          <a:ea typeface="+mn-ea"/>
                          <a:cs typeface="+mn-cs"/>
                        </a:rPr>
                        <a:t>XGBoost</a:t>
                      </a:r>
                      <a:endParaRPr lang="en-US" dirty="0"/>
                    </a:p>
                  </a:txBody>
                  <a:tcPr/>
                </a:tc>
                <a:tc>
                  <a:txBody>
                    <a:bodyPr/>
                    <a:lstStyle/>
                    <a:p>
                      <a:r>
                        <a:rPr lang="fr-FR" sz="1800" b="0" i="0" kern="1200" dirty="0" smtClean="0">
                          <a:solidFill>
                            <a:schemeClr val="dk1"/>
                          </a:solidFill>
                          <a:effectLst/>
                          <a:latin typeface="+mn-lt"/>
                          <a:ea typeface="+mn-ea"/>
                          <a:cs typeface="+mn-cs"/>
                        </a:rPr>
                        <a:t>Haute performance, gestion du déséquilibre</a:t>
                      </a:r>
                      <a:endParaRPr lang="en-US" dirty="0"/>
                    </a:p>
                  </a:txBody>
                  <a:tcPr/>
                </a:tc>
                <a:tc>
                  <a:txBody>
                    <a:bodyPr/>
                    <a:lstStyle/>
                    <a:p>
                      <a:r>
                        <a:rPr lang="en-US" sz="1800" b="0" i="0" kern="1200" dirty="0" err="1" smtClean="0">
                          <a:solidFill>
                            <a:schemeClr val="dk1"/>
                          </a:solidFill>
                          <a:effectLst/>
                          <a:latin typeface="+mn-lt"/>
                          <a:ea typeface="+mn-ea"/>
                          <a:cs typeface="+mn-cs"/>
                        </a:rPr>
                        <a:t>Complexe</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hyperparamètres</a:t>
                      </a:r>
                      <a:r>
                        <a:rPr lang="en-US" sz="1800" b="0" i="0" kern="1200" dirty="0" smtClean="0">
                          <a:solidFill>
                            <a:schemeClr val="dk1"/>
                          </a:solidFill>
                          <a:effectLst/>
                          <a:latin typeface="+mn-lt"/>
                          <a:ea typeface="+mn-ea"/>
                          <a:cs typeface="+mn-cs"/>
                        </a:rPr>
                        <a:t> sensible</a:t>
                      </a:r>
                      <a:endParaRPr lang="en-US" dirty="0"/>
                    </a:p>
                  </a:txBody>
                  <a:tcPr/>
                </a:tc>
                <a:extLst>
                  <a:ext uri="{0D108BD9-81ED-4DB2-BD59-A6C34878D82A}">
                    <a16:rowId xmlns:a16="http://schemas.microsoft.com/office/drawing/2014/main" val="3139961211"/>
                  </a:ext>
                </a:extLst>
              </a:tr>
            </a:tbl>
          </a:graphicData>
        </a:graphic>
      </p:graphicFrame>
      <p:sp>
        <p:nvSpPr>
          <p:cNvPr id="5" name="Rectangle 4"/>
          <p:cNvSpPr/>
          <p:nvPr/>
        </p:nvSpPr>
        <p:spPr>
          <a:xfrm>
            <a:off x="963562" y="3844413"/>
            <a:ext cx="7482348" cy="2246769"/>
          </a:xfrm>
          <a:prstGeom prst="rect">
            <a:avLst/>
          </a:prstGeom>
        </p:spPr>
        <p:txBody>
          <a:bodyPr wrap="square">
            <a:spAutoFit/>
          </a:bodyPr>
          <a:lstStyle/>
          <a:p>
            <a:r>
              <a:rPr lang="fr-FR" sz="2000" b="0" i="0" dirty="0" smtClean="0">
                <a:effectLst/>
              </a:rPr>
              <a:t>Notre approche suit une progression logique :</a:t>
            </a:r>
          </a:p>
          <a:p>
            <a:endParaRPr lang="fr-FR" sz="2000" b="0" i="0" dirty="0" smtClean="0">
              <a:effectLst/>
            </a:endParaRPr>
          </a:p>
          <a:p>
            <a:pPr marL="800100" lvl="1" indent="-342900">
              <a:buFont typeface="+mj-lt"/>
              <a:buAutoNum type="arabicPeriod"/>
            </a:pPr>
            <a:r>
              <a:rPr lang="fr-FR" sz="2000" b="1" i="0" dirty="0" smtClean="0">
                <a:effectLst/>
              </a:rPr>
              <a:t>Établir une </a:t>
            </a:r>
            <a:r>
              <a:rPr lang="fr-FR" sz="2000" b="1" i="0" dirty="0" err="1" smtClean="0">
                <a:effectLst/>
              </a:rPr>
              <a:t>baseline</a:t>
            </a:r>
            <a:r>
              <a:rPr lang="fr-FR" sz="2000" b="0" i="0" dirty="0" smtClean="0">
                <a:effectLst/>
              </a:rPr>
              <a:t> avec la régression logistique</a:t>
            </a:r>
          </a:p>
          <a:p>
            <a:pPr marL="800100" lvl="1" indent="-342900">
              <a:buFont typeface="+mj-lt"/>
              <a:buAutoNum type="arabicPeriod"/>
            </a:pPr>
            <a:r>
              <a:rPr lang="fr-FR" sz="2000" b="1" i="0" dirty="0" smtClean="0">
                <a:effectLst/>
              </a:rPr>
              <a:t>Explorer les relations complexes</a:t>
            </a:r>
            <a:r>
              <a:rPr lang="fr-FR" sz="2000" b="0" i="0" dirty="0" smtClean="0">
                <a:effectLst/>
              </a:rPr>
              <a:t> avec </a:t>
            </a:r>
            <a:r>
              <a:rPr lang="fr-FR" sz="2000" b="0" i="0" dirty="0" err="1" smtClean="0">
                <a:effectLst/>
              </a:rPr>
              <a:t>Random</a:t>
            </a:r>
            <a:r>
              <a:rPr lang="fr-FR" sz="2000" b="0" i="0" dirty="0" smtClean="0">
                <a:effectLst/>
              </a:rPr>
              <a:t> Forest</a:t>
            </a:r>
          </a:p>
          <a:p>
            <a:pPr marL="800100" lvl="1" indent="-342900">
              <a:buFont typeface="+mj-lt"/>
              <a:buAutoNum type="arabicPeriod"/>
            </a:pPr>
            <a:r>
              <a:rPr lang="fr-FR" sz="2000" b="1" i="0" dirty="0" smtClean="0">
                <a:effectLst/>
              </a:rPr>
              <a:t>Tester les frontières de décision non-linéaires</a:t>
            </a:r>
            <a:r>
              <a:rPr lang="fr-FR" sz="2000" b="0" i="0" dirty="0" smtClean="0">
                <a:effectLst/>
              </a:rPr>
              <a:t> avec SVM</a:t>
            </a:r>
          </a:p>
          <a:p>
            <a:pPr marL="800100" lvl="1" indent="-342900">
              <a:buFont typeface="+mj-lt"/>
              <a:buAutoNum type="arabicPeriod"/>
            </a:pPr>
            <a:r>
              <a:rPr lang="fr-FR" sz="2000" b="1" i="0" dirty="0" smtClean="0">
                <a:effectLst/>
              </a:rPr>
              <a:t>Optimiser les performances</a:t>
            </a:r>
            <a:r>
              <a:rPr lang="fr-FR" sz="2000" b="0" i="0" dirty="0" smtClean="0">
                <a:effectLst/>
              </a:rPr>
              <a:t> avec </a:t>
            </a:r>
            <a:r>
              <a:rPr lang="fr-FR" sz="2000" b="0" i="0" dirty="0" err="1" smtClean="0">
                <a:effectLst/>
              </a:rPr>
              <a:t>XGBoost</a:t>
            </a:r>
            <a:endParaRPr lang="fr-FR" sz="2000" b="0" i="0" dirty="0" smtClean="0">
              <a:effectLst/>
            </a:endParaRPr>
          </a:p>
          <a:p>
            <a:pPr marL="800100" lvl="1" indent="-342900">
              <a:buFont typeface="+mj-lt"/>
              <a:buAutoNum type="arabicPeriod"/>
            </a:pPr>
            <a:r>
              <a:rPr lang="fr-FR" sz="2000" b="1" i="0" dirty="0" smtClean="0">
                <a:effectLst/>
              </a:rPr>
              <a:t>Interpréter les résultats</a:t>
            </a:r>
            <a:r>
              <a:rPr lang="fr-FR" sz="2000" b="0" i="0" dirty="0" smtClean="0">
                <a:effectLst/>
              </a:rPr>
              <a:t> via l'importance des caractéristiques</a:t>
            </a:r>
            <a:endParaRPr lang="fr-FR" sz="2000" b="0" i="0" dirty="0">
              <a:effectLst/>
            </a:endParaRPr>
          </a:p>
        </p:txBody>
      </p:sp>
    </p:spTree>
    <p:extLst>
      <p:ext uri="{BB962C8B-B14F-4D97-AF65-F5344CB8AC3E}">
        <p14:creationId xmlns:p14="http://schemas.microsoft.com/office/powerpoint/2010/main" val="738096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5077" y="129152"/>
            <a:ext cx="10515600" cy="903236"/>
          </a:xfrm>
        </p:spPr>
        <p:txBody>
          <a:bodyPr/>
          <a:lstStyle/>
          <a:p>
            <a:r>
              <a:rPr lang="en-US" b="1" u="sng" dirty="0" err="1">
                <a:solidFill>
                  <a:srgbClr val="002060"/>
                </a:solidFill>
              </a:rPr>
              <a:t>Évaluation</a:t>
            </a:r>
            <a:endParaRPr lang="en-US" u="sng" dirty="0">
              <a:solidFill>
                <a:srgbClr val="002060"/>
              </a:solidFill>
            </a:endParaRPr>
          </a:p>
        </p:txBody>
      </p:sp>
      <p:sp>
        <p:nvSpPr>
          <p:cNvPr id="3" name="Espace réservé du contenu 2"/>
          <p:cNvSpPr>
            <a:spLocks noGrp="1"/>
          </p:cNvSpPr>
          <p:nvPr>
            <p:ph idx="1"/>
          </p:nvPr>
        </p:nvSpPr>
        <p:spPr>
          <a:xfrm>
            <a:off x="435077" y="1032387"/>
            <a:ext cx="10515600" cy="4935793"/>
          </a:xfrm>
        </p:spPr>
        <p:txBody>
          <a:bodyPr>
            <a:normAutofit/>
          </a:bodyPr>
          <a:lstStyle/>
          <a:p>
            <a:pPr marL="0" indent="0">
              <a:buNone/>
            </a:pPr>
            <a:r>
              <a:rPr lang="fr-FR" b="1" dirty="0"/>
              <a:t>Métriques clés</a:t>
            </a:r>
            <a:r>
              <a:rPr lang="fr-FR" dirty="0"/>
              <a:t> :</a:t>
            </a:r>
          </a:p>
          <a:p>
            <a:pPr lvl="1"/>
            <a:r>
              <a:rPr lang="fr-FR" b="1" dirty="0"/>
              <a:t>Précision</a:t>
            </a:r>
            <a:r>
              <a:rPr lang="fr-FR" dirty="0"/>
              <a:t> : % de prédictions correctes parmi les prédits positifs.</a:t>
            </a:r>
          </a:p>
          <a:p>
            <a:pPr lvl="1"/>
            <a:r>
              <a:rPr lang="fr-FR" b="1" dirty="0"/>
              <a:t>Rappel (</a:t>
            </a:r>
            <a:r>
              <a:rPr lang="fr-FR" b="1" dirty="0" err="1"/>
              <a:t>Recall</a:t>
            </a:r>
            <a:r>
              <a:rPr lang="fr-FR" b="1" dirty="0"/>
              <a:t>)</a:t>
            </a:r>
            <a:r>
              <a:rPr lang="fr-FR" dirty="0"/>
              <a:t> : % de vrais positifs détectés.</a:t>
            </a:r>
          </a:p>
          <a:p>
            <a:pPr lvl="1"/>
            <a:r>
              <a:rPr lang="fr-FR" b="1" dirty="0"/>
              <a:t>F1-score</a:t>
            </a:r>
            <a:r>
              <a:rPr lang="fr-FR" dirty="0"/>
              <a:t> : Moyenne harmonique de précision et rappel.</a:t>
            </a:r>
          </a:p>
          <a:p>
            <a:pPr lvl="1"/>
            <a:r>
              <a:rPr lang="fr-FR" b="1" dirty="0"/>
              <a:t>AUC-ROC</a:t>
            </a:r>
            <a:r>
              <a:rPr lang="fr-FR" dirty="0"/>
              <a:t> : Capacité à distinguer les classes</a:t>
            </a:r>
            <a:r>
              <a:rPr lang="fr-FR" dirty="0" smtClean="0"/>
              <a:t>.</a:t>
            </a:r>
          </a:p>
          <a:p>
            <a:pPr marL="0" indent="0">
              <a:buNone/>
            </a:pPr>
            <a:r>
              <a:rPr lang="fr-FR" b="1" i="1" dirty="0"/>
              <a:t>Résultats Comparatifs</a:t>
            </a:r>
            <a:endParaRPr lang="fr-FR" dirty="0"/>
          </a:p>
          <a:p>
            <a:r>
              <a:rPr lang="fr-FR" dirty="0" err="1"/>
              <a:t>XGBoost</a:t>
            </a:r>
            <a:r>
              <a:rPr lang="fr-FR" dirty="0"/>
              <a:t> et </a:t>
            </a:r>
            <a:r>
              <a:rPr lang="fr-FR" dirty="0" err="1"/>
              <a:t>Random</a:t>
            </a:r>
            <a:r>
              <a:rPr lang="fr-FR" dirty="0"/>
              <a:t> Forest obtiennent les meilleures performances</a:t>
            </a:r>
          </a:p>
          <a:p>
            <a:r>
              <a:rPr lang="fr-FR" dirty="0"/>
              <a:t>AUC-ROC autour de 0.85 pour les meilleurs modèles</a:t>
            </a:r>
          </a:p>
          <a:p>
            <a:r>
              <a:rPr lang="fr-FR" dirty="0"/>
              <a:t>Bon équilibre entre précision et rappel</a:t>
            </a:r>
          </a:p>
          <a:p>
            <a:endParaRPr lang="fr-FR" dirty="0"/>
          </a:p>
        </p:txBody>
      </p:sp>
    </p:spTree>
    <p:extLst>
      <p:ext uri="{BB962C8B-B14F-4D97-AF65-F5344CB8AC3E}">
        <p14:creationId xmlns:p14="http://schemas.microsoft.com/office/powerpoint/2010/main" val="168590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u="sng" dirty="0">
                <a:solidFill>
                  <a:srgbClr val="002060"/>
                </a:solidFill>
                <a:latin typeface="+mn-lt"/>
              </a:rPr>
              <a:t>Optimisation des </a:t>
            </a:r>
            <a:r>
              <a:rPr lang="fr-FR" sz="2800" b="1" u="sng" dirty="0" err="1" smtClean="0">
                <a:solidFill>
                  <a:srgbClr val="002060"/>
                </a:solidFill>
                <a:latin typeface="+mn-lt"/>
              </a:rPr>
              <a:t>Hyperparamètres</a:t>
            </a:r>
            <a:r>
              <a:rPr lang="fr-FR" sz="2800" b="1" u="sng" dirty="0" smtClean="0">
                <a:solidFill>
                  <a:srgbClr val="002060"/>
                </a:solidFill>
                <a:latin typeface="+mn-lt"/>
              </a:rPr>
              <a:t> </a:t>
            </a:r>
            <a:r>
              <a:rPr lang="fr-FR" sz="2800" b="1" i="1" u="sng" dirty="0" smtClean="0">
                <a:solidFill>
                  <a:srgbClr val="002060"/>
                </a:solidFill>
                <a:latin typeface="+mn-lt"/>
              </a:rPr>
              <a:t>du modèle </a:t>
            </a:r>
            <a:r>
              <a:rPr lang="fr-FR" sz="2800" b="1" i="1" u="sng" dirty="0" err="1" smtClean="0">
                <a:solidFill>
                  <a:srgbClr val="002060"/>
                </a:solidFill>
                <a:latin typeface="+mn-lt"/>
              </a:rPr>
              <a:t>XGBoost</a:t>
            </a:r>
            <a:endParaRPr lang="fr-FR" sz="2800" b="1" u="sng" dirty="0">
              <a:solidFill>
                <a:srgbClr val="002060"/>
              </a:solidFill>
              <a:latin typeface="+mn-lt"/>
            </a:endParaRPr>
          </a:p>
        </p:txBody>
      </p:sp>
      <p:sp>
        <p:nvSpPr>
          <p:cNvPr id="3" name="Espace réservé du contenu 2"/>
          <p:cNvSpPr>
            <a:spLocks noGrp="1"/>
          </p:cNvSpPr>
          <p:nvPr>
            <p:ph idx="1"/>
          </p:nvPr>
        </p:nvSpPr>
        <p:spPr/>
        <p:txBody>
          <a:bodyPr/>
          <a:lstStyle/>
          <a:p>
            <a:r>
              <a:rPr lang="fr-FR" dirty="0"/>
              <a:t>Le code d'optimisation des </a:t>
            </a:r>
            <a:r>
              <a:rPr lang="fr-FR" dirty="0" err="1"/>
              <a:t>hyperparamètres</a:t>
            </a:r>
            <a:r>
              <a:rPr lang="fr-FR" dirty="0"/>
              <a:t> effectue une recherche systématique pour trouver la meilleure configuration du modèle </a:t>
            </a:r>
            <a:r>
              <a:rPr lang="fr-FR" dirty="0" err="1" smtClean="0"/>
              <a:t>XGBoost</a:t>
            </a:r>
            <a:endParaRPr lang="fr-FR" dirty="0" smtClean="0"/>
          </a:p>
          <a:p>
            <a:r>
              <a:rPr lang="fr-FR" dirty="0"/>
              <a:t>L'optimisation des </a:t>
            </a:r>
            <a:r>
              <a:rPr lang="fr-FR" dirty="0" err="1"/>
              <a:t>hyperparamètres</a:t>
            </a:r>
            <a:r>
              <a:rPr lang="fr-FR" dirty="0"/>
              <a:t> est cruciale dans ce projet car elle permet d'améliorer la performance du modèle de prédiction du taux de désabonnement (</a:t>
            </a:r>
            <a:r>
              <a:rPr lang="fr-FR" dirty="0" err="1"/>
              <a:t>churn</a:t>
            </a:r>
            <a:r>
              <a:rPr lang="fr-FR" dirty="0"/>
              <a:t>). La métrique AUC-ROC est particulièrement adaptée pour évaluer la capacité du modèle à distinguer entre les clients qui vont résilier et ceux qui vont rester.</a:t>
            </a:r>
            <a:endParaRPr lang="en-US" dirty="0"/>
          </a:p>
        </p:txBody>
      </p:sp>
    </p:spTree>
    <p:extLst>
      <p:ext uri="{BB962C8B-B14F-4D97-AF65-F5344CB8AC3E}">
        <p14:creationId xmlns:p14="http://schemas.microsoft.com/office/powerpoint/2010/main" val="2243944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5581" y="325795"/>
            <a:ext cx="10515600" cy="775417"/>
          </a:xfrm>
        </p:spPr>
        <p:txBody>
          <a:bodyPr/>
          <a:lstStyle/>
          <a:p>
            <a:r>
              <a:rPr lang="en-US" b="1" dirty="0" err="1">
                <a:solidFill>
                  <a:srgbClr val="002060"/>
                </a:solidFill>
              </a:rPr>
              <a:t>Interprétation</a:t>
            </a:r>
            <a:r>
              <a:rPr lang="en-US" b="1" dirty="0">
                <a:solidFill>
                  <a:srgbClr val="002060"/>
                </a:solidFill>
              </a:rPr>
              <a:t> des </a:t>
            </a:r>
            <a:r>
              <a:rPr lang="en-US" b="1" dirty="0" err="1">
                <a:solidFill>
                  <a:srgbClr val="002060"/>
                </a:solidFill>
              </a:rPr>
              <a:t>Résultats</a:t>
            </a:r>
            <a:endParaRPr lang="en-US" b="1" dirty="0">
              <a:solidFill>
                <a:srgbClr val="002060"/>
              </a:solidFill>
            </a:endParaRPr>
          </a:p>
        </p:txBody>
      </p:sp>
      <p:sp>
        <p:nvSpPr>
          <p:cNvPr id="3" name="Espace réservé du contenu 2"/>
          <p:cNvSpPr>
            <a:spLocks noGrp="1"/>
          </p:cNvSpPr>
          <p:nvPr>
            <p:ph idx="1"/>
          </p:nvPr>
        </p:nvSpPr>
        <p:spPr>
          <a:xfrm>
            <a:off x="317090" y="1363509"/>
            <a:ext cx="4835013" cy="4860310"/>
          </a:xfrm>
        </p:spPr>
        <p:txBody>
          <a:bodyPr>
            <a:normAutofit/>
          </a:bodyPr>
          <a:lstStyle/>
          <a:p>
            <a:r>
              <a:rPr lang="fr-FR" sz="2400" dirty="0"/>
              <a:t>Le type de contrat (</a:t>
            </a:r>
            <a:r>
              <a:rPr lang="fr-FR" sz="2400" dirty="0" err="1"/>
              <a:t>month</a:t>
            </a:r>
            <a:r>
              <a:rPr lang="fr-FR" sz="2400" dirty="0"/>
              <a:t>-to-</a:t>
            </a:r>
            <a:r>
              <a:rPr lang="fr-FR" sz="2400" dirty="0" err="1"/>
              <a:t>month</a:t>
            </a:r>
            <a:r>
              <a:rPr lang="fr-FR" sz="2400" dirty="0"/>
              <a:t> vs annuel) est le facteur le plus prédictif du </a:t>
            </a:r>
            <a:r>
              <a:rPr lang="fr-FR" sz="2400" dirty="0" err="1"/>
              <a:t>churn</a:t>
            </a:r>
            <a:r>
              <a:rPr lang="fr-FR" sz="2400" dirty="0"/>
              <a:t>, ce qui est cohérent avec l'intuition business.</a:t>
            </a:r>
          </a:p>
          <a:p>
            <a:r>
              <a:rPr lang="fr-FR" sz="2400" dirty="0"/>
              <a:t>La qualité du service internet et les options de sécurité/support technique sont également déterminantes.</a:t>
            </a:r>
          </a:p>
          <a:p>
            <a:r>
              <a:rPr lang="fr-FR" sz="2400" dirty="0"/>
              <a:t>Les caractéristiques démographiques (genre, statut familial) semblent peu pertinentes pour prédire le </a:t>
            </a:r>
            <a:r>
              <a:rPr lang="fr-FR" sz="2400" dirty="0" err="1"/>
              <a:t>churn</a:t>
            </a:r>
            <a:r>
              <a:rPr lang="fr-FR" sz="2400" dirty="0"/>
              <a:t>.</a:t>
            </a:r>
          </a:p>
        </p:txBody>
      </p:sp>
      <p:pic>
        <p:nvPicPr>
          <p:cNvPr id="5" name="Image 4"/>
          <p:cNvPicPr>
            <a:picLocks noChangeAspect="1"/>
          </p:cNvPicPr>
          <p:nvPr/>
        </p:nvPicPr>
        <p:blipFill>
          <a:blip r:embed="rId2"/>
          <a:stretch>
            <a:fillRect/>
          </a:stretch>
        </p:blipFill>
        <p:spPr>
          <a:xfrm>
            <a:off x="5264493" y="1219199"/>
            <a:ext cx="6811978" cy="4670324"/>
          </a:xfrm>
          <a:prstGeom prst="rect">
            <a:avLst/>
          </a:prstGeom>
        </p:spPr>
      </p:pic>
    </p:spTree>
    <p:extLst>
      <p:ext uri="{BB962C8B-B14F-4D97-AF65-F5344CB8AC3E}">
        <p14:creationId xmlns:p14="http://schemas.microsoft.com/office/powerpoint/2010/main" val="680625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smtClean="0">
                <a:solidFill>
                  <a:srgbClr val="002060"/>
                </a:solidFill>
              </a:rPr>
              <a:t>Introduction</a:t>
            </a:r>
            <a:r>
              <a:rPr lang="fr-FR" dirty="0" smtClean="0"/>
              <a:t> </a:t>
            </a:r>
            <a:endParaRPr lang="en-US" dirty="0"/>
          </a:p>
        </p:txBody>
      </p:sp>
      <p:sp>
        <p:nvSpPr>
          <p:cNvPr id="3" name="Espace réservé du contenu 2"/>
          <p:cNvSpPr>
            <a:spLocks noGrp="1"/>
          </p:cNvSpPr>
          <p:nvPr>
            <p:ph idx="1"/>
          </p:nvPr>
        </p:nvSpPr>
        <p:spPr>
          <a:xfrm>
            <a:off x="749710" y="1825624"/>
            <a:ext cx="10478729" cy="4142557"/>
          </a:xfrm>
        </p:spPr>
        <p:txBody>
          <a:bodyPr/>
          <a:lstStyle/>
          <a:p>
            <a:pPr marL="0" indent="0">
              <a:buNone/>
            </a:pPr>
            <a:r>
              <a:rPr lang="fr-FR" dirty="0"/>
              <a:t>L'objectif de ce projet est d'analyser les données de clients d'une entreprise de télécommunications pour prédire l'attrition (départ) des clients. Ce problème est crucial pour les opérateurs télécoms car il est généralement plus coûteux d'acquérir de nouveaux clients que de retenir les clients existants</a:t>
            </a:r>
            <a:r>
              <a:rPr lang="fr-FR" dirty="0" smtClean="0"/>
              <a:t>.</a:t>
            </a:r>
          </a:p>
          <a:p>
            <a:r>
              <a:rPr lang="fr-FR" b="1" dirty="0" smtClean="0"/>
              <a:t>but </a:t>
            </a:r>
            <a:r>
              <a:rPr lang="fr-FR" b="1" dirty="0"/>
              <a:t>du projet</a:t>
            </a:r>
            <a:r>
              <a:rPr lang="fr-FR" dirty="0"/>
              <a:t> :</a:t>
            </a:r>
          </a:p>
          <a:p>
            <a:pPr lvl="1"/>
            <a:r>
              <a:rPr lang="fr-FR" dirty="0"/>
              <a:t>Analyser les données clients pour prédire l'attrition (départ des clients).</a:t>
            </a:r>
          </a:p>
          <a:p>
            <a:pPr lvl="1"/>
            <a:r>
              <a:rPr lang="fr-FR" dirty="0"/>
              <a:t>Identifier les facteurs influençant l'attrition.</a:t>
            </a:r>
          </a:p>
          <a:p>
            <a:pPr marL="0" indent="0">
              <a:buNone/>
            </a:pPr>
            <a:endParaRPr lang="en-US" dirty="0"/>
          </a:p>
        </p:txBody>
      </p:sp>
    </p:spTree>
    <p:extLst>
      <p:ext uri="{BB962C8B-B14F-4D97-AF65-F5344CB8AC3E}">
        <p14:creationId xmlns:p14="http://schemas.microsoft.com/office/powerpoint/2010/main" val="41219013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002060"/>
                </a:solidFill>
              </a:rPr>
              <a:t>C</a:t>
            </a:r>
            <a:r>
              <a:rPr lang="fr-FR" b="1" dirty="0" smtClean="0">
                <a:solidFill>
                  <a:srgbClr val="002060"/>
                </a:solidFill>
              </a:rPr>
              <a:t>onclusion</a:t>
            </a:r>
            <a:endParaRPr lang="en-US" b="1" dirty="0">
              <a:solidFill>
                <a:srgbClr val="002060"/>
              </a:solidFill>
            </a:endParaRPr>
          </a:p>
        </p:txBody>
      </p:sp>
      <p:sp>
        <p:nvSpPr>
          <p:cNvPr id="3" name="Espace réservé du contenu 2"/>
          <p:cNvSpPr>
            <a:spLocks noGrp="1"/>
          </p:cNvSpPr>
          <p:nvPr>
            <p:ph idx="1"/>
          </p:nvPr>
        </p:nvSpPr>
        <p:spPr/>
        <p:txBody>
          <a:bodyPr/>
          <a:lstStyle/>
          <a:p>
            <a:pPr marL="0" indent="0">
              <a:buNone/>
            </a:pPr>
            <a:r>
              <a:rPr lang="fr-FR" b="1" dirty="0"/>
              <a:t>Actions recommandées</a:t>
            </a:r>
            <a:r>
              <a:rPr lang="fr-FR" dirty="0"/>
              <a:t>:</a:t>
            </a:r>
          </a:p>
          <a:p>
            <a:r>
              <a:rPr lang="fr-FR" dirty="0"/>
              <a:t>Cibler en priorité les clients avec des contrats mensuels pour des actions de rétention</a:t>
            </a:r>
          </a:p>
          <a:p>
            <a:r>
              <a:rPr lang="fr-FR" dirty="0"/>
              <a:t>Améliorer les services internet et les options de sécurité/support technique</a:t>
            </a:r>
          </a:p>
        </p:txBody>
      </p:sp>
    </p:spTree>
    <p:extLst>
      <p:ext uri="{BB962C8B-B14F-4D97-AF65-F5344CB8AC3E}">
        <p14:creationId xmlns:p14="http://schemas.microsoft.com/office/powerpoint/2010/main" val="960481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1555" y="138983"/>
            <a:ext cx="10515600" cy="1325563"/>
          </a:xfrm>
        </p:spPr>
        <p:txBody>
          <a:bodyPr/>
          <a:lstStyle/>
          <a:p>
            <a:r>
              <a:rPr lang="fr-FR" b="1" u="sng" dirty="0" smtClean="0">
                <a:solidFill>
                  <a:srgbClr val="002060"/>
                </a:solidFill>
              </a:rPr>
              <a:t>Pipeline du projet</a:t>
            </a:r>
            <a:endParaRPr lang="en-US" b="1" u="sng" dirty="0">
              <a:solidFill>
                <a:srgbClr val="002060"/>
              </a:solidFill>
            </a:endParaRPr>
          </a:p>
        </p:txBody>
      </p:sp>
      <p:sp>
        <p:nvSpPr>
          <p:cNvPr id="3" name="Espace réservé du contenu 2"/>
          <p:cNvSpPr>
            <a:spLocks noGrp="1"/>
          </p:cNvSpPr>
          <p:nvPr>
            <p:ph idx="1"/>
          </p:nvPr>
        </p:nvSpPr>
        <p:spPr>
          <a:xfrm>
            <a:off x="641555" y="1334012"/>
            <a:ext cx="10515600" cy="4351338"/>
          </a:xfrm>
        </p:spPr>
        <p:txBody>
          <a:bodyPr/>
          <a:lstStyle/>
          <a:p>
            <a:pPr marL="514350" indent="-514350">
              <a:buFont typeface="+mj-lt"/>
              <a:buAutoNum type="arabicPeriod"/>
            </a:pPr>
            <a:r>
              <a:rPr lang="fr-FR" dirty="0"/>
              <a:t>Chargement et Inspection des </a:t>
            </a:r>
            <a:r>
              <a:rPr lang="fr-FR" dirty="0" smtClean="0"/>
              <a:t>Données</a:t>
            </a:r>
          </a:p>
          <a:p>
            <a:pPr marL="514350" indent="-514350">
              <a:buFont typeface="+mj-lt"/>
              <a:buAutoNum type="arabicPeriod"/>
            </a:pPr>
            <a:r>
              <a:rPr lang="fr-FR" dirty="0"/>
              <a:t>Nettoyage et Prétraitement des Données</a:t>
            </a:r>
          </a:p>
          <a:p>
            <a:pPr marL="514350" indent="-514350">
              <a:buFont typeface="+mj-lt"/>
              <a:buAutoNum type="arabicPeriod"/>
            </a:pPr>
            <a:r>
              <a:rPr lang="en-US" dirty="0" err="1"/>
              <a:t>Analyse</a:t>
            </a:r>
            <a:r>
              <a:rPr lang="en-US" dirty="0"/>
              <a:t> </a:t>
            </a:r>
            <a:r>
              <a:rPr lang="en-US" dirty="0" err="1"/>
              <a:t>Exploratoire</a:t>
            </a:r>
            <a:r>
              <a:rPr lang="en-US" dirty="0"/>
              <a:t> des </a:t>
            </a:r>
            <a:r>
              <a:rPr lang="en-US" dirty="0" err="1"/>
              <a:t>Données</a:t>
            </a:r>
            <a:endParaRPr lang="en-US" dirty="0"/>
          </a:p>
          <a:p>
            <a:pPr marL="514350" indent="-514350">
              <a:buFont typeface="+mj-lt"/>
              <a:buAutoNum type="arabicPeriod"/>
            </a:pPr>
            <a:r>
              <a:rPr lang="en-US" dirty="0"/>
              <a:t>Feature Engineering</a:t>
            </a:r>
          </a:p>
          <a:p>
            <a:pPr marL="514350" indent="-514350">
              <a:buFont typeface="+mj-lt"/>
              <a:buAutoNum type="arabicPeriod"/>
            </a:pPr>
            <a:r>
              <a:rPr lang="en-US" dirty="0" err="1"/>
              <a:t>Modélisation</a:t>
            </a:r>
            <a:r>
              <a:rPr lang="en-US" dirty="0"/>
              <a:t> (Machine Learning)</a:t>
            </a:r>
          </a:p>
          <a:p>
            <a:pPr marL="514350" indent="-514350">
              <a:buFont typeface="+mj-lt"/>
              <a:buAutoNum type="arabicPeriod"/>
            </a:pPr>
            <a:r>
              <a:rPr lang="en-US" dirty="0" err="1"/>
              <a:t>Évaluation</a:t>
            </a:r>
            <a:r>
              <a:rPr lang="en-US" dirty="0"/>
              <a:t> des </a:t>
            </a:r>
            <a:r>
              <a:rPr lang="en-US" dirty="0" err="1"/>
              <a:t>Modèles</a:t>
            </a:r>
            <a:endParaRPr lang="en-US" dirty="0"/>
          </a:p>
          <a:p>
            <a:pPr marL="514350" indent="-514350">
              <a:buFont typeface="+mj-lt"/>
              <a:buAutoNum type="arabicPeriod"/>
            </a:pPr>
            <a:r>
              <a:rPr lang="en-US" dirty="0" err="1"/>
              <a:t>Optimisation</a:t>
            </a:r>
            <a:r>
              <a:rPr lang="en-US" dirty="0"/>
              <a:t> des </a:t>
            </a:r>
            <a:r>
              <a:rPr lang="en-US" dirty="0" err="1"/>
              <a:t>Hyperparamètres</a:t>
            </a:r>
            <a:endParaRPr lang="en-US" dirty="0"/>
          </a:p>
          <a:p>
            <a:pPr marL="514350" indent="-514350">
              <a:buFont typeface="+mj-lt"/>
              <a:buAutoNum type="arabicPeriod"/>
            </a:pPr>
            <a:r>
              <a:rPr lang="en-US" dirty="0" err="1"/>
              <a:t>Interprétation</a:t>
            </a:r>
            <a:r>
              <a:rPr lang="en-US" dirty="0"/>
              <a:t> des </a:t>
            </a:r>
            <a:r>
              <a:rPr lang="en-US" dirty="0" err="1"/>
              <a:t>Résultats</a:t>
            </a:r>
            <a:endParaRPr lang="en-US" dirty="0"/>
          </a:p>
          <a:p>
            <a:endParaRPr lang="fr-FR" dirty="0"/>
          </a:p>
        </p:txBody>
      </p:sp>
    </p:spTree>
    <p:extLst>
      <p:ext uri="{BB962C8B-B14F-4D97-AF65-F5344CB8AC3E}">
        <p14:creationId xmlns:p14="http://schemas.microsoft.com/office/powerpoint/2010/main" val="1129459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78312"/>
            <a:ext cx="10515600" cy="844243"/>
          </a:xfrm>
        </p:spPr>
        <p:txBody>
          <a:bodyPr/>
          <a:lstStyle/>
          <a:p>
            <a:r>
              <a:rPr lang="fr-FR" b="1" u="sng" dirty="0" smtClean="0">
                <a:solidFill>
                  <a:srgbClr val="002060"/>
                </a:solidFill>
              </a:rPr>
              <a:t>Description du </a:t>
            </a:r>
            <a:r>
              <a:rPr lang="fr-FR" b="1" u="sng" dirty="0" err="1" smtClean="0">
                <a:solidFill>
                  <a:srgbClr val="002060"/>
                </a:solidFill>
              </a:rPr>
              <a:t>dataset</a:t>
            </a:r>
            <a:endParaRPr lang="en-US" b="1" u="sng" dirty="0">
              <a:solidFill>
                <a:srgbClr val="002060"/>
              </a:solidFill>
            </a:endParaRPr>
          </a:p>
        </p:txBody>
      </p:sp>
      <p:sp>
        <p:nvSpPr>
          <p:cNvPr id="3" name="Espace réservé du contenu 2"/>
          <p:cNvSpPr>
            <a:spLocks noGrp="1"/>
          </p:cNvSpPr>
          <p:nvPr>
            <p:ph idx="1"/>
          </p:nvPr>
        </p:nvSpPr>
        <p:spPr>
          <a:xfrm>
            <a:off x="838200" y="1347019"/>
            <a:ext cx="10515600" cy="4829944"/>
          </a:xfrm>
        </p:spPr>
        <p:txBody>
          <a:bodyPr/>
          <a:lstStyle/>
          <a:p>
            <a:pPr marL="0" indent="0">
              <a:buNone/>
            </a:pPr>
            <a:r>
              <a:rPr lang="en-US" b="1" dirty="0"/>
              <a:t>Source</a:t>
            </a:r>
            <a:r>
              <a:rPr lang="en-US" dirty="0"/>
              <a:t> : Dataset "WA_Fn-UseC_-</a:t>
            </a:r>
            <a:r>
              <a:rPr lang="en-US" dirty="0" smtClean="0"/>
              <a:t>Telco-Customer-Churn.csv“; </a:t>
            </a:r>
            <a:r>
              <a:rPr lang="fr-FR" dirty="0" err="1" smtClean="0"/>
              <a:t>Kaggle</a:t>
            </a:r>
            <a:endParaRPr lang="fr-FR" dirty="0" smtClean="0"/>
          </a:p>
          <a:p>
            <a:pPr marL="0" indent="0">
              <a:buNone/>
            </a:pPr>
            <a:r>
              <a:rPr lang="fr-FR" dirty="0" smtClean="0"/>
              <a:t>Le </a:t>
            </a:r>
            <a:r>
              <a:rPr lang="fr-FR" dirty="0" err="1"/>
              <a:t>dataset</a:t>
            </a:r>
            <a:r>
              <a:rPr lang="fr-FR" dirty="0"/>
              <a:t> contient 7043 entrées avec 21 variables décrivant:</a:t>
            </a:r>
          </a:p>
          <a:p>
            <a:pPr lvl="1"/>
            <a:r>
              <a:rPr lang="fr-FR" dirty="0"/>
              <a:t>Démographie des clients (genre, âge, statut senior)</a:t>
            </a:r>
          </a:p>
          <a:p>
            <a:pPr lvl="1"/>
            <a:r>
              <a:rPr lang="fr-FR" dirty="0"/>
              <a:t>Services souscrits (type d'abonnement internet, services additionnels)</a:t>
            </a:r>
          </a:p>
          <a:p>
            <a:pPr lvl="1"/>
            <a:r>
              <a:rPr lang="fr-FR" dirty="0"/>
              <a:t>Informations contractuelles (type de contrat, facturation papier/ électronique)</a:t>
            </a:r>
          </a:p>
          <a:p>
            <a:pPr lvl="1"/>
            <a:r>
              <a:rPr lang="fr-FR" dirty="0"/>
              <a:t>Données financières (charges mensuelles, charges totales)</a:t>
            </a:r>
          </a:p>
          <a:p>
            <a:pPr lvl="1"/>
            <a:r>
              <a:rPr lang="fr-FR" dirty="0"/>
              <a:t>Variable cible: "</a:t>
            </a:r>
            <a:r>
              <a:rPr lang="fr-FR" dirty="0" err="1"/>
              <a:t>Churn</a:t>
            </a:r>
            <a:r>
              <a:rPr lang="fr-FR" dirty="0"/>
              <a:t>" (attrition) - binaire (Oui/Non)</a:t>
            </a:r>
          </a:p>
        </p:txBody>
      </p:sp>
    </p:spTree>
    <p:extLst>
      <p:ext uri="{BB962C8B-B14F-4D97-AF65-F5344CB8AC3E}">
        <p14:creationId xmlns:p14="http://schemas.microsoft.com/office/powerpoint/2010/main" val="3293250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u="sng" dirty="0" err="1">
                <a:solidFill>
                  <a:srgbClr val="002060"/>
                </a:solidFill>
              </a:rPr>
              <a:t>Préparation</a:t>
            </a:r>
            <a:r>
              <a:rPr lang="en-US" b="1" u="sng" dirty="0">
                <a:solidFill>
                  <a:srgbClr val="002060"/>
                </a:solidFill>
              </a:rPr>
              <a:t> de </a:t>
            </a:r>
            <a:r>
              <a:rPr lang="en-US" b="1" u="sng" dirty="0" err="1">
                <a:solidFill>
                  <a:srgbClr val="002060"/>
                </a:solidFill>
              </a:rPr>
              <a:t>l'Environnement</a:t>
            </a:r>
            <a:endParaRPr lang="en-US" u="sng" dirty="0">
              <a:solidFill>
                <a:srgbClr val="002060"/>
              </a:solidFill>
            </a:endParaRPr>
          </a:p>
        </p:txBody>
      </p:sp>
      <p:sp>
        <p:nvSpPr>
          <p:cNvPr id="3" name="Espace réservé du contenu 2"/>
          <p:cNvSpPr>
            <a:spLocks noGrp="1"/>
          </p:cNvSpPr>
          <p:nvPr>
            <p:ph idx="1"/>
          </p:nvPr>
        </p:nvSpPr>
        <p:spPr/>
        <p:txBody>
          <a:bodyPr/>
          <a:lstStyle/>
          <a:p>
            <a:pPr marL="0" indent="0">
              <a:buNone/>
            </a:pPr>
            <a:r>
              <a:rPr lang="fr-FR" b="1" dirty="0"/>
              <a:t>Outils Utilisés</a:t>
            </a:r>
            <a:endParaRPr lang="fr-FR" dirty="0"/>
          </a:p>
          <a:p>
            <a:r>
              <a:rPr lang="fr-FR" dirty="0"/>
              <a:t>Langage: Python</a:t>
            </a:r>
          </a:p>
          <a:p>
            <a:r>
              <a:rPr lang="fr-FR" dirty="0"/>
              <a:t>Librairies principales:</a:t>
            </a:r>
          </a:p>
          <a:p>
            <a:pPr lvl="1"/>
            <a:r>
              <a:rPr lang="fr-FR" dirty="0"/>
              <a:t>Pandas, </a:t>
            </a:r>
            <a:r>
              <a:rPr lang="fr-FR" dirty="0" err="1"/>
              <a:t>NumPy</a:t>
            </a:r>
            <a:r>
              <a:rPr lang="fr-FR" dirty="0"/>
              <a:t> pour la manipulation des données</a:t>
            </a:r>
          </a:p>
          <a:p>
            <a:pPr lvl="1"/>
            <a:r>
              <a:rPr lang="fr-FR" dirty="0" err="1"/>
              <a:t>Matplotlib</a:t>
            </a:r>
            <a:r>
              <a:rPr lang="fr-FR" dirty="0"/>
              <a:t>, </a:t>
            </a:r>
            <a:r>
              <a:rPr lang="fr-FR" dirty="0" err="1"/>
              <a:t>Seaborn</a:t>
            </a:r>
            <a:r>
              <a:rPr lang="fr-FR" dirty="0"/>
              <a:t> pour la visualisation</a:t>
            </a:r>
          </a:p>
          <a:p>
            <a:pPr lvl="1"/>
            <a:r>
              <a:rPr lang="fr-FR" dirty="0" err="1"/>
              <a:t>Scikit-learn</a:t>
            </a:r>
            <a:r>
              <a:rPr lang="fr-FR" dirty="0"/>
              <a:t> pour le machine </a:t>
            </a:r>
            <a:r>
              <a:rPr lang="fr-FR" dirty="0" err="1"/>
              <a:t>learning</a:t>
            </a:r>
            <a:endParaRPr lang="fr-FR" dirty="0"/>
          </a:p>
          <a:p>
            <a:pPr lvl="1"/>
            <a:r>
              <a:rPr lang="fr-FR" dirty="0" err="1"/>
              <a:t>Imbalanced-learn</a:t>
            </a:r>
            <a:r>
              <a:rPr lang="fr-FR" dirty="0"/>
              <a:t> pour gérer le déséquilibre des classes</a:t>
            </a:r>
          </a:p>
        </p:txBody>
      </p:sp>
    </p:spTree>
    <p:extLst>
      <p:ext uri="{BB962C8B-B14F-4D97-AF65-F5344CB8AC3E}">
        <p14:creationId xmlns:p14="http://schemas.microsoft.com/office/powerpoint/2010/main" val="4216371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080217"/>
          </a:xfrm>
        </p:spPr>
        <p:txBody>
          <a:bodyPr>
            <a:normAutofit fontScale="90000"/>
          </a:bodyPr>
          <a:lstStyle/>
          <a:p>
            <a:r>
              <a:rPr lang="fr-FR" b="1" dirty="0" smtClean="0"/>
              <a:t/>
            </a:r>
            <a:br>
              <a:rPr lang="fr-FR" b="1" dirty="0" smtClean="0"/>
            </a:br>
            <a:r>
              <a:rPr lang="fr-FR" b="1" u="sng" dirty="0" smtClean="0">
                <a:solidFill>
                  <a:srgbClr val="002060"/>
                </a:solidFill>
              </a:rPr>
              <a:t>Chargement </a:t>
            </a:r>
            <a:r>
              <a:rPr lang="fr-FR" b="1" u="sng" dirty="0">
                <a:solidFill>
                  <a:srgbClr val="002060"/>
                </a:solidFill>
              </a:rPr>
              <a:t>et inspection des données</a:t>
            </a:r>
            <a:r>
              <a:rPr lang="fr-FR" dirty="0"/>
              <a:t/>
            </a:r>
            <a:br>
              <a:rPr lang="fr-FR" dirty="0"/>
            </a:br>
            <a:endParaRPr lang="en-US" dirty="0"/>
          </a:p>
        </p:txBody>
      </p:sp>
      <p:sp>
        <p:nvSpPr>
          <p:cNvPr id="3" name="Espace réservé du contenu 2"/>
          <p:cNvSpPr>
            <a:spLocks noGrp="1"/>
          </p:cNvSpPr>
          <p:nvPr>
            <p:ph idx="1"/>
          </p:nvPr>
        </p:nvSpPr>
        <p:spPr>
          <a:xfrm>
            <a:off x="680884" y="1445342"/>
            <a:ext cx="10515600" cy="2559562"/>
          </a:xfrm>
        </p:spPr>
        <p:txBody>
          <a:bodyPr>
            <a:normAutofit/>
          </a:bodyPr>
          <a:lstStyle/>
          <a:p>
            <a:pPr marL="0" lvl="0" indent="0" eaLnBrk="0" fontAlgn="base" hangingPunct="0">
              <a:lnSpc>
                <a:spcPct val="100000"/>
              </a:lnSpc>
              <a:spcBef>
                <a:spcPct val="0"/>
              </a:spcBef>
              <a:spcAft>
                <a:spcPct val="0"/>
              </a:spcAft>
              <a:buFontTx/>
              <a:buChar char="•"/>
            </a:pPr>
            <a:r>
              <a:rPr kumimoji="0" lang="en-US" altLang="en-US" sz="2000" b="1" i="0" u="none" strike="noStrike" cap="none" normalizeH="0" baseline="0" dirty="0" err="1" smtClean="0">
                <a:ln>
                  <a:noFill/>
                </a:ln>
                <a:effectLst/>
              </a:rPr>
              <a:t>Méthodes</a:t>
            </a:r>
            <a:r>
              <a:rPr kumimoji="0" lang="en-US" altLang="en-US" sz="2000" b="1" i="0" u="none" strike="noStrike" cap="none" normalizeH="0" baseline="0" dirty="0" smtClean="0">
                <a:ln>
                  <a:noFill/>
                </a:ln>
                <a:effectLst/>
              </a:rPr>
              <a:t> </a:t>
            </a:r>
            <a:r>
              <a:rPr kumimoji="0" lang="en-US" altLang="en-US" sz="2000" b="1" i="0" u="none" strike="noStrike" cap="none" normalizeH="0" baseline="0" dirty="0" err="1" smtClean="0">
                <a:ln>
                  <a:noFill/>
                </a:ln>
                <a:effectLst/>
              </a:rPr>
              <a:t>utilisées</a:t>
            </a:r>
            <a:r>
              <a:rPr kumimoji="0" lang="en-US" altLang="en-US" sz="2000" b="0" i="0" u="none" strike="noStrike" cap="none" normalizeH="0" baseline="0" dirty="0" smtClean="0">
                <a:ln>
                  <a:noFill/>
                </a:ln>
                <a:effectLst/>
              </a:rPr>
              <a:t> :</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err="1" smtClean="0">
                <a:ln>
                  <a:noFill/>
                </a:ln>
                <a:effectLst/>
              </a:rPr>
              <a:t>pd.read_csv</a:t>
            </a:r>
            <a:r>
              <a:rPr kumimoji="0" lang="en-US" altLang="en-US" sz="2000" b="0" i="0" u="none" strike="noStrike" cap="none" normalizeH="0" baseline="0" dirty="0" smtClean="0">
                <a:ln>
                  <a:noFill/>
                </a:ln>
                <a:effectLst/>
              </a:rPr>
              <a:t>() pour charger les </a:t>
            </a:r>
            <a:r>
              <a:rPr kumimoji="0" lang="en-US" altLang="en-US" sz="2000" b="0" i="0" u="none" strike="noStrike" cap="none" normalizeH="0" baseline="0" dirty="0" err="1" smtClean="0">
                <a:ln>
                  <a:noFill/>
                </a:ln>
                <a:effectLst/>
              </a:rPr>
              <a:t>données</a:t>
            </a:r>
            <a:r>
              <a:rPr kumimoji="0" lang="en-US" altLang="en-US" sz="2000" b="0" i="0" u="none" strike="noStrike" cap="none" normalizeH="0" baseline="0" dirty="0" smtClean="0">
                <a:ln>
                  <a:noFill/>
                </a:ln>
                <a:effectLst/>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err="1" smtClean="0">
                <a:ln>
                  <a:noFill/>
                </a:ln>
                <a:effectLst/>
              </a:rPr>
              <a:t>data.head</a:t>
            </a:r>
            <a:r>
              <a:rPr kumimoji="0" lang="en-US" altLang="en-US" sz="2000" b="0" i="0" u="none" strike="noStrike" cap="none" normalizeH="0" baseline="0" dirty="0" smtClean="0">
                <a:ln>
                  <a:noFill/>
                </a:ln>
                <a:effectLst/>
              </a:rPr>
              <a:t>(), data.info(), </a:t>
            </a:r>
            <a:r>
              <a:rPr kumimoji="0" lang="en-US" altLang="en-US" sz="2000" b="0" i="0" u="none" strike="noStrike" cap="none" normalizeH="0" baseline="0" dirty="0" err="1" smtClean="0">
                <a:ln>
                  <a:noFill/>
                </a:ln>
                <a:effectLst/>
              </a:rPr>
              <a:t>data.describe</a:t>
            </a:r>
            <a:r>
              <a:rPr kumimoji="0" lang="en-US" altLang="en-US" sz="2000" b="0" i="0" u="none" strike="noStrike" cap="none" normalizeH="0" baseline="0" dirty="0" smtClean="0">
                <a:ln>
                  <a:noFill/>
                </a:ln>
                <a:effectLst/>
              </a:rPr>
              <a:t>() pour explorer le dataset.</a:t>
            </a:r>
          </a:p>
          <a:p>
            <a:pPr marL="0" lvl="0" indent="0" eaLnBrk="0" fontAlgn="base" hangingPunct="0">
              <a:lnSpc>
                <a:spcPct val="100000"/>
              </a:lnSpc>
              <a:spcBef>
                <a:spcPct val="0"/>
              </a:spcBef>
              <a:spcAft>
                <a:spcPct val="0"/>
              </a:spcAft>
              <a:buFontTx/>
              <a:buChar char="•"/>
            </a:pPr>
            <a:r>
              <a:rPr kumimoji="0" lang="en-US" altLang="en-US" sz="2000" b="1" i="0" u="none" strike="noStrike" cap="none" normalizeH="0" baseline="0" dirty="0" smtClean="0">
                <a:ln>
                  <a:noFill/>
                </a:ln>
                <a:effectLst/>
              </a:rPr>
              <a:t>Observations </a:t>
            </a:r>
            <a:r>
              <a:rPr kumimoji="0" lang="en-US" altLang="en-US" sz="2000" b="1" i="0" u="none" strike="noStrike" cap="none" normalizeH="0" baseline="0" dirty="0" err="1" smtClean="0">
                <a:ln>
                  <a:noFill/>
                </a:ln>
                <a:effectLst/>
              </a:rPr>
              <a:t>initiales</a:t>
            </a:r>
            <a:r>
              <a:rPr kumimoji="0" lang="en-US" altLang="en-US" sz="2000" b="0" i="0" u="none" strike="noStrike" cap="none" normalizeH="0" baseline="0" dirty="0" smtClean="0">
                <a:ln>
                  <a:noFill/>
                </a:ln>
                <a:effectLst/>
              </a:rPr>
              <a:t> :</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smtClean="0">
                <a:ln>
                  <a:noFill/>
                </a:ln>
                <a:effectLst/>
              </a:rPr>
              <a:t>7043 observations, 21 </a:t>
            </a:r>
            <a:r>
              <a:rPr kumimoji="0" lang="en-US" altLang="en-US" sz="2000" b="0" i="0" u="none" strike="noStrike" cap="none" normalizeH="0" baseline="0" dirty="0" err="1" smtClean="0">
                <a:ln>
                  <a:noFill/>
                </a:ln>
                <a:effectLst/>
              </a:rPr>
              <a:t>colonnes</a:t>
            </a:r>
            <a:r>
              <a:rPr kumimoji="0" lang="en-US" altLang="en-US" sz="2000" b="0" i="0" u="none" strike="noStrike" cap="none" normalizeH="0" baseline="0" dirty="0" smtClean="0">
                <a:ln>
                  <a:noFill/>
                </a:ln>
                <a:effectLst/>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smtClean="0">
                <a:ln>
                  <a:noFill/>
                </a:ln>
                <a:effectLst/>
              </a:rPr>
              <a:t>Variables </a:t>
            </a:r>
            <a:r>
              <a:rPr kumimoji="0" lang="en-US" altLang="en-US" sz="2000" b="0" i="0" u="none" strike="noStrike" cap="none" normalizeH="0" baseline="0" dirty="0" err="1" smtClean="0">
                <a:ln>
                  <a:noFill/>
                </a:ln>
                <a:effectLst/>
              </a:rPr>
              <a:t>mixtes</a:t>
            </a:r>
            <a:r>
              <a:rPr kumimoji="0" lang="en-US" altLang="en-US" sz="2000" b="0" i="0" u="none" strike="noStrike" cap="none" normalizeH="0" baseline="0" dirty="0" smtClean="0">
                <a:ln>
                  <a:noFill/>
                </a:ln>
                <a:effectLst/>
              </a:rPr>
              <a:t> (</a:t>
            </a:r>
            <a:r>
              <a:rPr kumimoji="0" lang="en-US" altLang="en-US" sz="2000" b="0" i="0" u="none" strike="noStrike" cap="none" normalizeH="0" baseline="0" dirty="0" err="1" smtClean="0">
                <a:ln>
                  <a:noFill/>
                </a:ln>
                <a:effectLst/>
              </a:rPr>
              <a:t>numériques</a:t>
            </a:r>
            <a:r>
              <a:rPr kumimoji="0" lang="en-US" altLang="en-US" sz="2000" b="0" i="0" u="none" strike="noStrike" cap="none" normalizeH="0" baseline="0" dirty="0" smtClean="0">
                <a:ln>
                  <a:noFill/>
                </a:ln>
                <a:effectLst/>
              </a:rPr>
              <a:t> et </a:t>
            </a:r>
            <a:r>
              <a:rPr kumimoji="0" lang="en-US" altLang="en-US" sz="2000" b="0" i="0" u="none" strike="noStrike" cap="none" normalizeH="0" baseline="0" dirty="0" err="1" smtClean="0">
                <a:ln>
                  <a:noFill/>
                </a:ln>
                <a:effectLst/>
              </a:rPr>
              <a:t>catégorielles</a:t>
            </a:r>
            <a:r>
              <a:rPr kumimoji="0" lang="en-US" altLang="en-US" sz="2000" b="0" i="0" u="none" strike="noStrike" cap="none" normalizeH="0" baseline="0" dirty="0" smtClean="0">
                <a:ln>
                  <a:noFill/>
                </a:ln>
                <a:effectLst/>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err="1" smtClean="0">
                <a:ln>
                  <a:noFill/>
                </a:ln>
                <a:effectLst/>
              </a:rPr>
              <a:t>Valeurs</a:t>
            </a:r>
            <a:r>
              <a:rPr kumimoji="0" lang="en-US" altLang="en-US" sz="2000" b="0" i="0" u="none" strike="noStrike" cap="none" normalizeH="0" baseline="0" dirty="0" smtClean="0">
                <a:ln>
                  <a:noFill/>
                </a:ln>
                <a:effectLst/>
              </a:rPr>
              <a:t> </a:t>
            </a:r>
            <a:r>
              <a:rPr kumimoji="0" lang="en-US" altLang="en-US" sz="2000" b="0" i="0" u="none" strike="noStrike" cap="none" normalizeH="0" baseline="0" dirty="0" err="1" smtClean="0">
                <a:ln>
                  <a:noFill/>
                </a:ln>
                <a:effectLst/>
              </a:rPr>
              <a:t>manquantes</a:t>
            </a:r>
            <a:r>
              <a:rPr kumimoji="0" lang="en-US" altLang="en-US" sz="2000" b="0" i="0" u="none" strike="noStrike" cap="none" normalizeH="0" baseline="0" dirty="0" smtClean="0">
                <a:ln>
                  <a:noFill/>
                </a:ln>
                <a:effectLst/>
              </a:rPr>
              <a:t> </a:t>
            </a:r>
            <a:r>
              <a:rPr kumimoji="0" lang="en-US" altLang="en-US" sz="2000" b="0" i="0" u="none" strike="noStrike" cap="none" normalizeH="0" baseline="0" dirty="0" err="1" smtClean="0">
                <a:ln>
                  <a:noFill/>
                </a:ln>
                <a:effectLst/>
              </a:rPr>
              <a:t>dans</a:t>
            </a:r>
            <a:r>
              <a:rPr kumimoji="0" lang="en-US" altLang="en-US" sz="2000" b="0" i="0" u="none" strike="noStrike" cap="none" normalizeH="0" baseline="0" dirty="0" smtClean="0">
                <a:ln>
                  <a:noFill/>
                </a:ln>
                <a:effectLst/>
              </a:rPr>
              <a:t> "</a:t>
            </a:r>
            <a:r>
              <a:rPr kumimoji="0" lang="en-US" altLang="en-US" sz="2000" b="0" i="0" u="none" strike="noStrike" cap="none" normalizeH="0" baseline="0" dirty="0" err="1" smtClean="0">
                <a:ln>
                  <a:noFill/>
                </a:ln>
                <a:effectLst/>
              </a:rPr>
              <a:t>TotalCharges</a:t>
            </a:r>
            <a:r>
              <a:rPr kumimoji="0" lang="en-US" altLang="en-US" sz="2000" b="0" i="0" u="none" strike="noStrike" cap="none" normalizeH="0" baseline="0" dirty="0" smtClean="0">
                <a:ln>
                  <a:noFill/>
                </a:ln>
                <a:effectLst/>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err="1" smtClean="0">
                <a:ln>
                  <a:noFill/>
                </a:ln>
                <a:effectLst/>
              </a:rPr>
              <a:t>Déséquilibre</a:t>
            </a:r>
            <a:r>
              <a:rPr kumimoji="0" lang="en-US" altLang="en-US" sz="2000" b="0" i="0" u="none" strike="noStrike" cap="none" normalizeH="0" baseline="0" dirty="0" smtClean="0">
                <a:ln>
                  <a:noFill/>
                </a:ln>
                <a:effectLst/>
              </a:rPr>
              <a:t> de classes (~73% de clients </a:t>
            </a:r>
            <a:r>
              <a:rPr kumimoji="0" lang="en-US" altLang="en-US" sz="2000" b="0" i="0" u="none" strike="noStrike" cap="none" normalizeH="0" baseline="0" dirty="0" err="1" smtClean="0">
                <a:ln>
                  <a:noFill/>
                </a:ln>
                <a:effectLst/>
              </a:rPr>
              <a:t>fidèles</a:t>
            </a:r>
            <a:r>
              <a:rPr kumimoji="0" lang="en-US" altLang="en-US" sz="2000" b="0" i="0" u="none" strike="noStrike" cap="none" normalizeH="0" baseline="0" dirty="0" smtClean="0">
                <a:ln>
                  <a:noFill/>
                </a:ln>
                <a:effectLst/>
              </a:rPr>
              <a:t>).</a:t>
            </a:r>
          </a:p>
        </p:txBody>
      </p:sp>
      <p:pic>
        <p:nvPicPr>
          <p:cNvPr id="5" name="Image 4"/>
          <p:cNvPicPr>
            <a:picLocks noChangeAspect="1"/>
          </p:cNvPicPr>
          <p:nvPr/>
        </p:nvPicPr>
        <p:blipFill>
          <a:blip r:embed="rId2"/>
          <a:stretch>
            <a:fillRect/>
          </a:stretch>
        </p:blipFill>
        <p:spPr>
          <a:xfrm>
            <a:off x="1377769" y="4195769"/>
            <a:ext cx="8811483" cy="2214864"/>
          </a:xfrm>
          <a:prstGeom prst="rect">
            <a:avLst/>
          </a:prstGeom>
        </p:spPr>
      </p:pic>
    </p:spTree>
    <p:extLst>
      <p:ext uri="{BB962C8B-B14F-4D97-AF65-F5344CB8AC3E}">
        <p14:creationId xmlns:p14="http://schemas.microsoft.com/office/powerpoint/2010/main" val="1843243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3400" y="119320"/>
            <a:ext cx="10515600" cy="599232"/>
          </a:xfrm>
        </p:spPr>
        <p:txBody>
          <a:bodyPr>
            <a:normAutofit fontScale="90000"/>
          </a:bodyPr>
          <a:lstStyle/>
          <a:p>
            <a:r>
              <a:rPr lang="en-US" b="1" dirty="0" smtClean="0"/>
              <a:t/>
            </a:r>
            <a:br>
              <a:rPr lang="en-US" b="1" dirty="0" smtClean="0"/>
            </a:br>
            <a:r>
              <a:rPr lang="en-US" b="1" u="sng" dirty="0" err="1" smtClean="0">
                <a:solidFill>
                  <a:srgbClr val="002060"/>
                </a:solidFill>
              </a:rPr>
              <a:t>Nettoyage</a:t>
            </a:r>
            <a:r>
              <a:rPr lang="en-US" b="1" u="sng" dirty="0" smtClean="0">
                <a:solidFill>
                  <a:srgbClr val="002060"/>
                </a:solidFill>
              </a:rPr>
              <a:t> </a:t>
            </a:r>
            <a:r>
              <a:rPr lang="en-US" b="1" u="sng" dirty="0">
                <a:solidFill>
                  <a:srgbClr val="002060"/>
                </a:solidFill>
              </a:rPr>
              <a:t>et </a:t>
            </a:r>
            <a:r>
              <a:rPr lang="en-US" b="1" u="sng" dirty="0" err="1">
                <a:solidFill>
                  <a:srgbClr val="002060"/>
                </a:solidFill>
              </a:rPr>
              <a:t>prétraitement</a:t>
            </a:r>
            <a:r>
              <a:rPr lang="en-US" dirty="0"/>
              <a:t/>
            </a:r>
            <a:br>
              <a:rPr lang="en-US" dirty="0"/>
            </a:br>
            <a:endParaRPr lang="en-US" dirty="0"/>
          </a:p>
        </p:txBody>
      </p:sp>
      <p:sp>
        <p:nvSpPr>
          <p:cNvPr id="3" name="Espace réservé du contenu 2"/>
          <p:cNvSpPr>
            <a:spLocks noGrp="1"/>
          </p:cNvSpPr>
          <p:nvPr>
            <p:ph idx="1"/>
          </p:nvPr>
        </p:nvSpPr>
        <p:spPr>
          <a:xfrm>
            <a:off x="464573" y="786354"/>
            <a:ext cx="10515600" cy="5506291"/>
          </a:xfrm>
        </p:spPr>
        <p:txBody>
          <a:bodyPr>
            <a:normAutofit/>
          </a:bodyPr>
          <a:lstStyle/>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AutoNum type="arabicPeriod"/>
            </a:pPr>
            <a:r>
              <a:rPr kumimoji="0" lang="en-US" altLang="en-US" sz="1800" b="1" i="0" u="none" strike="noStrike" cap="none" normalizeH="0" baseline="0" dirty="0" err="1" smtClean="0">
                <a:ln>
                  <a:noFill/>
                </a:ln>
                <a:effectLst/>
              </a:rPr>
              <a:t>Gestion</a:t>
            </a:r>
            <a:r>
              <a:rPr kumimoji="0" lang="en-US" altLang="en-US" sz="1800" b="1" i="0" u="none" strike="noStrike" cap="none" normalizeH="0" baseline="0" dirty="0" smtClean="0">
                <a:ln>
                  <a:noFill/>
                </a:ln>
                <a:effectLst/>
              </a:rPr>
              <a:t> des </a:t>
            </a:r>
            <a:r>
              <a:rPr kumimoji="0" lang="en-US" altLang="en-US" sz="1800" b="1" i="0" u="none" strike="noStrike" cap="none" normalizeH="0" baseline="0" dirty="0" err="1" smtClean="0">
                <a:ln>
                  <a:noFill/>
                </a:ln>
                <a:effectLst/>
              </a:rPr>
              <a:t>valeurs</a:t>
            </a:r>
            <a:r>
              <a:rPr kumimoji="0" lang="en-US" altLang="en-US" sz="1800" b="1" i="0" u="none" strike="noStrike" cap="none" normalizeH="0" baseline="0" dirty="0" smtClean="0">
                <a:ln>
                  <a:noFill/>
                </a:ln>
                <a:effectLst/>
              </a:rPr>
              <a:t> </a:t>
            </a:r>
            <a:r>
              <a:rPr kumimoji="0" lang="en-US" altLang="en-US" sz="1800" b="1" i="0" u="none" strike="noStrike" cap="none" normalizeH="0" baseline="0" dirty="0" err="1" smtClean="0">
                <a:ln>
                  <a:noFill/>
                </a:ln>
                <a:effectLst/>
              </a:rPr>
              <a:t>manquantes</a:t>
            </a:r>
            <a:r>
              <a:rPr kumimoji="0" lang="en-US" altLang="en-US" sz="1800" b="0" i="0" u="none" strike="noStrike" cap="none" normalizeH="0" baseline="0" dirty="0" smtClean="0">
                <a:ln>
                  <a:noFill/>
                </a:ln>
                <a:effectLst/>
              </a:rPr>
              <a:t>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effectLst/>
              </a:rPr>
              <a:t>Conversion de "</a:t>
            </a:r>
            <a:r>
              <a:rPr kumimoji="0" lang="en-US" altLang="en-US" sz="1800" b="0" i="0" u="none" strike="noStrike" cap="none" normalizeH="0" baseline="0" dirty="0" err="1" smtClean="0">
                <a:ln>
                  <a:noFill/>
                </a:ln>
                <a:effectLst/>
              </a:rPr>
              <a:t>TotalCharges</a:t>
            </a:r>
            <a:r>
              <a:rPr kumimoji="0" lang="en-US" altLang="en-US" sz="1800" b="0" i="0" u="none" strike="noStrike" cap="none" normalizeH="0" baseline="0" dirty="0" smtClean="0">
                <a:ln>
                  <a:noFill/>
                </a:ln>
                <a:effectLst/>
              </a:rPr>
              <a:t>" </a:t>
            </a:r>
            <a:r>
              <a:rPr kumimoji="0" lang="en-US" altLang="en-US" sz="1800" b="0" i="0" u="none" strike="noStrike" cap="none" normalizeH="0" baseline="0" dirty="0" err="1" smtClean="0">
                <a:ln>
                  <a:noFill/>
                </a:ln>
                <a:effectLst/>
              </a:rPr>
              <a:t>en</a:t>
            </a:r>
            <a:r>
              <a:rPr kumimoji="0" lang="en-US" altLang="en-US" sz="1800" b="0" i="0" u="none" strike="noStrike" cap="none" normalizeH="0" baseline="0" dirty="0" smtClean="0">
                <a:ln>
                  <a:noFill/>
                </a:ln>
                <a:effectLst/>
              </a:rPr>
              <a:t> </a:t>
            </a:r>
            <a:r>
              <a:rPr kumimoji="0" lang="en-US" altLang="en-US" sz="1800" b="0" i="0" u="none" strike="noStrike" cap="none" normalizeH="0" baseline="0" dirty="0" err="1" smtClean="0">
                <a:ln>
                  <a:noFill/>
                </a:ln>
                <a:effectLst/>
              </a:rPr>
              <a:t>numérique</a:t>
            </a:r>
            <a:r>
              <a:rPr kumimoji="0" lang="en-US" altLang="en-US" sz="1800" b="0" i="0" u="none" strike="noStrike" cap="none" normalizeH="0" baseline="0" dirty="0" smtClean="0">
                <a:ln>
                  <a:noFill/>
                </a:ln>
                <a:effectLst/>
              </a:rPr>
              <a:t> et </a:t>
            </a:r>
            <a:r>
              <a:rPr kumimoji="0" lang="en-US" altLang="en-US" sz="1800" b="0" i="0" u="none" strike="noStrike" cap="none" normalizeH="0" baseline="0" dirty="0" err="1" smtClean="0">
                <a:ln>
                  <a:noFill/>
                </a:ln>
                <a:effectLst/>
              </a:rPr>
              <a:t>remplissage</a:t>
            </a:r>
            <a:r>
              <a:rPr kumimoji="0" lang="en-US" altLang="en-US" sz="1800" b="0" i="0" u="none" strike="noStrike" cap="none" normalizeH="0" baseline="0" dirty="0" smtClean="0">
                <a:ln>
                  <a:noFill/>
                </a:ln>
                <a:effectLst/>
              </a:rPr>
              <a:t> par la </a:t>
            </a:r>
            <a:r>
              <a:rPr kumimoji="0" lang="en-US" altLang="en-US" sz="1800" b="0" i="0" u="none" strike="noStrike" cap="none" normalizeH="0" baseline="0" dirty="0" err="1" smtClean="0">
                <a:ln>
                  <a:noFill/>
                </a:ln>
                <a:effectLst/>
              </a:rPr>
              <a:t>médiane</a:t>
            </a:r>
            <a:r>
              <a:rPr kumimoji="0" lang="en-US" altLang="en-US" sz="1800" b="0" i="0" u="none" strike="noStrike" cap="none" normalizeH="0" baseline="0" dirty="0" smtClean="0">
                <a:ln>
                  <a:noFill/>
                </a:ln>
                <a:effectLst/>
              </a:rPr>
              <a:t>.</a:t>
            </a:r>
          </a:p>
          <a:p>
            <a:pPr marL="457200" lvl="1" indent="0" eaLnBrk="0" fontAlgn="base" hangingPunct="0">
              <a:lnSpc>
                <a:spcPct val="100000"/>
              </a:lnSpc>
              <a:spcBef>
                <a:spcPct val="0"/>
              </a:spcBef>
              <a:spcAft>
                <a:spcPct val="0"/>
              </a:spcAft>
              <a:buFontTx/>
              <a:buChar char="•"/>
            </a:pPr>
            <a:endParaRPr lang="fr-FR" altLang="en-US" sz="1800" dirty="0">
              <a:solidFill>
                <a:srgbClr val="404040"/>
              </a:solidFill>
            </a:endParaRPr>
          </a:p>
          <a:p>
            <a:pPr marL="457200" lvl="1" indent="0" eaLnBrk="0" fontAlgn="base" hangingPunct="0">
              <a:lnSpc>
                <a:spcPct val="100000"/>
              </a:lnSpc>
              <a:spcBef>
                <a:spcPct val="0"/>
              </a:spcBef>
              <a:spcAft>
                <a:spcPct val="0"/>
              </a:spcAft>
              <a:buNone/>
            </a:pPr>
            <a:endParaRPr kumimoji="0" lang="fr-FR" altLang="en-US" sz="1800" b="0" i="0" u="none" strike="noStrike" cap="none" normalizeH="0" baseline="0" dirty="0" smtClean="0">
              <a:ln>
                <a:noFill/>
              </a:ln>
              <a:solidFill>
                <a:srgbClr val="404040"/>
              </a:solidFill>
              <a:effectLst/>
            </a:endParaRPr>
          </a:p>
          <a:p>
            <a:pPr marL="457200" lvl="1" indent="0" eaLnBrk="0" fontAlgn="base" hangingPunct="0">
              <a:lnSpc>
                <a:spcPct val="100000"/>
              </a:lnSpc>
              <a:spcBef>
                <a:spcPct val="0"/>
              </a:spcBef>
              <a:spcAft>
                <a:spcPct val="0"/>
              </a:spcAft>
              <a:buNone/>
            </a:pPr>
            <a:endParaRPr lang="fr-FR" altLang="en-US" sz="1800" dirty="0">
              <a:solidFill>
                <a:srgbClr val="404040"/>
              </a:solidFill>
            </a:endParaRPr>
          </a:p>
          <a:p>
            <a:pPr marL="457200" lvl="1" indent="0" eaLnBrk="0" fontAlgn="base" hangingPunct="0">
              <a:lnSpc>
                <a:spcPct val="100000"/>
              </a:lnSpc>
              <a:spcBef>
                <a:spcPct val="0"/>
              </a:spcBef>
              <a:spcAft>
                <a:spcPct val="0"/>
              </a:spcAft>
              <a:buNone/>
            </a:pPr>
            <a:endParaRPr kumimoji="0" lang="en-US" altLang="en-US" sz="1800" b="0" i="0" u="none" strike="noStrike" cap="none" normalizeH="0" baseline="0" dirty="0" smtClean="0">
              <a:ln>
                <a:noFill/>
              </a:ln>
              <a:solidFill>
                <a:srgbClr val="404040"/>
              </a:solidFill>
              <a:effectLst/>
            </a:endParaRPr>
          </a:p>
          <a:p>
            <a:pPr marL="0" lvl="0" indent="0" eaLnBrk="0" fontAlgn="base" hangingPunct="0">
              <a:lnSpc>
                <a:spcPct val="100000"/>
              </a:lnSpc>
              <a:spcBef>
                <a:spcPct val="0"/>
              </a:spcBef>
              <a:spcAft>
                <a:spcPct val="0"/>
              </a:spcAft>
              <a:buFontTx/>
              <a:buAutoNum type="arabicPeriod" startAt="2"/>
            </a:pPr>
            <a:r>
              <a:rPr kumimoji="0" lang="en-US" altLang="en-US" sz="1800" b="1" i="0" u="none" strike="noStrike" cap="none" normalizeH="0" baseline="0" dirty="0" err="1" smtClean="0">
                <a:ln>
                  <a:noFill/>
                </a:ln>
                <a:effectLst/>
              </a:rPr>
              <a:t>Encodage</a:t>
            </a:r>
            <a:r>
              <a:rPr kumimoji="0" lang="en-US" altLang="en-US" sz="1800" b="1" i="0" u="none" strike="noStrike" cap="none" normalizeH="0" baseline="0" dirty="0" smtClean="0">
                <a:ln>
                  <a:noFill/>
                </a:ln>
                <a:effectLst/>
              </a:rPr>
              <a:t> des variables </a:t>
            </a:r>
            <a:r>
              <a:rPr kumimoji="0" lang="en-US" altLang="en-US" sz="1800" b="1" i="0" u="none" strike="noStrike" cap="none" normalizeH="0" baseline="0" dirty="0" err="1" smtClean="0">
                <a:ln>
                  <a:noFill/>
                </a:ln>
                <a:effectLst/>
              </a:rPr>
              <a:t>catégorielles</a:t>
            </a:r>
            <a:r>
              <a:rPr kumimoji="0" lang="en-US" altLang="en-US" sz="1800" b="0" i="0" u="none" strike="noStrike" cap="none" normalizeH="0" baseline="0" dirty="0" smtClean="0">
                <a:ln>
                  <a:noFill/>
                </a:ln>
                <a:effectLst/>
              </a:rPr>
              <a:t>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err="1" smtClean="0">
                <a:ln>
                  <a:noFill/>
                </a:ln>
                <a:effectLst/>
              </a:rPr>
              <a:t>Utilisation</a:t>
            </a:r>
            <a:r>
              <a:rPr kumimoji="0" lang="en-US" altLang="en-US" sz="1800" b="0" i="0" u="none" strike="noStrike" cap="none" normalizeH="0" baseline="0" dirty="0" smtClean="0">
                <a:ln>
                  <a:noFill/>
                </a:ln>
                <a:effectLst/>
              </a:rPr>
              <a:t> de </a:t>
            </a:r>
            <a:r>
              <a:rPr kumimoji="0" lang="en-US" altLang="en-US" sz="1800" b="0" i="0" u="none" strike="noStrike" cap="none" normalizeH="0" baseline="0" dirty="0" err="1" smtClean="0">
                <a:ln>
                  <a:noFill/>
                </a:ln>
                <a:effectLst/>
              </a:rPr>
              <a:t>LabelEncoder</a:t>
            </a:r>
            <a:r>
              <a:rPr kumimoji="0" lang="en-US" altLang="en-US" sz="1800" b="0" i="0" u="none" strike="noStrike" cap="none" normalizeH="0" baseline="0" dirty="0" smtClean="0">
                <a:ln>
                  <a:noFill/>
                </a:ln>
                <a:effectLst/>
              </a:rPr>
              <a:t> pour </a:t>
            </a:r>
            <a:r>
              <a:rPr kumimoji="0" lang="en-US" altLang="en-US" sz="1800" b="0" i="0" u="none" strike="noStrike" cap="none" normalizeH="0" baseline="0" dirty="0" err="1" smtClean="0">
                <a:ln>
                  <a:noFill/>
                </a:ln>
                <a:effectLst/>
              </a:rPr>
              <a:t>convertir</a:t>
            </a:r>
            <a:r>
              <a:rPr kumimoji="0" lang="en-US" altLang="en-US" sz="1800" b="0" i="0" u="none" strike="noStrike" cap="none" normalizeH="0" baseline="0" dirty="0" smtClean="0">
                <a:ln>
                  <a:noFill/>
                </a:ln>
                <a:effectLst/>
              </a:rPr>
              <a:t> les </a:t>
            </a:r>
            <a:r>
              <a:rPr kumimoji="0" lang="en-US" altLang="en-US" sz="1800" b="0" i="0" u="none" strike="noStrike" cap="none" normalizeH="0" baseline="0" dirty="0" err="1" smtClean="0">
                <a:ln>
                  <a:noFill/>
                </a:ln>
                <a:effectLst/>
              </a:rPr>
              <a:t>catégories</a:t>
            </a:r>
            <a:r>
              <a:rPr kumimoji="0" lang="en-US" altLang="en-US" sz="1800" b="0" i="0" u="none" strike="noStrike" cap="none" normalizeH="0" baseline="0" dirty="0" smtClean="0">
                <a:ln>
                  <a:noFill/>
                </a:ln>
                <a:effectLst/>
              </a:rPr>
              <a:t> </a:t>
            </a:r>
            <a:r>
              <a:rPr kumimoji="0" lang="en-US" altLang="en-US" sz="1800" b="0" i="0" u="none" strike="noStrike" cap="none" normalizeH="0" baseline="0" dirty="0" err="1" smtClean="0">
                <a:ln>
                  <a:noFill/>
                </a:ln>
                <a:effectLst/>
              </a:rPr>
              <a:t>en</a:t>
            </a:r>
            <a:r>
              <a:rPr kumimoji="0" lang="en-US" altLang="en-US" sz="1800" b="0" i="0" u="none" strike="noStrike" cap="none" normalizeH="0" baseline="0" dirty="0" smtClean="0">
                <a:ln>
                  <a:noFill/>
                </a:ln>
                <a:effectLst/>
              </a:rPr>
              <a:t> </a:t>
            </a:r>
            <a:r>
              <a:rPr kumimoji="0" lang="en-US" altLang="en-US" sz="1800" b="0" i="0" u="none" strike="noStrike" cap="none" normalizeH="0" baseline="0" dirty="0" err="1" smtClean="0">
                <a:ln>
                  <a:noFill/>
                </a:ln>
                <a:effectLst/>
              </a:rPr>
              <a:t>nombres</a:t>
            </a:r>
            <a:r>
              <a:rPr kumimoji="0" lang="en-US" altLang="en-US" sz="1800" b="0" i="0" u="none" strike="noStrike" cap="none" normalizeH="0" baseline="0" dirty="0" smtClean="0">
                <a:ln>
                  <a:noFill/>
                </a:ln>
                <a:effectLst/>
              </a:rPr>
              <a:t>.</a:t>
            </a:r>
          </a:p>
          <a:p>
            <a:pPr marL="457200" lvl="1" indent="0" eaLnBrk="0" fontAlgn="base" hangingPunct="0">
              <a:lnSpc>
                <a:spcPct val="100000"/>
              </a:lnSpc>
              <a:spcBef>
                <a:spcPct val="0"/>
              </a:spcBef>
              <a:spcAft>
                <a:spcPct val="0"/>
              </a:spcAft>
              <a:buNone/>
            </a:pPr>
            <a:endParaRPr kumimoji="0" lang="fr-FR" altLang="en-US" sz="1800" b="0" i="0" u="none" strike="noStrike" cap="none" normalizeH="0" baseline="0" dirty="0" smtClean="0">
              <a:ln>
                <a:noFill/>
              </a:ln>
              <a:solidFill>
                <a:srgbClr val="404040"/>
              </a:solidFill>
              <a:effectLst/>
            </a:endParaRPr>
          </a:p>
          <a:p>
            <a:pPr marL="457200" lvl="1" indent="0" eaLnBrk="0" fontAlgn="base" hangingPunct="0">
              <a:lnSpc>
                <a:spcPct val="100000"/>
              </a:lnSpc>
              <a:spcBef>
                <a:spcPct val="0"/>
              </a:spcBef>
              <a:spcAft>
                <a:spcPct val="0"/>
              </a:spcAft>
              <a:buNone/>
            </a:pPr>
            <a:endParaRPr lang="fr-FR" altLang="en-US" sz="1800" dirty="0">
              <a:solidFill>
                <a:srgbClr val="404040"/>
              </a:solidFill>
            </a:endParaRPr>
          </a:p>
          <a:p>
            <a:pPr marL="457200" lvl="1" indent="0" eaLnBrk="0" fontAlgn="base" hangingPunct="0">
              <a:lnSpc>
                <a:spcPct val="100000"/>
              </a:lnSpc>
              <a:spcBef>
                <a:spcPct val="0"/>
              </a:spcBef>
              <a:spcAft>
                <a:spcPct val="0"/>
              </a:spcAft>
              <a:buNone/>
            </a:pPr>
            <a:endParaRPr kumimoji="0" lang="fr-FR" altLang="en-US" sz="1800" b="0" i="0" u="none" strike="noStrike" cap="none" normalizeH="0" baseline="0" dirty="0" smtClean="0">
              <a:ln>
                <a:noFill/>
              </a:ln>
              <a:solidFill>
                <a:srgbClr val="404040"/>
              </a:solidFill>
              <a:effectLst/>
            </a:endParaRPr>
          </a:p>
          <a:p>
            <a:pPr marL="457200" lvl="1" indent="0" eaLnBrk="0" fontAlgn="base" hangingPunct="0">
              <a:lnSpc>
                <a:spcPct val="100000"/>
              </a:lnSpc>
              <a:spcBef>
                <a:spcPct val="0"/>
              </a:spcBef>
              <a:spcAft>
                <a:spcPct val="0"/>
              </a:spcAft>
              <a:buNone/>
            </a:pPr>
            <a:endParaRPr lang="fr-FR" altLang="en-US" sz="1800" dirty="0">
              <a:solidFill>
                <a:srgbClr val="404040"/>
              </a:solidFill>
            </a:endParaRPr>
          </a:p>
          <a:p>
            <a:pPr marL="457200" lvl="1" indent="0" eaLnBrk="0" fontAlgn="base" hangingPunct="0">
              <a:lnSpc>
                <a:spcPct val="100000"/>
              </a:lnSpc>
              <a:spcBef>
                <a:spcPct val="0"/>
              </a:spcBef>
              <a:spcAft>
                <a:spcPct val="0"/>
              </a:spcAft>
              <a:buNone/>
            </a:pPr>
            <a:endParaRPr kumimoji="0" lang="fr-FR" altLang="en-US" sz="1800" b="0" i="0" u="none" strike="noStrike" cap="none" normalizeH="0" baseline="0" dirty="0" smtClean="0">
              <a:ln>
                <a:noFill/>
              </a:ln>
              <a:solidFill>
                <a:srgbClr val="404040"/>
              </a:solidFill>
              <a:effectLst/>
            </a:endParaRPr>
          </a:p>
          <a:p>
            <a:pPr marL="457200" lvl="1" indent="0" eaLnBrk="0" fontAlgn="base" hangingPunct="0">
              <a:lnSpc>
                <a:spcPct val="100000"/>
              </a:lnSpc>
              <a:spcBef>
                <a:spcPct val="0"/>
              </a:spcBef>
              <a:spcAft>
                <a:spcPct val="0"/>
              </a:spcAft>
              <a:buNone/>
            </a:pPr>
            <a:endParaRPr lang="fr-FR" altLang="en-US" sz="1800" dirty="0">
              <a:solidFill>
                <a:srgbClr val="404040"/>
              </a:solidFill>
            </a:endParaRPr>
          </a:p>
          <a:p>
            <a:pPr marL="457200" lvl="1" indent="0" eaLnBrk="0" fontAlgn="base" hangingPunct="0">
              <a:lnSpc>
                <a:spcPct val="100000"/>
              </a:lnSpc>
              <a:spcBef>
                <a:spcPct val="0"/>
              </a:spcBef>
              <a:spcAft>
                <a:spcPct val="0"/>
              </a:spcAft>
              <a:buNone/>
            </a:pPr>
            <a:endParaRPr kumimoji="0" lang="fr-FR" altLang="en-US" sz="1800" b="0" i="0" u="none" strike="noStrike" cap="none" normalizeH="0" baseline="0" dirty="0" smtClean="0">
              <a:ln>
                <a:noFill/>
              </a:ln>
              <a:solidFill>
                <a:srgbClr val="404040"/>
              </a:solidFill>
              <a:effectLst/>
            </a:endParaRPr>
          </a:p>
          <a:p>
            <a:pPr marL="457200" lvl="1" indent="0" eaLnBrk="0" fontAlgn="base" hangingPunct="0">
              <a:lnSpc>
                <a:spcPct val="100000"/>
              </a:lnSpc>
              <a:spcBef>
                <a:spcPct val="0"/>
              </a:spcBef>
              <a:spcAft>
                <a:spcPct val="0"/>
              </a:spcAft>
              <a:buNone/>
            </a:pPr>
            <a:endParaRPr lang="fr-FR" altLang="en-US" sz="1800" dirty="0">
              <a:solidFill>
                <a:srgbClr val="404040"/>
              </a:solidFill>
            </a:endParaRPr>
          </a:p>
          <a:p>
            <a:pPr lvl="0" eaLnBrk="0" fontAlgn="base" hangingPunct="0">
              <a:spcBef>
                <a:spcPct val="0"/>
              </a:spcBef>
              <a:spcAft>
                <a:spcPct val="0"/>
              </a:spcAft>
              <a:buFontTx/>
              <a:buAutoNum type="arabicPeriod" startAt="3"/>
            </a:pPr>
            <a:r>
              <a:rPr lang="en-US" altLang="en-US" sz="1800" b="1" dirty="0" err="1" smtClean="0"/>
              <a:t>Séparation</a:t>
            </a:r>
            <a:r>
              <a:rPr lang="en-US" altLang="en-US" sz="1800" b="1" dirty="0" smtClean="0"/>
              <a:t> des </a:t>
            </a:r>
            <a:r>
              <a:rPr lang="en-US" altLang="en-US" sz="1800" b="1" dirty="0" err="1" smtClean="0"/>
              <a:t>données</a:t>
            </a:r>
            <a:r>
              <a:rPr lang="en-US" altLang="en-US" sz="1800" dirty="0" smtClean="0"/>
              <a:t> :</a:t>
            </a:r>
          </a:p>
          <a:p>
            <a:pPr lvl="1" eaLnBrk="0" fontAlgn="base" hangingPunct="0">
              <a:spcBef>
                <a:spcPct val="0"/>
              </a:spcBef>
              <a:spcAft>
                <a:spcPct val="0"/>
              </a:spcAft>
              <a:buFontTx/>
              <a:buChar char="•"/>
            </a:pPr>
            <a:r>
              <a:rPr lang="en-US" altLang="en-US" sz="1800" dirty="0" err="1" smtClean="0"/>
              <a:t>train_test_split</a:t>
            </a:r>
            <a:r>
              <a:rPr lang="en-US" altLang="en-US" sz="1800" dirty="0" smtClean="0"/>
              <a:t> pour </a:t>
            </a:r>
            <a:r>
              <a:rPr lang="en-US" altLang="en-US" sz="1800" dirty="0" err="1" smtClean="0"/>
              <a:t>diviser</a:t>
            </a:r>
            <a:r>
              <a:rPr lang="en-US" altLang="en-US" sz="1800" dirty="0" smtClean="0"/>
              <a:t> </a:t>
            </a:r>
            <a:r>
              <a:rPr lang="en-US" altLang="en-US" sz="1800" dirty="0" err="1" smtClean="0"/>
              <a:t>en</a:t>
            </a:r>
            <a:r>
              <a:rPr lang="en-US" altLang="en-US" sz="1800" dirty="0" smtClean="0"/>
              <a:t> ensembles </a:t>
            </a:r>
            <a:r>
              <a:rPr lang="en-US" altLang="en-US" sz="1800" dirty="0" err="1" smtClean="0"/>
              <a:t>d'entraînement</a:t>
            </a:r>
            <a:r>
              <a:rPr lang="en-US" altLang="en-US" sz="1800" dirty="0" smtClean="0"/>
              <a:t> (80%) et de test (20%).</a:t>
            </a:r>
          </a:p>
          <a:p>
            <a:pPr marL="457200" lvl="1" indent="0" eaLnBrk="0" fontAlgn="base" hangingPunct="0">
              <a:lnSpc>
                <a:spcPct val="100000"/>
              </a:lnSpc>
              <a:spcBef>
                <a:spcPct val="0"/>
              </a:spcBef>
              <a:spcAft>
                <a:spcPct val="0"/>
              </a:spcAft>
              <a:buNone/>
            </a:pPr>
            <a:endParaRPr kumimoji="0" lang="en-US" altLang="en-US" sz="1800" b="0" i="0" u="none" strike="noStrike" cap="none" normalizeH="0" baseline="0" dirty="0" smtClean="0">
              <a:ln>
                <a:noFill/>
              </a:ln>
              <a:solidFill>
                <a:srgbClr val="404040"/>
              </a:solidFill>
              <a:effectLst/>
            </a:endParaRPr>
          </a:p>
        </p:txBody>
      </p:sp>
      <p:pic>
        <p:nvPicPr>
          <p:cNvPr id="5" name="Image 4"/>
          <p:cNvPicPr>
            <a:picLocks noChangeAspect="1"/>
          </p:cNvPicPr>
          <p:nvPr/>
        </p:nvPicPr>
        <p:blipFill rotWithShape="1">
          <a:blip r:embed="rId2"/>
          <a:srcRect t="34712"/>
          <a:stretch/>
        </p:blipFill>
        <p:spPr>
          <a:xfrm>
            <a:off x="1051173" y="1710813"/>
            <a:ext cx="7266917" cy="886264"/>
          </a:xfrm>
          <a:prstGeom prst="rect">
            <a:avLst/>
          </a:prstGeom>
        </p:spPr>
      </p:pic>
      <p:pic>
        <p:nvPicPr>
          <p:cNvPr id="6" name="Image 5"/>
          <p:cNvPicPr>
            <a:picLocks noChangeAspect="1"/>
          </p:cNvPicPr>
          <p:nvPr/>
        </p:nvPicPr>
        <p:blipFill>
          <a:blip r:embed="rId3"/>
          <a:stretch>
            <a:fillRect/>
          </a:stretch>
        </p:blipFill>
        <p:spPr>
          <a:xfrm>
            <a:off x="1051173" y="3433280"/>
            <a:ext cx="5753396" cy="1968601"/>
          </a:xfrm>
          <a:prstGeom prst="rect">
            <a:avLst/>
          </a:prstGeom>
        </p:spPr>
      </p:pic>
    </p:spTree>
    <p:extLst>
      <p:ext uri="{BB962C8B-B14F-4D97-AF65-F5344CB8AC3E}">
        <p14:creationId xmlns:p14="http://schemas.microsoft.com/office/powerpoint/2010/main" val="71191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1722" y="168480"/>
            <a:ext cx="10515600" cy="559107"/>
          </a:xfrm>
        </p:spPr>
        <p:txBody>
          <a:bodyPr>
            <a:normAutofit fontScale="90000"/>
          </a:bodyPr>
          <a:lstStyle/>
          <a:p>
            <a:r>
              <a:rPr lang="en-US" b="1" u="sng" dirty="0" err="1">
                <a:solidFill>
                  <a:srgbClr val="002060"/>
                </a:solidFill>
              </a:rPr>
              <a:t>Analyse</a:t>
            </a:r>
            <a:r>
              <a:rPr lang="en-US" b="1" u="sng" dirty="0">
                <a:solidFill>
                  <a:srgbClr val="002060"/>
                </a:solidFill>
              </a:rPr>
              <a:t> </a:t>
            </a:r>
            <a:r>
              <a:rPr lang="en-US" b="1" u="sng" dirty="0" err="1">
                <a:solidFill>
                  <a:srgbClr val="002060"/>
                </a:solidFill>
              </a:rPr>
              <a:t>exploratoire</a:t>
            </a:r>
            <a:endParaRPr lang="en-US" u="sng" dirty="0">
              <a:solidFill>
                <a:srgbClr val="002060"/>
              </a:solidFill>
            </a:endParaRPr>
          </a:p>
        </p:txBody>
      </p:sp>
      <p:sp>
        <p:nvSpPr>
          <p:cNvPr id="3" name="Espace réservé du contenu 2"/>
          <p:cNvSpPr>
            <a:spLocks noGrp="1"/>
          </p:cNvSpPr>
          <p:nvPr>
            <p:ph idx="1"/>
          </p:nvPr>
        </p:nvSpPr>
        <p:spPr>
          <a:xfrm>
            <a:off x="326922" y="862065"/>
            <a:ext cx="11166988" cy="1615664"/>
          </a:xfrm>
        </p:spPr>
        <p:txBody>
          <a:bodyPr/>
          <a:lstStyle/>
          <a:p>
            <a:pPr marL="0" lvl="0" indent="0" eaLnBrk="0" fontAlgn="base" hangingPunct="0">
              <a:lnSpc>
                <a:spcPct val="100000"/>
              </a:lnSpc>
              <a:spcBef>
                <a:spcPct val="0"/>
              </a:spcBef>
              <a:spcAft>
                <a:spcPct val="0"/>
              </a:spcAft>
              <a:buNone/>
            </a:pPr>
            <a:r>
              <a:rPr lang="en-US" altLang="en-US" sz="1800" dirty="0" smtClean="0">
                <a:latin typeface="Arial" panose="020B0604020202020204" pitchFamily="34" charset="0"/>
              </a:rPr>
              <a:t>1.</a:t>
            </a:r>
            <a:r>
              <a:rPr kumimoji="0" lang="en-US" altLang="en-US" sz="2000" b="1" i="0" u="none" strike="noStrike" cap="none" normalizeH="0" baseline="0" dirty="0" smtClean="0">
                <a:ln>
                  <a:noFill/>
                </a:ln>
                <a:effectLst/>
              </a:rPr>
              <a:t>Distribution de la variable </a:t>
            </a:r>
            <a:r>
              <a:rPr kumimoji="0" lang="en-US" altLang="en-US" sz="2000" b="1" i="0" u="none" strike="noStrike" cap="none" normalizeH="0" baseline="0" dirty="0" err="1" smtClean="0">
                <a:ln>
                  <a:noFill/>
                </a:ln>
                <a:effectLst/>
              </a:rPr>
              <a:t>cible</a:t>
            </a:r>
            <a:r>
              <a:rPr kumimoji="0" lang="en-US" altLang="en-US" sz="2000" b="1" i="0" u="none" strike="noStrike" cap="none" normalizeH="0" baseline="0" dirty="0" smtClean="0">
                <a:ln>
                  <a:noFill/>
                </a:ln>
                <a:effectLst/>
              </a:rPr>
              <a:t> "Churn"</a:t>
            </a:r>
            <a:r>
              <a:rPr kumimoji="0" lang="en-US" altLang="en-US" sz="2000" b="0" i="0" u="none" strike="noStrike" cap="none" normalizeH="0" baseline="0" dirty="0" smtClean="0">
                <a:ln>
                  <a:noFill/>
                </a:ln>
                <a:effectLst/>
              </a:rPr>
              <a:t> :</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err="1" smtClean="0">
                <a:ln>
                  <a:noFill/>
                </a:ln>
                <a:effectLst/>
              </a:rPr>
              <a:t>Visualisation</a:t>
            </a:r>
            <a:r>
              <a:rPr kumimoji="0" lang="en-US" altLang="en-US" sz="2000" b="0" i="0" u="none" strike="noStrike" cap="none" normalizeH="0" baseline="0" dirty="0" smtClean="0">
                <a:ln>
                  <a:noFill/>
                </a:ln>
                <a:effectLst/>
              </a:rPr>
              <a:t> avec </a:t>
            </a:r>
            <a:r>
              <a:rPr kumimoji="0" lang="en-US" altLang="en-US" sz="2000" b="0" i="0" u="none" strike="noStrike" cap="none" normalizeH="0" baseline="0" dirty="0" err="1" smtClean="0">
                <a:ln>
                  <a:noFill/>
                </a:ln>
                <a:effectLst/>
              </a:rPr>
              <a:t>sns.countplot</a:t>
            </a:r>
            <a:r>
              <a:rPr kumimoji="0" lang="en-US" altLang="en-US" sz="2000" b="0" i="0" u="none" strike="noStrike" cap="none" normalizeH="0" baseline="0" dirty="0" smtClean="0">
                <a:ln>
                  <a:noFill/>
                </a:ln>
                <a:effectLst/>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err="1" smtClean="0">
                <a:ln>
                  <a:noFill/>
                </a:ln>
                <a:effectLst/>
              </a:rPr>
              <a:t>Déséquilibre</a:t>
            </a:r>
            <a:r>
              <a:rPr kumimoji="0" lang="en-US" altLang="en-US" sz="2000" b="0" i="0" u="none" strike="noStrike" cap="none" normalizeH="0" baseline="0" dirty="0" smtClean="0">
                <a:ln>
                  <a:noFill/>
                </a:ln>
                <a:effectLst/>
              </a:rPr>
              <a:t> </a:t>
            </a:r>
            <a:r>
              <a:rPr kumimoji="0" lang="en-US" altLang="en-US" sz="2000" b="0" i="0" u="none" strike="noStrike" cap="none" normalizeH="0" baseline="0" dirty="0" err="1" smtClean="0">
                <a:ln>
                  <a:noFill/>
                </a:ln>
                <a:effectLst/>
              </a:rPr>
              <a:t>marqué</a:t>
            </a:r>
            <a:r>
              <a:rPr kumimoji="0" lang="en-US" altLang="en-US" sz="2000" b="0" i="0" u="none" strike="noStrike" cap="none" normalizeH="0" baseline="0" dirty="0" smtClean="0">
                <a:ln>
                  <a:noFill/>
                </a:ln>
                <a:effectLst/>
              </a:rPr>
              <a:t> entre clients </a:t>
            </a:r>
            <a:r>
              <a:rPr kumimoji="0" lang="en-US" altLang="en-US" sz="2000" b="0" i="0" u="none" strike="noStrike" cap="none" normalizeH="0" baseline="0" dirty="0" err="1" smtClean="0">
                <a:ln>
                  <a:noFill/>
                </a:ln>
                <a:effectLst/>
              </a:rPr>
              <a:t>fidèles</a:t>
            </a:r>
            <a:r>
              <a:rPr kumimoji="0" lang="en-US" altLang="en-US" sz="2000" b="0" i="0" u="none" strike="noStrike" cap="none" normalizeH="0" baseline="0" dirty="0" smtClean="0">
                <a:ln>
                  <a:noFill/>
                </a:ln>
                <a:effectLst/>
              </a:rPr>
              <a:t> et </a:t>
            </a:r>
            <a:r>
              <a:rPr kumimoji="0" lang="en-US" altLang="en-US" sz="2000" b="0" i="0" u="none" strike="noStrike" cap="none" normalizeH="0" baseline="0" dirty="0" err="1" smtClean="0">
                <a:ln>
                  <a:noFill/>
                </a:ln>
                <a:effectLst/>
              </a:rPr>
              <a:t>partants</a:t>
            </a:r>
            <a:r>
              <a:rPr kumimoji="0" lang="en-US" altLang="en-US" sz="2000" b="0" i="0" u="none" strike="noStrike" cap="none" normalizeH="0" baseline="0" dirty="0" smtClean="0">
                <a:ln>
                  <a:noFill/>
                </a:ln>
                <a:effectLst/>
              </a:rPr>
              <a:t>.</a:t>
            </a:r>
          </a:p>
          <a:p>
            <a:pPr marL="0" lvl="0" indent="0" eaLnBrk="0" fontAlgn="base" hangingPunct="0">
              <a:lnSpc>
                <a:spcPct val="100000"/>
              </a:lnSpc>
              <a:spcBef>
                <a:spcPct val="0"/>
              </a:spcBef>
              <a:spcAft>
                <a:spcPct val="0"/>
              </a:spcAft>
              <a:buFontTx/>
              <a:buAutoNum type="arabicPeriod" startAt="2"/>
            </a:pPr>
            <a:r>
              <a:rPr kumimoji="0" lang="en-US" altLang="en-US" sz="2000" b="1" i="0" u="none" strike="noStrike" cap="none" normalizeH="0" baseline="0" dirty="0" err="1" smtClean="0">
                <a:ln>
                  <a:noFill/>
                </a:ln>
                <a:effectLst/>
              </a:rPr>
              <a:t>Matrice</a:t>
            </a:r>
            <a:r>
              <a:rPr kumimoji="0" lang="en-US" altLang="en-US" sz="2000" b="1" i="0" u="none" strike="noStrike" cap="none" normalizeH="0" baseline="0" dirty="0" smtClean="0">
                <a:ln>
                  <a:noFill/>
                </a:ln>
                <a:effectLst/>
              </a:rPr>
              <a:t> de </a:t>
            </a:r>
            <a:r>
              <a:rPr kumimoji="0" lang="en-US" altLang="en-US" sz="2000" b="1" i="0" u="none" strike="noStrike" cap="none" normalizeH="0" baseline="0" dirty="0" err="1" smtClean="0">
                <a:ln>
                  <a:noFill/>
                </a:ln>
                <a:effectLst/>
              </a:rPr>
              <a:t>corrélation</a:t>
            </a:r>
            <a:r>
              <a:rPr kumimoji="0" lang="en-US" altLang="en-US" sz="2000" b="0" i="0" u="none" strike="noStrike" cap="none" normalizeH="0" baseline="0" dirty="0" smtClean="0">
                <a:ln>
                  <a:noFill/>
                </a:ln>
                <a:effectLst/>
              </a:rPr>
              <a:t> :</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err="1" smtClean="0">
                <a:ln>
                  <a:noFill/>
                </a:ln>
                <a:effectLst/>
              </a:rPr>
              <a:t>Heatmap</a:t>
            </a:r>
            <a:r>
              <a:rPr kumimoji="0" lang="en-US" altLang="en-US" sz="2000" b="0" i="0" u="none" strike="noStrike" cap="none" normalizeH="0" baseline="0" dirty="0" smtClean="0">
                <a:ln>
                  <a:noFill/>
                </a:ln>
                <a:effectLst/>
              </a:rPr>
              <a:t> pour identifier les relations entre variables</a:t>
            </a:r>
            <a:endParaRPr lang="en-US" sz="2000" dirty="0"/>
          </a:p>
        </p:txBody>
      </p:sp>
      <p:pic>
        <p:nvPicPr>
          <p:cNvPr id="6" name="Image 5"/>
          <p:cNvPicPr>
            <a:picLocks noChangeAspect="1"/>
          </p:cNvPicPr>
          <p:nvPr/>
        </p:nvPicPr>
        <p:blipFill>
          <a:blip r:embed="rId2"/>
          <a:stretch>
            <a:fillRect/>
          </a:stretch>
        </p:blipFill>
        <p:spPr>
          <a:xfrm>
            <a:off x="2315880" y="2697880"/>
            <a:ext cx="7147284" cy="3743325"/>
          </a:xfrm>
          <a:prstGeom prst="rect">
            <a:avLst/>
          </a:prstGeom>
        </p:spPr>
      </p:pic>
    </p:spTree>
    <p:extLst>
      <p:ext uri="{BB962C8B-B14F-4D97-AF65-F5344CB8AC3E}">
        <p14:creationId xmlns:p14="http://schemas.microsoft.com/office/powerpoint/2010/main" val="684132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28599" y="370451"/>
            <a:ext cx="5287298" cy="5381419"/>
          </a:xfrm>
        </p:spPr>
        <p:txBody>
          <a:bodyPr/>
          <a:lstStyle/>
          <a:p>
            <a:pPr marL="0" indent="0">
              <a:buNone/>
            </a:pPr>
            <a:r>
              <a:rPr lang="fr-FR" b="1" i="1" dirty="0"/>
              <a:t>Principales Insights</a:t>
            </a:r>
            <a:endParaRPr lang="fr-FR" dirty="0"/>
          </a:p>
          <a:p>
            <a:r>
              <a:rPr lang="fr-FR" dirty="0"/>
              <a:t>Les clients avec des contrats mensuels ont un taux d'attrition plus élevé</a:t>
            </a:r>
          </a:p>
          <a:p>
            <a:r>
              <a:rPr lang="fr-FR" dirty="0"/>
              <a:t>Les clients avec des services fibre optique ont tendance à partir plus souvent</a:t>
            </a:r>
          </a:p>
          <a:p>
            <a:r>
              <a:rPr lang="fr-FR" dirty="0"/>
              <a:t>L'ancienneté (tenure) est inversement corrélée avec l'attrition</a:t>
            </a:r>
          </a:p>
        </p:txBody>
      </p:sp>
      <p:pic>
        <p:nvPicPr>
          <p:cNvPr id="4" name="Image 3"/>
          <p:cNvPicPr>
            <a:picLocks noChangeAspect="1"/>
          </p:cNvPicPr>
          <p:nvPr/>
        </p:nvPicPr>
        <p:blipFill>
          <a:blip r:embed="rId2"/>
          <a:stretch>
            <a:fillRect/>
          </a:stretch>
        </p:blipFill>
        <p:spPr>
          <a:xfrm>
            <a:off x="5515897" y="98323"/>
            <a:ext cx="6599808" cy="5653547"/>
          </a:xfrm>
          <a:prstGeom prst="rect">
            <a:avLst/>
          </a:prstGeom>
        </p:spPr>
      </p:pic>
    </p:spTree>
    <p:extLst>
      <p:ext uri="{BB962C8B-B14F-4D97-AF65-F5344CB8AC3E}">
        <p14:creationId xmlns:p14="http://schemas.microsoft.com/office/powerpoint/2010/main" val="2602468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592</Words>
  <Application>Microsoft Office PowerPoint</Application>
  <PresentationFormat>Grand écran</PresentationFormat>
  <Paragraphs>186</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Algerian</vt:lpstr>
      <vt:lpstr>Arial</vt:lpstr>
      <vt:lpstr>Calibri</vt:lpstr>
      <vt:lpstr>Calibri Light</vt:lpstr>
      <vt:lpstr>Times New Roman</vt:lpstr>
      <vt:lpstr>Thème Office</vt:lpstr>
      <vt:lpstr>Présentation PowerPoint</vt:lpstr>
      <vt:lpstr>Introduction </vt:lpstr>
      <vt:lpstr>Pipeline du projet</vt:lpstr>
      <vt:lpstr>Description du dataset</vt:lpstr>
      <vt:lpstr>Préparation de l'Environnement</vt:lpstr>
      <vt:lpstr> Chargement et inspection des données </vt:lpstr>
      <vt:lpstr> Nettoyage et prétraitement </vt:lpstr>
      <vt:lpstr>Analyse exploratoire</vt:lpstr>
      <vt:lpstr>Présentation PowerPoint</vt:lpstr>
      <vt:lpstr>Feature Engineering</vt:lpstr>
      <vt:lpstr>Présentation PowerPoint</vt:lpstr>
      <vt:lpstr>Modélisation </vt:lpstr>
      <vt:lpstr>Présentation PowerPoint</vt:lpstr>
      <vt:lpstr>Présentation PowerPoint</vt:lpstr>
      <vt:lpstr>Présentation PowerPoint</vt:lpstr>
      <vt:lpstr>Présentation PowerPoint</vt:lpstr>
      <vt:lpstr>Évaluation</vt:lpstr>
      <vt:lpstr>Optimisation des Hyperparamètres du modèle XGBoost</vt:lpstr>
      <vt:lpstr>Interprétation des Résultats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user</dc:creator>
  <cp:lastModifiedBy>user</cp:lastModifiedBy>
  <cp:revision>12</cp:revision>
  <dcterms:created xsi:type="dcterms:W3CDTF">2025-05-02T15:30:40Z</dcterms:created>
  <dcterms:modified xsi:type="dcterms:W3CDTF">2025-06-13T19:33:05Z</dcterms:modified>
</cp:coreProperties>
</file>