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24" r:id="rId2"/>
    <p:sldId id="288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  <p:sldId id="267" r:id="rId15"/>
    <p:sldId id="289" r:id="rId16"/>
    <p:sldId id="303" r:id="rId17"/>
    <p:sldId id="310" r:id="rId18"/>
    <p:sldId id="312" r:id="rId19"/>
    <p:sldId id="311" r:id="rId20"/>
    <p:sldId id="313" r:id="rId21"/>
    <p:sldId id="314" r:id="rId22"/>
    <p:sldId id="315" r:id="rId23"/>
    <p:sldId id="292" r:id="rId24"/>
    <p:sldId id="291" r:id="rId25"/>
    <p:sldId id="325" r:id="rId26"/>
    <p:sldId id="326" r:id="rId27"/>
    <p:sldId id="317" r:id="rId28"/>
    <p:sldId id="327" r:id="rId29"/>
    <p:sldId id="318" r:id="rId30"/>
    <p:sldId id="294" r:id="rId31"/>
    <p:sldId id="319" r:id="rId32"/>
    <p:sldId id="285" r:id="rId33"/>
    <p:sldId id="295" r:id="rId34"/>
    <p:sldId id="320" r:id="rId35"/>
    <p:sldId id="296" r:id="rId36"/>
    <p:sldId id="300" r:id="rId37"/>
    <p:sldId id="322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48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1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5466A-E7C2-40AF-9F99-E7880338503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9DC1AC-0F63-4999-B5B5-D6FA911F9F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35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74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09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4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6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8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0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88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2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4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40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581F18-31C8-4FFF-8882-915D23E4858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3613A-A762-4090-BF59-72782AD04039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76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407" y="399126"/>
            <a:ext cx="9929582" cy="9715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116825" y="1584783"/>
            <a:ext cx="5653548" cy="7629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Soutenance du projet métier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740309" y="2347702"/>
            <a:ext cx="8416413" cy="91440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Amélioration </a:t>
            </a:r>
            <a:r>
              <a:rPr lang="fr-FR" sz="2400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TRIZ avec des modèles de langage volumineux (LLM) pour l'analyse automatisée des brevets</a:t>
            </a: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lgerian" panose="04020705040A02060702" pitchFamily="82" charset="0"/>
            </a:endParaRPr>
          </a:p>
        </p:txBody>
      </p:sp>
      <p:sp>
        <p:nvSpPr>
          <p:cNvPr id="12" name="Espace réservé du pied de page 11"/>
          <p:cNvSpPr>
            <a:spLocks noGrp="1"/>
          </p:cNvSpPr>
          <p:nvPr>
            <p:ph type="ftr" sz="quarter" idx="11"/>
          </p:nvPr>
        </p:nvSpPr>
        <p:spPr>
          <a:xfrm>
            <a:off x="855407" y="6120069"/>
            <a:ext cx="6980903" cy="448493"/>
          </a:xfrm>
          <a:solidFill>
            <a:schemeClr val="bg1"/>
          </a:solidFill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  </a:t>
            </a:r>
            <a:r>
              <a:rPr lang="fr-FR" b="1" noProof="0" dirty="0" smtClean="0">
                <a:solidFill>
                  <a:prstClr val="black"/>
                </a:solidFill>
                <a:latin typeface="Calibri" panose="020F0502020204030204"/>
              </a:rPr>
              <a:t>18 juin</a:t>
            </a:r>
            <a:r>
              <a:rPr kumimoji="0" lang="fr-FR" sz="1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2025               Année universitaire : 2024/2025                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Imag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609" y="6232217"/>
            <a:ext cx="2097127" cy="22419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730477" y="3550209"/>
            <a:ext cx="8426245" cy="179930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fr-FR" sz="1600" b="1" u="sng" dirty="0" smtClean="0"/>
          </a:p>
          <a:p>
            <a:r>
              <a:rPr lang="fr-FR" sz="1600" b="1" dirty="0" smtClean="0"/>
              <a:t>Réalisé </a:t>
            </a:r>
            <a:r>
              <a:rPr lang="fr-FR" sz="1600" b="1" dirty="0"/>
              <a:t>par : </a:t>
            </a:r>
            <a:r>
              <a:rPr lang="fr-FR" sz="1600" b="1" dirty="0" smtClean="0"/>
              <a:t>                      </a:t>
            </a:r>
            <a:r>
              <a:rPr lang="fr-FR" sz="1600" dirty="0" smtClean="0"/>
              <a:t>NISRINE </a:t>
            </a:r>
            <a:r>
              <a:rPr lang="fr-FR" sz="1600" dirty="0"/>
              <a:t>DRIEF </a:t>
            </a:r>
            <a:r>
              <a:rPr lang="fr-FR" sz="1600" dirty="0" smtClean="0"/>
              <a:t>         </a:t>
            </a:r>
            <a:r>
              <a:rPr lang="fr-FR" sz="1600" dirty="0"/>
              <a:t>KAWTER </a:t>
            </a:r>
            <a:r>
              <a:rPr lang="fr-FR" sz="1600" dirty="0" smtClean="0"/>
              <a:t>HATTAKI</a:t>
            </a:r>
            <a:endParaRPr lang="fr-FR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Filière :                         </a:t>
            </a:r>
            <a:r>
              <a:rPr kumimoji="0" lang="fr-FR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Génie industriel intelligence artificielle et DATA science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Encadré par:</a:t>
            </a:r>
            <a:r>
              <a:rPr kumimoji="0" lang="fr-FR" sz="1600" b="1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            </a:t>
            </a:r>
            <a:r>
              <a:rPr kumimoji="0" lang="fr-FR" sz="16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</a:t>
            </a:r>
            <a:r>
              <a:rPr lang="fr-FR" sz="1600" dirty="0"/>
              <a:t>Mme IBTISSAM EL HASSANI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lvl="0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Année scolaire: 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2024/2025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78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Les 8 Lois </a:t>
            </a:r>
            <a:r>
              <a:rPr lang="en-US" b="1" u="sng" dirty="0" err="1"/>
              <a:t>d'Évolution</a:t>
            </a:r>
            <a:endParaRPr lang="en-US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Ces </a:t>
            </a:r>
            <a:r>
              <a:rPr lang="fr-FR" dirty="0"/>
              <a:t>lois décrivent comment les systèmes techniques évoluent naturellement. Par exemple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/>
              <a:t>Loi 1 : Intégrité des Parties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Les systèmes évoluent vers une intégration plus poussée de leurs </a:t>
            </a:r>
            <a:r>
              <a:rPr lang="fr-FR" dirty="0" smtClean="0"/>
              <a:t>composants.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smtClean="0"/>
              <a:t>Loi </a:t>
            </a:r>
            <a:r>
              <a:rPr lang="fr-FR" b="1" dirty="0"/>
              <a:t>2 : Dynamisation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Les systèmes deviennent plus flexibles et adaptables au fil du temps.</a:t>
            </a:r>
          </a:p>
        </p:txBody>
      </p:sp>
    </p:spTree>
    <p:extLst>
      <p:ext uri="{BB962C8B-B14F-4D97-AF65-F5344CB8AC3E}">
        <p14:creationId xmlns:p14="http://schemas.microsoft.com/office/powerpoint/2010/main" val="21453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30744" cy="1109714"/>
          </a:xfrm>
        </p:spPr>
        <p:txBody>
          <a:bodyPr/>
          <a:lstStyle/>
          <a:p>
            <a:r>
              <a:rPr lang="fr-FR" b="1" u="sng" dirty="0" smtClean="0"/>
              <a:t>Flux de Travail de TRIZ</a:t>
            </a:r>
            <a:endParaRPr lang="fr-FR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5002161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2000" b="1" dirty="0" smtClean="0"/>
              <a:t>Problème </a:t>
            </a:r>
            <a:r>
              <a:rPr lang="fr-FR" sz="2000" b="1" dirty="0"/>
              <a:t>Spécifique</a:t>
            </a:r>
            <a:r>
              <a:rPr lang="fr-FR" sz="2000" dirty="0"/>
              <a:t> : Identifier le problème technique ou organisationnel.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b="1" dirty="0"/>
              <a:t>Analyse et Abstraction</a:t>
            </a:r>
            <a:r>
              <a:rPr lang="fr-FR" sz="2000" dirty="0"/>
              <a:t> : Utiliser l'analyse fonctionnelle et la matrice des contradictions.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b="1" dirty="0"/>
              <a:t>Génération de Solutions</a:t>
            </a:r>
            <a:r>
              <a:rPr lang="fr-FR" sz="2000" dirty="0"/>
              <a:t> : Appliquer les principes TRIZ et les effets scientifiques.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b="1" dirty="0"/>
              <a:t>Projection et Adaptation</a:t>
            </a:r>
            <a:r>
              <a:rPr lang="fr-FR" sz="2000" dirty="0"/>
              <a:t> : Adapter les solutions générales au contexte spécifique.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2000" b="1" dirty="0"/>
              <a:t>Résultat</a:t>
            </a:r>
            <a:r>
              <a:rPr lang="fr-FR" sz="2000" dirty="0"/>
              <a:t> : Obtenir une solution innovante et applicable.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944" y="934065"/>
            <a:ext cx="6153466" cy="524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0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Les </a:t>
            </a:r>
            <a:r>
              <a:rPr lang="en-US" b="1" u="sng" dirty="0" err="1"/>
              <a:t>Avantages</a:t>
            </a:r>
            <a:r>
              <a:rPr lang="en-US" b="1" u="sng" dirty="0"/>
              <a:t> de TRIZ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45289"/>
            <a:ext cx="10515600" cy="37394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Systématisation de l'Innovation</a:t>
            </a:r>
            <a:r>
              <a:rPr lang="fr-FR" dirty="0"/>
              <a:t> : TRIZ offre une méthode structurée pour résoudre des problèmes techniques, évitant les solutions </a:t>
            </a:r>
            <a:r>
              <a:rPr lang="fr-FR" dirty="0" smtClean="0"/>
              <a:t>aléatoires.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 smtClean="0"/>
              <a:t>Universalité</a:t>
            </a:r>
            <a:r>
              <a:rPr lang="fr-FR" dirty="0"/>
              <a:t> : Les principes de TRIZ sont applicables à divers domaines, de la mécanique à </a:t>
            </a:r>
            <a:r>
              <a:rPr lang="fr-FR" dirty="0" smtClean="0"/>
              <a:t>l'électronique.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 smtClean="0"/>
              <a:t>Réduction </a:t>
            </a:r>
            <a:r>
              <a:rPr lang="fr-FR" b="1" dirty="0"/>
              <a:t>des Coûts</a:t>
            </a:r>
            <a:r>
              <a:rPr lang="fr-FR" dirty="0"/>
              <a:t> : En identifiant des solutions innovantes, TRIZ permet de réduire les coûts de développement et de production.</a:t>
            </a:r>
          </a:p>
        </p:txBody>
      </p:sp>
    </p:spTree>
    <p:extLst>
      <p:ext uri="{BB962C8B-B14F-4D97-AF65-F5344CB8AC3E}">
        <p14:creationId xmlns:p14="http://schemas.microsoft.com/office/powerpoint/2010/main" val="312397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Les </a:t>
            </a:r>
            <a:r>
              <a:rPr lang="en-US" b="1" u="sng" dirty="0" err="1"/>
              <a:t>Limites</a:t>
            </a:r>
            <a:r>
              <a:rPr lang="en-US" b="1" u="sng" dirty="0"/>
              <a:t> de TRIZ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365807"/>
          </a:xfrm>
        </p:spPr>
        <p:txBody>
          <a:bodyPr/>
          <a:lstStyle/>
          <a:p>
            <a:r>
              <a:rPr lang="fr-FR" b="1" dirty="0"/>
              <a:t>Complexité</a:t>
            </a:r>
            <a:r>
              <a:rPr lang="fr-FR" dirty="0"/>
              <a:t> : La méthode peut être difficile à maîtriser, surtout pour les débutants.</a:t>
            </a:r>
          </a:p>
          <a:p>
            <a:r>
              <a:rPr lang="fr-FR" b="1" dirty="0"/>
              <a:t>Dépendance à l'Expertise</a:t>
            </a:r>
            <a:r>
              <a:rPr lang="fr-FR" dirty="0"/>
              <a:t> : L'efficacité de TRIZ dépend de la capacité de l'utilisateur à identifier les contradictions et à appliquer les principes.</a:t>
            </a:r>
          </a:p>
          <a:p>
            <a:r>
              <a:rPr lang="fr-FR" b="1" dirty="0"/>
              <a:t>Pas de Solution Magique</a:t>
            </a:r>
            <a:r>
              <a:rPr lang="fr-FR" dirty="0"/>
              <a:t> : TRIZ propose des principes, mais leur application nécessite une adaptation au contexte spécifique.</a:t>
            </a:r>
          </a:p>
        </p:txBody>
      </p:sp>
    </p:spTree>
    <p:extLst>
      <p:ext uri="{BB962C8B-B14F-4D97-AF65-F5344CB8AC3E}">
        <p14:creationId xmlns:p14="http://schemas.microsoft.com/office/powerpoint/2010/main" val="238638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u="sng" dirty="0" smtClean="0"/>
              <a:t>Objectif du projet</a:t>
            </a:r>
            <a:endParaRPr lang="en-US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113475"/>
            <a:ext cx="10515600" cy="2586344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fr-FR" b="1" dirty="0" smtClean="0">
              <a:effectLst/>
            </a:endParaRPr>
          </a:p>
          <a:p>
            <a:pPr marL="0" indent="0" algn="ctr">
              <a:buNone/>
            </a:pPr>
            <a:r>
              <a:rPr lang="fr-FR" b="1" dirty="0" smtClean="0">
                <a:effectLst/>
              </a:rPr>
              <a:t>Notre objectif</a:t>
            </a:r>
            <a:r>
              <a:rPr lang="fr-FR" dirty="0" smtClean="0">
                <a:effectLst/>
              </a:rPr>
              <a:t> : Dépasser ces limites en intégrant </a:t>
            </a:r>
            <a:r>
              <a:rPr lang="fr-FR" b="1" dirty="0" smtClean="0">
                <a:effectLst/>
              </a:rPr>
              <a:t>l'intelligence artificielle</a:t>
            </a:r>
          </a:p>
          <a:p>
            <a:pPr marL="0" indent="0" algn="ctr">
              <a:buNone/>
            </a:pPr>
            <a:r>
              <a:rPr lang="fr-FR" b="1" dirty="0" smtClean="0">
                <a:effectLst/>
              </a:rPr>
              <a:t> </a:t>
            </a:r>
            <a:r>
              <a:rPr lang="fr-FR" dirty="0" smtClean="0">
                <a:effectLst/>
              </a:rPr>
              <a:t> et des </a:t>
            </a:r>
            <a:r>
              <a:rPr lang="fr-FR" b="1" dirty="0" smtClean="0">
                <a:effectLst/>
              </a:rPr>
              <a:t>modèles automatisés</a:t>
            </a:r>
            <a:r>
              <a:rPr lang="fr-FR" dirty="0" smtClean="0">
                <a:effectLst/>
              </a:rPr>
              <a:t> pour simplifier les étapes complexes de </a:t>
            </a:r>
          </a:p>
          <a:p>
            <a:pPr marL="0" indent="0" algn="ctr">
              <a:buNone/>
            </a:pPr>
            <a:r>
              <a:rPr lang="fr-FR" dirty="0" smtClean="0">
                <a:effectLst/>
              </a:rPr>
              <a:t>TRIZ, rendre la méthode plus accessible et accélérer la résolution des problèmes techniques.</a:t>
            </a:r>
            <a:r>
              <a:rPr lang="fr-FR" dirty="0"/>
              <a:t/>
            </a:r>
            <a:br>
              <a:rPr lang="fr-F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26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643717" y="2400403"/>
            <a:ext cx="5562600" cy="1325563"/>
          </a:xfrm>
        </p:spPr>
        <p:txBody>
          <a:bodyPr/>
          <a:lstStyle/>
          <a:p>
            <a:r>
              <a:rPr lang="fr-FR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           Etat d’art  </a:t>
            </a:r>
            <a:endParaRPr lang="en-US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6263148" y="2866538"/>
            <a:ext cx="442452" cy="3932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3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048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oir la légen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9373" y="403411"/>
            <a:ext cx="9000620" cy="494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2825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49709" y="683700"/>
            <a:ext cx="10515600" cy="1141925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+mn-lt"/>
              </a:rPr>
              <a:t>Article 1 : Large Language Model : Design Mobile Platform for Problem Solving </a:t>
            </a:r>
            <a:r>
              <a:rPr lang="en-US" sz="1800" b="1" dirty="0" smtClean="0">
                <a:solidFill>
                  <a:srgbClr val="002060"/>
                </a:solidFill>
                <a:latin typeface="+mn-lt"/>
              </a:rPr>
              <a:t>Ideation</a:t>
            </a:r>
            <a:r>
              <a:rPr lang="en-US" sz="1800" dirty="0">
                <a:latin typeface="+mn-lt"/>
              </a:rPr>
              <a:t/>
            </a:r>
            <a:br>
              <a:rPr lang="en-US" sz="1800" dirty="0">
                <a:latin typeface="+mn-lt"/>
              </a:rPr>
            </a:br>
            <a:r>
              <a:rPr lang="en-US" sz="1800" b="1" dirty="0">
                <a:latin typeface="+mn-lt"/>
              </a:rPr>
              <a:t>Auteurs : </a:t>
            </a:r>
            <a:r>
              <a:rPr lang="en-US" sz="1800" dirty="0">
                <a:latin typeface="+mn-lt"/>
              </a:rPr>
              <a:t>K. </a:t>
            </a:r>
            <a:r>
              <a:rPr lang="en-US" sz="1800" dirty="0" err="1">
                <a:latin typeface="+mn-lt"/>
              </a:rPr>
              <a:t>Haryono</a:t>
            </a:r>
            <a:r>
              <a:rPr lang="en-US" sz="1800" dirty="0">
                <a:latin typeface="+mn-lt"/>
              </a:rPr>
              <a:t>, A.F. </a:t>
            </a:r>
            <a:r>
              <a:rPr lang="en-US" sz="1800" dirty="0" err="1">
                <a:latin typeface="+mn-lt"/>
              </a:rPr>
              <a:t>Hidayatullah</a:t>
            </a:r>
            <a:r>
              <a:rPr lang="en-US" sz="1800" dirty="0">
                <a:latin typeface="+mn-lt"/>
              </a:rPr>
              <a:t> Publication : 9th International Conference, IEEE, 2024</a:t>
            </a:r>
            <a:br>
              <a:rPr lang="en-US" sz="1800" dirty="0">
                <a:latin typeface="+mn-lt"/>
              </a:rPr>
            </a:br>
            <a:r>
              <a:rPr lang="en-US" sz="1800" b="1" dirty="0">
                <a:latin typeface="+mn-lt"/>
              </a:rPr>
              <a:t>Lien </a:t>
            </a:r>
            <a:r>
              <a:rPr lang="en-US" sz="1800" dirty="0">
                <a:latin typeface="+mn-lt"/>
              </a:rPr>
              <a:t>: https://ieeexplore.ieee.org/abstract/document/10809976/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3498"/>
          </a:xfrm>
        </p:spPr>
        <p:txBody>
          <a:bodyPr>
            <a:normAutofit lnSpcReduction="10000"/>
          </a:bodyPr>
          <a:lstStyle/>
          <a:p>
            <a:r>
              <a:rPr lang="fr-FR" sz="1800" b="1" dirty="0"/>
              <a:t>Contexte et </a:t>
            </a:r>
            <a:r>
              <a:rPr lang="fr-FR" sz="1800" b="1" dirty="0" smtClean="0"/>
              <a:t>Objectif:   </a:t>
            </a:r>
            <a:r>
              <a:rPr lang="fr-FR" sz="1800" dirty="0"/>
              <a:t>L’objectif de cet article est de développer une </a:t>
            </a:r>
            <a:r>
              <a:rPr lang="fr-FR" sz="1800" dirty="0" smtClean="0"/>
              <a:t>plateforme </a:t>
            </a:r>
            <a:r>
              <a:rPr lang="fr-FR" sz="1800" dirty="0"/>
              <a:t>mobile basée sur les LLM pour stimuler l’idéation et la </a:t>
            </a:r>
            <a:r>
              <a:rPr lang="fr-FR" sz="1800" dirty="0" smtClean="0"/>
              <a:t>résolution </a:t>
            </a:r>
            <a:r>
              <a:rPr lang="fr-FR" sz="1800" dirty="0"/>
              <a:t>de problèmes techniques dans un contexte TRIZ. L’idée est d’utiliser les capacités de génération de texte des modèles LLM pour </a:t>
            </a:r>
            <a:r>
              <a:rPr lang="fr-FR" sz="1800" dirty="0" smtClean="0"/>
              <a:t>faciliter </a:t>
            </a:r>
            <a:r>
              <a:rPr lang="fr-FR" sz="1800" dirty="0"/>
              <a:t>la créativité lors de l’analyse des contradictions </a:t>
            </a:r>
            <a:r>
              <a:rPr lang="fr-FR" sz="1800" dirty="0" smtClean="0"/>
              <a:t>techniques</a:t>
            </a:r>
            <a:endParaRPr lang="en-US" sz="1800" dirty="0"/>
          </a:p>
          <a:p>
            <a:r>
              <a:rPr lang="fr-FR" sz="1800" b="1" dirty="0"/>
              <a:t>Méthodologie </a:t>
            </a:r>
            <a:r>
              <a:rPr lang="fr-FR" sz="1800" b="1" dirty="0" smtClean="0"/>
              <a:t>Technique: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 smtClean="0"/>
              <a:t> </a:t>
            </a:r>
            <a:r>
              <a:rPr lang="fr-FR" sz="1600" dirty="0"/>
              <a:t>— Choix du Modèle LLM </a:t>
            </a:r>
            <a:r>
              <a:rPr lang="fr-FR" sz="1600" dirty="0" smtClean="0"/>
              <a:t>:</a:t>
            </a:r>
          </a:p>
          <a:p>
            <a:pPr lvl="2"/>
            <a:r>
              <a:rPr lang="fr-FR" sz="1600" dirty="0" smtClean="0"/>
              <a:t>utilisation </a:t>
            </a:r>
            <a:r>
              <a:rPr lang="fr-FR" sz="1600" dirty="0"/>
              <a:t>de GPT-4 pour sa capacité à comprendre des </a:t>
            </a:r>
            <a:r>
              <a:rPr lang="fr-FR" sz="1600" dirty="0" smtClean="0"/>
              <a:t>formulations </a:t>
            </a:r>
            <a:r>
              <a:rPr lang="fr-FR" sz="1600" dirty="0"/>
              <a:t>complexes </a:t>
            </a:r>
            <a:endParaRPr lang="fr-FR" sz="1600" dirty="0" smtClean="0"/>
          </a:p>
          <a:p>
            <a:pPr lvl="2"/>
            <a:r>
              <a:rPr lang="fr-FR" sz="1600" dirty="0" smtClean="0"/>
              <a:t>Intégration </a:t>
            </a:r>
            <a:r>
              <a:rPr lang="fr-FR" sz="1600" dirty="0"/>
              <a:t>via une API Cloud pour disponibilité mobile </a:t>
            </a:r>
            <a:endParaRPr lang="fr-F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 smtClean="0"/>
              <a:t>— </a:t>
            </a:r>
            <a:r>
              <a:rPr lang="fr-FR" sz="1600" dirty="0"/>
              <a:t>Architecture de la Plateforme </a:t>
            </a:r>
            <a:r>
              <a:rPr lang="fr-FR" sz="1600" dirty="0" smtClean="0"/>
              <a:t>:</a:t>
            </a:r>
          </a:p>
          <a:p>
            <a:pPr lvl="2"/>
            <a:r>
              <a:rPr lang="fr-FR" sz="1600" dirty="0" smtClean="0"/>
              <a:t> Front-end </a:t>
            </a:r>
            <a:r>
              <a:rPr lang="fr-FR" sz="1600" dirty="0"/>
              <a:t>Mobile : Développé en </a:t>
            </a:r>
            <a:r>
              <a:rPr lang="fr-FR" sz="1600" dirty="0" smtClean="0"/>
              <a:t>Flutter</a:t>
            </a:r>
          </a:p>
          <a:p>
            <a:pPr lvl="2"/>
            <a:r>
              <a:rPr lang="fr-FR" sz="1600" dirty="0" smtClean="0"/>
              <a:t> Back-end </a:t>
            </a:r>
            <a:r>
              <a:rPr lang="fr-FR" sz="1600" dirty="0"/>
              <a:t>: Python </a:t>
            </a:r>
            <a:r>
              <a:rPr lang="fr-FR" sz="1600" dirty="0" err="1"/>
              <a:t>Flask</a:t>
            </a:r>
            <a:r>
              <a:rPr lang="fr-FR" sz="1600" dirty="0"/>
              <a:t> pour gérer les requêtes API </a:t>
            </a:r>
            <a:endParaRPr lang="fr-F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 smtClean="0"/>
              <a:t>— </a:t>
            </a:r>
            <a:r>
              <a:rPr lang="fr-FR" sz="1600" dirty="0"/>
              <a:t>Fonctionnalités clés : </a:t>
            </a:r>
            <a:endParaRPr lang="fr-FR" sz="1600" dirty="0" smtClean="0"/>
          </a:p>
          <a:p>
            <a:pPr lvl="2"/>
            <a:r>
              <a:rPr lang="fr-FR" sz="1600" dirty="0" smtClean="0"/>
              <a:t>Génération </a:t>
            </a:r>
            <a:r>
              <a:rPr lang="fr-FR" sz="1600" dirty="0"/>
              <a:t>automatique d’idées </a:t>
            </a:r>
            <a:endParaRPr lang="fr-FR" sz="1600" dirty="0" smtClean="0"/>
          </a:p>
          <a:p>
            <a:pPr lvl="2"/>
            <a:r>
              <a:rPr lang="fr-FR" sz="1600" dirty="0" smtClean="0"/>
              <a:t>Suggestions </a:t>
            </a:r>
            <a:r>
              <a:rPr lang="fr-FR" sz="1600" dirty="0"/>
              <a:t>basées sur les 40 principes TRIZ </a:t>
            </a:r>
            <a:endParaRPr lang="fr-FR" sz="16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600" dirty="0" smtClean="0"/>
              <a:t>— </a:t>
            </a:r>
            <a:r>
              <a:rPr lang="fr-FR" sz="1600" dirty="0"/>
              <a:t>Prompt Engineering </a:t>
            </a:r>
            <a:r>
              <a:rPr lang="fr-FR" sz="1600" dirty="0" smtClean="0"/>
              <a:t>:</a:t>
            </a:r>
          </a:p>
          <a:p>
            <a:pPr lvl="2"/>
            <a:r>
              <a:rPr lang="fr-FR" sz="1600" dirty="0" smtClean="0"/>
              <a:t> Formulation </a:t>
            </a:r>
            <a:r>
              <a:rPr lang="fr-FR" sz="1600" dirty="0"/>
              <a:t>structurée des contradictions techniques </a:t>
            </a:r>
            <a:r>
              <a:rPr lang="fr-FR" sz="1600" dirty="0" smtClean="0"/>
              <a:t>,Exemple </a:t>
            </a:r>
            <a:r>
              <a:rPr lang="fr-FR" sz="1600" dirty="0"/>
              <a:t>: "Comment résoudre la contradiction suivante...?" </a:t>
            </a:r>
            <a:endParaRPr lang="fr-FR" sz="1600" dirty="0" smtClean="0"/>
          </a:p>
          <a:p>
            <a:pPr lvl="2"/>
            <a:r>
              <a:rPr lang="fr-FR" sz="1600" dirty="0" smtClean="0"/>
              <a:t>Filtrage </a:t>
            </a:r>
            <a:r>
              <a:rPr lang="fr-FR" sz="1600" dirty="0"/>
              <a:t>des solutions non pertinentes</a:t>
            </a:r>
            <a:endParaRPr lang="en-US" sz="1600" dirty="0"/>
          </a:p>
        </p:txBody>
      </p:sp>
      <p:sp>
        <p:nvSpPr>
          <p:cNvPr id="4" name="Rectangle 3"/>
          <p:cNvSpPr/>
          <p:nvPr/>
        </p:nvSpPr>
        <p:spPr>
          <a:xfrm>
            <a:off x="3264309" y="127819"/>
            <a:ext cx="5663381" cy="38345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2400" b="1" u="sng" dirty="0" smtClean="0"/>
              <a:t>Revue scientifique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823538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8367" y="1127535"/>
            <a:ext cx="10515600" cy="4351338"/>
          </a:xfrm>
        </p:spPr>
        <p:txBody>
          <a:bodyPr/>
          <a:lstStyle/>
          <a:p>
            <a:r>
              <a:rPr lang="fr-FR" dirty="0"/>
              <a:t>Résultats et Performances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Productivité </a:t>
            </a:r>
            <a:r>
              <a:rPr lang="fr-FR" dirty="0"/>
              <a:t>: +40% d’idées pertinentes vs approche manuelle </a:t>
            </a:r>
            <a:endParaRPr lang="fr-FR" dirty="0" smtClean="0"/>
          </a:p>
          <a:p>
            <a:pPr lvl="1"/>
            <a:r>
              <a:rPr lang="fr-FR" dirty="0" smtClean="0"/>
              <a:t>Précision </a:t>
            </a:r>
            <a:r>
              <a:rPr lang="fr-FR" dirty="0"/>
              <a:t>: 60% des solutions conformes à TRIZ </a:t>
            </a:r>
            <a:endParaRPr lang="fr-FR" dirty="0" smtClean="0"/>
          </a:p>
          <a:p>
            <a:r>
              <a:rPr lang="fr-FR" dirty="0" smtClean="0"/>
              <a:t>Limites </a:t>
            </a:r>
            <a:r>
              <a:rPr lang="fr-FR" dirty="0"/>
              <a:t>: </a:t>
            </a:r>
            <a:endParaRPr lang="fr-FR" dirty="0" smtClean="0"/>
          </a:p>
          <a:p>
            <a:pPr lvl="1"/>
            <a:r>
              <a:rPr lang="fr-FR" dirty="0" smtClean="0"/>
              <a:t>Validation </a:t>
            </a:r>
            <a:r>
              <a:rPr lang="fr-FR" dirty="0"/>
              <a:t>humaine parfois nécessaire </a:t>
            </a:r>
            <a:endParaRPr lang="fr-FR" dirty="0" smtClean="0"/>
          </a:p>
          <a:p>
            <a:pPr lvl="1"/>
            <a:r>
              <a:rPr lang="fr-FR" dirty="0" smtClean="0"/>
              <a:t>Suggestions </a:t>
            </a:r>
            <a:r>
              <a:rPr lang="fr-FR" dirty="0"/>
              <a:t>parfois trop génériques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0380" y="14881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+mn-lt"/>
              </a:rPr>
              <a:t>Article 2 : On Opportunities and Challenges of Large Language Models and GPT for Problem Solving and TRIZ Education</a:t>
            </a:r>
            <a:br>
              <a:rPr lang="en-US" sz="1800" b="1" dirty="0">
                <a:solidFill>
                  <a:srgbClr val="002060"/>
                </a:solidFill>
                <a:latin typeface="+mn-lt"/>
              </a:rPr>
            </a:br>
            <a:r>
              <a:rPr lang="fr-FR" sz="1800" b="1" dirty="0">
                <a:latin typeface="+mn-lt"/>
              </a:rPr>
              <a:t>Auteurs : </a:t>
            </a:r>
            <a:r>
              <a:rPr lang="fr-FR" sz="1800" dirty="0">
                <a:latin typeface="+mn-lt"/>
              </a:rPr>
              <a:t>S. </a:t>
            </a:r>
            <a:r>
              <a:rPr lang="fr-FR" sz="1800" dirty="0" err="1">
                <a:latin typeface="+mn-lt"/>
              </a:rPr>
              <a:t>Avogadri</a:t>
            </a:r>
            <a:r>
              <a:rPr lang="fr-FR" sz="1800" dirty="0">
                <a:latin typeface="+mn-lt"/>
              </a:rPr>
              <a:t>, D. </a:t>
            </a:r>
            <a:r>
              <a:rPr lang="fr-FR" sz="1800" dirty="0" err="1">
                <a:latin typeface="+mn-lt"/>
              </a:rPr>
              <a:t>Russo</a:t>
            </a:r>
            <a:r>
              <a:rPr lang="fr-FR" sz="1800" dirty="0">
                <a:latin typeface="+mn-lt"/>
              </a:rPr>
              <a:t> Publication : International TRIZ Future </a:t>
            </a:r>
            <a:r>
              <a:rPr lang="fr-FR" sz="1800" dirty="0" err="1">
                <a:latin typeface="+mn-lt"/>
              </a:rPr>
              <a:t>Conference</a:t>
            </a:r>
            <a:r>
              <a:rPr lang="fr-FR" sz="1800" dirty="0">
                <a:latin typeface="+mn-lt"/>
              </a:rPr>
              <a:t>, Springer, </a:t>
            </a:r>
            <a:r>
              <a:rPr lang="fr-FR" sz="1800" dirty="0" smtClean="0">
                <a:latin typeface="+mn-lt"/>
              </a:rPr>
              <a:t>2024</a:t>
            </a:r>
            <a:br>
              <a:rPr lang="fr-FR" sz="1800" dirty="0" smtClean="0">
                <a:latin typeface="+mn-lt"/>
              </a:rPr>
            </a:br>
            <a:r>
              <a:rPr lang="fr-FR" sz="1800" dirty="0" smtClean="0">
                <a:latin typeface="+mn-lt"/>
              </a:rPr>
              <a:t> </a:t>
            </a:r>
            <a:r>
              <a:rPr lang="fr-FR" sz="1800" b="1" dirty="0">
                <a:latin typeface="+mn-lt"/>
              </a:rPr>
              <a:t>Lien : </a:t>
            </a:r>
            <a:r>
              <a:rPr lang="fr-FR" sz="1800" dirty="0">
                <a:latin typeface="+mn-lt"/>
              </a:rPr>
              <a:t>https://link.springer.com/chapter/10.1007/978-3-031-75919-2_ 12</a:t>
            </a:r>
            <a:endParaRPr lang="en-US" sz="18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73498"/>
          </a:xfrm>
        </p:spPr>
        <p:txBody>
          <a:bodyPr>
            <a:normAutofit/>
          </a:bodyPr>
          <a:lstStyle/>
          <a:p>
            <a:r>
              <a:rPr lang="fr-FR" sz="1800" b="1" dirty="0"/>
              <a:t>Contexte et </a:t>
            </a:r>
            <a:r>
              <a:rPr lang="fr-FR" sz="1800" b="1" dirty="0" smtClean="0"/>
              <a:t>Objectif:   </a:t>
            </a:r>
            <a:r>
              <a:rPr lang="fr-FR" sz="1800" dirty="0" smtClean="0"/>
              <a:t>Cet </a:t>
            </a:r>
            <a:r>
              <a:rPr lang="fr-FR" sz="1800" dirty="0"/>
              <a:t>article examine comment les LLM peuvent être utilisés pour améliorer l’éducation et la formation à la méthode TRIZ. L’accent est mis sur la pédagogie interactive à l’aide de modèles comme GPT-4 pour expliquer les concepts </a:t>
            </a:r>
            <a:r>
              <a:rPr lang="fr-FR" sz="1800" dirty="0" smtClean="0"/>
              <a:t>complexes</a:t>
            </a:r>
          </a:p>
          <a:p>
            <a:r>
              <a:rPr lang="fr-FR" sz="1800" b="1" dirty="0" smtClean="0"/>
              <a:t>Méthodologie Technique: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 smtClean="0"/>
              <a:t> </a:t>
            </a:r>
            <a:r>
              <a:rPr lang="en-US" sz="1800" dirty="0" err="1" smtClean="0"/>
              <a:t>Approche</a:t>
            </a:r>
            <a:r>
              <a:rPr lang="en-US" sz="1800" dirty="0" smtClean="0"/>
              <a:t> </a:t>
            </a:r>
            <a:r>
              <a:rPr lang="en-US" sz="1800" dirty="0"/>
              <a:t>de Formation Interactive </a:t>
            </a:r>
            <a:r>
              <a:rPr lang="en-US" sz="1800" dirty="0" smtClean="0"/>
              <a:t>: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800" dirty="0" smtClean="0"/>
              <a:t>Développement </a:t>
            </a:r>
            <a:r>
              <a:rPr lang="fr-FR" sz="1800" dirty="0"/>
              <a:t>d’un système de tutorat intelligent basé sur GPT-4 </a:t>
            </a:r>
            <a:endParaRPr lang="fr-FR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800" dirty="0" smtClean="0"/>
              <a:t> </a:t>
            </a:r>
            <a:r>
              <a:rPr lang="fr-FR" sz="1800" dirty="0"/>
              <a:t>Module d’explication contextuelle avec questions typiques : </a:t>
            </a:r>
            <a:r>
              <a:rPr lang="fr-FR" sz="1800" dirty="0" smtClean="0"/>
              <a:t> </a:t>
            </a:r>
            <a:r>
              <a:rPr lang="fr-FR" sz="1800" dirty="0"/>
              <a:t>"Quels sont les principes TRIZ pour résoudre des </a:t>
            </a:r>
            <a:r>
              <a:rPr lang="fr-FR" sz="1800" dirty="0" smtClean="0"/>
              <a:t>contradictions </a:t>
            </a:r>
            <a:r>
              <a:rPr lang="fr-FR" sz="1800" dirty="0"/>
              <a:t>dans le domaine mécanique?" </a:t>
            </a:r>
            <a:endParaRPr lang="fr-FR" sz="1800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sz="1800" dirty="0" smtClean="0"/>
              <a:t> </a:t>
            </a:r>
            <a:r>
              <a:rPr lang="fr-FR" sz="1800" dirty="0"/>
              <a:t>Génération de réponses détaillées avec exemples </a:t>
            </a:r>
            <a:r>
              <a:rPr lang="fr-FR" sz="1800" dirty="0" smtClean="0"/>
              <a:t>pratiques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1800" dirty="0"/>
              <a:t>Modélisation de la Connaissance TRIZ </a:t>
            </a:r>
            <a:r>
              <a:rPr lang="fr-FR" sz="1800" dirty="0" smtClean="0"/>
              <a:t>:</a:t>
            </a:r>
          </a:p>
          <a:p>
            <a:pPr lvl="2"/>
            <a:r>
              <a:rPr lang="fr-FR" sz="1800" dirty="0" smtClean="0"/>
              <a:t> </a:t>
            </a:r>
            <a:r>
              <a:rPr lang="fr-FR" sz="1800" dirty="0"/>
              <a:t>Base de données de cas d’études TRIZ classés par domaine </a:t>
            </a:r>
            <a:endParaRPr lang="fr-FR" sz="1800" dirty="0" smtClean="0"/>
          </a:p>
          <a:p>
            <a:pPr lvl="2"/>
            <a:r>
              <a:rPr lang="fr-FR" sz="1800" dirty="0" smtClean="0"/>
              <a:t>Utilisation </a:t>
            </a:r>
            <a:r>
              <a:rPr lang="fr-FR" sz="1800" dirty="0"/>
              <a:t>de </a:t>
            </a:r>
            <a:r>
              <a:rPr lang="fr-FR" sz="1800" dirty="0" err="1"/>
              <a:t>transformers</a:t>
            </a:r>
            <a:r>
              <a:rPr lang="fr-FR" sz="1800" dirty="0"/>
              <a:t> pour </a:t>
            </a:r>
            <a:r>
              <a:rPr lang="fr-FR" sz="1800" dirty="0" err="1"/>
              <a:t>matching</a:t>
            </a:r>
            <a:r>
              <a:rPr lang="fr-FR" sz="1800" dirty="0"/>
              <a:t> sémantique </a:t>
            </a:r>
            <a:r>
              <a:rPr lang="fr-FR" sz="1800" dirty="0" smtClean="0"/>
              <a:t>: </a:t>
            </a:r>
          </a:p>
          <a:p>
            <a:pPr lvl="3"/>
            <a:r>
              <a:rPr lang="fr-FR" dirty="0" smtClean="0"/>
              <a:t>Modèle </a:t>
            </a:r>
            <a:r>
              <a:rPr lang="fr-FR" dirty="0"/>
              <a:t>d’</a:t>
            </a:r>
            <a:r>
              <a:rPr lang="fr-FR" dirty="0" err="1"/>
              <a:t>embedding</a:t>
            </a:r>
            <a:r>
              <a:rPr lang="fr-FR" dirty="0"/>
              <a:t> sémantique </a:t>
            </a:r>
            <a:endParaRPr lang="fr-FR" dirty="0" smtClean="0"/>
          </a:p>
          <a:p>
            <a:pPr lvl="3"/>
            <a:r>
              <a:rPr lang="fr-FR" dirty="0" smtClean="0"/>
              <a:t> </a:t>
            </a:r>
            <a:r>
              <a:rPr lang="fr-FR" dirty="0"/>
              <a:t>Appariement problèmes-solution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727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>
                <a:solidFill>
                  <a:srgbClr val="002060"/>
                </a:solidFill>
                <a:latin typeface="Algerian" panose="04020705040A02060702" pitchFamily="82" charset="0"/>
              </a:rPr>
              <a:t>Plan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ntroduction </a:t>
            </a:r>
          </a:p>
          <a:p>
            <a:r>
              <a:rPr lang="fr-FR" dirty="0"/>
              <a:t>E</a:t>
            </a:r>
            <a:r>
              <a:rPr lang="fr-FR" dirty="0" smtClean="0"/>
              <a:t>tat d'art</a:t>
            </a:r>
          </a:p>
          <a:p>
            <a:r>
              <a:rPr lang="fr-FR" dirty="0" smtClean="0"/>
              <a:t> Méthodologie /Framework </a:t>
            </a:r>
          </a:p>
          <a:p>
            <a:r>
              <a:rPr lang="fr-FR" dirty="0"/>
              <a:t>W</a:t>
            </a:r>
            <a:r>
              <a:rPr lang="fr-FR" dirty="0" smtClean="0"/>
              <a:t>orkflow </a:t>
            </a:r>
          </a:p>
          <a:p>
            <a:r>
              <a:rPr lang="fr-FR" dirty="0" smtClean="0"/>
              <a:t>Application (Démonstration pratique)</a:t>
            </a:r>
          </a:p>
          <a:p>
            <a:r>
              <a:rPr lang="fr-FR" dirty="0"/>
              <a:t>Perspectives et améliorations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9039" y="1088206"/>
            <a:ext cx="10515600" cy="4351338"/>
          </a:xfrm>
        </p:spPr>
        <p:txBody>
          <a:bodyPr/>
          <a:lstStyle/>
          <a:p>
            <a:r>
              <a:rPr lang="fr-FR" dirty="0"/>
              <a:t>Résultats et Performances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Compréhension </a:t>
            </a:r>
            <a:r>
              <a:rPr lang="fr-FR" dirty="0"/>
              <a:t>: +25% vs méthodes traditionnelles </a:t>
            </a:r>
            <a:endParaRPr lang="fr-FR" dirty="0" smtClean="0"/>
          </a:p>
          <a:p>
            <a:pPr lvl="1"/>
            <a:r>
              <a:rPr lang="fr-FR" dirty="0" smtClean="0"/>
              <a:t>Engagement </a:t>
            </a:r>
            <a:r>
              <a:rPr lang="fr-FR" dirty="0"/>
              <a:t>: +50% de participation active </a:t>
            </a:r>
            <a:endParaRPr lang="fr-FR" dirty="0" smtClean="0"/>
          </a:p>
          <a:p>
            <a:r>
              <a:rPr lang="fr-FR" dirty="0" smtClean="0"/>
              <a:t>Limites </a:t>
            </a:r>
            <a:r>
              <a:rPr lang="fr-FR" dirty="0"/>
              <a:t>: 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/>
              <a:t>Explications parfois manquent de précision technique 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/>
              <a:t>Risque de submersion pour les novices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3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10380" y="148815"/>
            <a:ext cx="10515600" cy="1325563"/>
          </a:xfrm>
        </p:spPr>
        <p:txBody>
          <a:bodyPr>
            <a:normAutofit/>
          </a:bodyPr>
          <a:lstStyle/>
          <a:p>
            <a:r>
              <a:rPr lang="en-US" sz="1800" b="1" dirty="0">
                <a:solidFill>
                  <a:srgbClr val="002060"/>
                </a:solidFill>
                <a:latin typeface="+mn-lt"/>
              </a:rPr>
              <a:t>Article 3 : Hybrid Reasoning Models Integrating TRIZ and </a:t>
            </a:r>
            <a:r>
              <a:rPr lang="en-US" sz="1800" b="1" dirty="0" smtClean="0">
                <a:solidFill>
                  <a:srgbClr val="002060"/>
                </a:solidFill>
                <a:latin typeface="+mn-lt"/>
              </a:rPr>
              <a:t>LLMs</a:t>
            </a:r>
            <a:br>
              <a:rPr lang="en-US" sz="1800" b="1" dirty="0" smtClean="0">
                <a:solidFill>
                  <a:srgbClr val="002060"/>
                </a:solidFill>
                <a:latin typeface="+mn-lt"/>
              </a:rPr>
            </a:br>
            <a:r>
              <a:rPr lang="fr-FR" sz="1800" b="1" dirty="0">
                <a:latin typeface="+mn-lt"/>
              </a:rPr>
              <a:t>Auteurs : </a:t>
            </a:r>
            <a:r>
              <a:rPr lang="fr-FR" sz="1800" dirty="0">
                <a:latin typeface="+mn-lt"/>
              </a:rPr>
              <a:t>G. </a:t>
            </a:r>
            <a:r>
              <a:rPr lang="fr-FR" sz="1800" dirty="0" err="1">
                <a:latin typeface="+mn-lt"/>
              </a:rPr>
              <a:t>Simons</a:t>
            </a:r>
            <a:r>
              <a:rPr lang="fr-FR" sz="1800" dirty="0">
                <a:latin typeface="+mn-lt"/>
              </a:rPr>
              <a:t> Publication : Springer, 2023 </a:t>
            </a:r>
            <a:r>
              <a:rPr lang="fr-FR" sz="1800" dirty="0" smtClean="0">
                <a:latin typeface="+mn-lt"/>
              </a:rPr>
              <a:t/>
            </a:r>
            <a:br>
              <a:rPr lang="fr-FR" sz="1800" dirty="0" smtClean="0">
                <a:latin typeface="+mn-lt"/>
              </a:rPr>
            </a:br>
            <a:r>
              <a:rPr lang="fr-FR" sz="1800" b="1" dirty="0" smtClean="0">
                <a:latin typeface="+mn-lt"/>
              </a:rPr>
              <a:t>Lien </a:t>
            </a:r>
            <a:r>
              <a:rPr lang="fr-FR" sz="1800" b="1" dirty="0">
                <a:latin typeface="+mn-lt"/>
              </a:rPr>
              <a:t>: </a:t>
            </a:r>
            <a:r>
              <a:rPr lang="fr-FR" sz="1800" dirty="0">
                <a:latin typeface="+mn-lt"/>
              </a:rPr>
              <a:t>(À rechercher dans Springer ou ACM Digital Library)</a:t>
            </a:r>
            <a:endParaRPr lang="en-US" sz="1800" dirty="0">
              <a:latin typeface="+mn-lt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2729" y="1474378"/>
            <a:ext cx="10515600" cy="4673498"/>
          </a:xfrm>
        </p:spPr>
        <p:txBody>
          <a:bodyPr>
            <a:normAutofit lnSpcReduction="10000"/>
          </a:bodyPr>
          <a:lstStyle/>
          <a:p>
            <a:r>
              <a:rPr lang="fr-FR" sz="1800" b="1" dirty="0"/>
              <a:t>Contexte et </a:t>
            </a:r>
            <a:r>
              <a:rPr lang="fr-FR" sz="1800" b="1" dirty="0" smtClean="0"/>
              <a:t>Objectif:   </a:t>
            </a:r>
            <a:r>
              <a:rPr lang="fr-FR" sz="1800" dirty="0"/>
              <a:t>Cet article présente une approche hybride </a:t>
            </a:r>
            <a:r>
              <a:rPr lang="fr-FR" sz="1800" dirty="0" smtClean="0"/>
              <a:t>combinant </a:t>
            </a:r>
            <a:r>
              <a:rPr lang="fr-FR" sz="1800" dirty="0"/>
              <a:t>les capacités des LLM avec la structure méthodique de TRIZ pour résoudre des problèmes techniques complexes</a:t>
            </a:r>
            <a:r>
              <a:rPr lang="fr-FR" sz="1800" dirty="0" smtClean="0"/>
              <a:t>.</a:t>
            </a:r>
          </a:p>
          <a:p>
            <a:r>
              <a:rPr lang="fr-FR" sz="1800" b="1" dirty="0" smtClean="0"/>
              <a:t>Méthodologie Technique: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 smtClean="0"/>
              <a:t>Cadre </a:t>
            </a:r>
            <a:r>
              <a:rPr lang="fr-FR" sz="2000" dirty="0"/>
              <a:t>Hybride de Raisonnement </a:t>
            </a:r>
            <a:r>
              <a:rPr lang="fr-FR" sz="2000" dirty="0" smtClean="0"/>
              <a:t>:</a:t>
            </a:r>
          </a:p>
          <a:p>
            <a:pPr lvl="2"/>
            <a:r>
              <a:rPr lang="fr-FR" dirty="0" smtClean="0"/>
              <a:t>  </a:t>
            </a:r>
            <a:r>
              <a:rPr lang="fr-FR" dirty="0"/>
              <a:t>Combinaison de GPT-4 + module de raisonnement logique </a:t>
            </a:r>
            <a:r>
              <a:rPr lang="fr-FR" dirty="0" smtClean="0"/>
              <a:t>TRIZ</a:t>
            </a:r>
          </a:p>
          <a:p>
            <a:pPr lvl="2"/>
            <a:r>
              <a:rPr lang="fr-FR" dirty="0" smtClean="0"/>
              <a:t>  </a:t>
            </a:r>
            <a:r>
              <a:rPr lang="fr-FR" dirty="0"/>
              <a:t>Validation par réseaux neuronaux </a:t>
            </a:r>
            <a:r>
              <a:rPr lang="fr-FR" dirty="0" smtClean="0"/>
              <a:t>d’inférence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 smtClean="0"/>
              <a:t> </a:t>
            </a:r>
            <a:r>
              <a:rPr lang="fr-FR" sz="2000" dirty="0"/>
              <a:t>Algorithme de Fusion : </a:t>
            </a:r>
            <a:endParaRPr lang="fr-FR" sz="2000" dirty="0" smtClean="0"/>
          </a:p>
          <a:p>
            <a:pPr lvl="2"/>
            <a:r>
              <a:rPr lang="fr-FR" dirty="0" smtClean="0"/>
              <a:t>1</a:t>
            </a:r>
            <a:r>
              <a:rPr lang="fr-FR" dirty="0"/>
              <a:t>. Phase 1 : Décomposition du problème (TRIZ) </a:t>
            </a:r>
            <a:endParaRPr lang="fr-FR" dirty="0" smtClean="0"/>
          </a:p>
          <a:p>
            <a:pPr lvl="2"/>
            <a:r>
              <a:rPr lang="fr-FR" dirty="0" smtClean="0"/>
              <a:t>2</a:t>
            </a:r>
            <a:r>
              <a:rPr lang="fr-FR" dirty="0"/>
              <a:t>. Phase 2 : Génération de solutions (LLM</a:t>
            </a:r>
            <a:r>
              <a:rPr lang="fr-FR" dirty="0" smtClean="0"/>
              <a:t>)</a:t>
            </a:r>
          </a:p>
          <a:p>
            <a:pPr lvl="2"/>
            <a:r>
              <a:rPr lang="fr-FR" dirty="0" smtClean="0"/>
              <a:t>3</a:t>
            </a:r>
            <a:r>
              <a:rPr lang="fr-FR" dirty="0"/>
              <a:t>. Phase 3 : Filtrage/validation (règles heuristiques) </a:t>
            </a: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sz="2000" dirty="0" smtClean="0"/>
              <a:t>Pipeline </a:t>
            </a:r>
            <a:r>
              <a:rPr lang="fr-FR" sz="2000" dirty="0"/>
              <a:t>de Traitement : </a:t>
            </a:r>
            <a:endParaRPr lang="fr-FR" sz="2000" dirty="0" smtClean="0"/>
          </a:p>
          <a:p>
            <a:pPr lvl="2"/>
            <a:r>
              <a:rPr lang="fr-FR" dirty="0" smtClean="0"/>
              <a:t> </a:t>
            </a:r>
            <a:r>
              <a:rPr lang="fr-FR" dirty="0"/>
              <a:t>Entrée : Formulation du problème </a:t>
            </a:r>
            <a:endParaRPr lang="fr-FR" dirty="0" smtClean="0"/>
          </a:p>
          <a:p>
            <a:pPr lvl="2"/>
            <a:r>
              <a:rPr lang="fr-FR" dirty="0" smtClean="0"/>
              <a:t> </a:t>
            </a:r>
            <a:r>
              <a:rPr lang="fr-FR" dirty="0"/>
              <a:t>Analyse LLM : Proposition d’hypothèses </a:t>
            </a:r>
            <a:endParaRPr lang="fr-FR" dirty="0" smtClean="0"/>
          </a:p>
          <a:p>
            <a:pPr lvl="2"/>
            <a:r>
              <a:rPr lang="fr-FR" dirty="0" smtClean="0"/>
              <a:t> </a:t>
            </a:r>
            <a:r>
              <a:rPr lang="fr-FR" dirty="0"/>
              <a:t>Filtrage TRIZ : Sélection des solutions valides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0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23567" y="980051"/>
            <a:ext cx="10515600" cy="4351338"/>
          </a:xfrm>
        </p:spPr>
        <p:txBody>
          <a:bodyPr/>
          <a:lstStyle/>
          <a:p>
            <a:r>
              <a:rPr lang="fr-FR"/>
              <a:t>Résultats et Performances </a:t>
            </a:r>
            <a:r>
              <a:rPr lang="fr-FR" smtClean="0"/>
              <a:t>:</a:t>
            </a:r>
          </a:p>
          <a:p>
            <a:pPr lvl="1"/>
            <a:r>
              <a:rPr lang="fr-FR" smtClean="0"/>
              <a:t>Précision </a:t>
            </a:r>
            <a:r>
              <a:rPr lang="fr-FR"/>
              <a:t>: 80% vs 60% pour LLM seuls </a:t>
            </a:r>
            <a:endParaRPr lang="fr-FR" smtClean="0"/>
          </a:p>
          <a:p>
            <a:pPr lvl="1"/>
            <a:r>
              <a:rPr lang="fr-FR" smtClean="0"/>
              <a:t>Efficacité </a:t>
            </a:r>
            <a:r>
              <a:rPr lang="fr-FR"/>
              <a:t>: Réduction de 30% du temps d’analyse </a:t>
            </a:r>
            <a:endParaRPr lang="fr-FR" smtClean="0"/>
          </a:p>
          <a:p>
            <a:r>
              <a:rPr lang="fr-FR" smtClean="0"/>
              <a:t>Limites </a:t>
            </a:r>
            <a:r>
              <a:rPr lang="fr-FR"/>
              <a:t>: </a:t>
            </a:r>
            <a:endParaRPr lang="fr-FR" smtClean="0"/>
          </a:p>
          <a:p>
            <a:pPr lvl="1"/>
            <a:r>
              <a:rPr lang="fr-FR" smtClean="0"/>
              <a:t>Complexité </a:t>
            </a:r>
            <a:r>
              <a:rPr lang="fr-FR"/>
              <a:t>de la fusion des résultats </a:t>
            </a:r>
            <a:endParaRPr lang="fr-FR" smtClean="0"/>
          </a:p>
          <a:p>
            <a:pPr lvl="1"/>
            <a:r>
              <a:rPr lang="fr-FR" smtClean="0"/>
              <a:t>Nécessite </a:t>
            </a:r>
            <a:r>
              <a:rPr lang="fr-FR"/>
              <a:t>un réglage manuel important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800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262716" y="2469228"/>
            <a:ext cx="6270523" cy="1325563"/>
          </a:xfrm>
        </p:spPr>
        <p:txBody>
          <a:bodyPr/>
          <a:lstStyle/>
          <a:p>
            <a:r>
              <a:rPr lang="en-US" b="1" dirty="0" smtClean="0"/>
              <a:t>          </a:t>
            </a:r>
            <a:r>
              <a:rPr lang="en-US" b="1" dirty="0" err="1" smtClean="0">
                <a:solidFill>
                  <a:srgbClr val="002060"/>
                </a:solidFill>
                <a:latin typeface="Algerian" panose="04020705040A02060702" pitchFamily="82" charset="0"/>
              </a:rPr>
              <a:t>Méthodologie</a:t>
            </a:r>
            <a:endParaRPr lang="en-US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4" name="Ellipse 3"/>
          <p:cNvSpPr/>
          <p:nvPr/>
        </p:nvSpPr>
        <p:spPr>
          <a:xfrm>
            <a:off x="5978012" y="2935363"/>
            <a:ext cx="442452" cy="3932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3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8483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10380" y="419612"/>
            <a:ext cx="10515600" cy="5519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u="sng" dirty="0"/>
              <a:t>Phases du Projet</a:t>
            </a:r>
            <a:r>
              <a:rPr lang="fr-FR" u="sng" dirty="0"/>
              <a:t> </a:t>
            </a:r>
            <a:r>
              <a:rPr lang="fr-FR" u="sng" dirty="0" smtClean="0"/>
              <a:t>: Pipeline</a:t>
            </a:r>
            <a:endParaRPr lang="fr-FR" u="sng" dirty="0"/>
          </a:p>
          <a:p>
            <a:r>
              <a:rPr lang="fr-FR" b="1" dirty="0"/>
              <a:t>Collecte des Données</a:t>
            </a:r>
            <a:r>
              <a:rPr lang="fr-FR" dirty="0"/>
              <a:t> :</a:t>
            </a:r>
          </a:p>
          <a:p>
            <a:pPr lvl="1"/>
            <a:r>
              <a:rPr lang="fr-FR" dirty="0" smtClean="0"/>
              <a:t>un fichier </a:t>
            </a:r>
            <a:r>
              <a:rPr lang="fr-FR" dirty="0" err="1" smtClean="0"/>
              <a:t>excel</a:t>
            </a:r>
            <a:r>
              <a:rPr lang="fr-FR" dirty="0" smtClean="0"/>
              <a:t>: Matrice TRIZ </a:t>
            </a:r>
          </a:p>
          <a:p>
            <a:pPr lvl="1"/>
            <a:r>
              <a:rPr lang="fr-FR" dirty="0" smtClean="0"/>
              <a:t>Un fichier </a:t>
            </a:r>
            <a:r>
              <a:rPr lang="fr-FR" dirty="0" err="1" smtClean="0"/>
              <a:t>excel</a:t>
            </a:r>
            <a:r>
              <a:rPr lang="fr-FR" dirty="0" smtClean="0"/>
              <a:t> : Exemples de problèmes </a:t>
            </a:r>
          </a:p>
          <a:p>
            <a:pPr lvl="1"/>
            <a:r>
              <a:rPr lang="fr-FR" dirty="0" smtClean="0"/>
              <a:t>Un fichier PDF : les principes de TRIZ  avec des explications </a:t>
            </a:r>
            <a:endParaRPr lang="fr-FR" dirty="0"/>
          </a:p>
          <a:p>
            <a:r>
              <a:rPr lang="en-US" b="1" dirty="0"/>
              <a:t>Benchmarking</a:t>
            </a:r>
            <a:r>
              <a:rPr lang="fr-FR" b="1" dirty="0" smtClean="0"/>
              <a:t> pour le choix du modèle optimal</a:t>
            </a:r>
            <a:r>
              <a:rPr lang="fr-FR" dirty="0"/>
              <a:t> </a:t>
            </a:r>
            <a:endParaRPr lang="fr-FR" dirty="0" smtClean="0"/>
          </a:p>
          <a:p>
            <a:r>
              <a:rPr lang="fr-FR" b="1" dirty="0"/>
              <a:t>Intégration de LLM</a:t>
            </a:r>
            <a:r>
              <a:rPr lang="fr-FR" dirty="0"/>
              <a:t> </a:t>
            </a:r>
            <a:r>
              <a:rPr lang="fr-FR" dirty="0" smtClean="0"/>
              <a:t>:</a:t>
            </a:r>
            <a:endParaRPr lang="fr-FR" dirty="0"/>
          </a:p>
          <a:p>
            <a:pPr lvl="1"/>
            <a:r>
              <a:rPr lang="fr-FR" dirty="0"/>
              <a:t>Utilisation de prompts ciblés pour :</a:t>
            </a:r>
          </a:p>
          <a:p>
            <a:pPr lvl="2"/>
            <a:r>
              <a:rPr lang="fr-FR" dirty="0"/>
              <a:t>Identifier les contradictions.</a:t>
            </a:r>
          </a:p>
          <a:p>
            <a:pPr lvl="2"/>
            <a:r>
              <a:rPr lang="fr-FR" dirty="0"/>
              <a:t>Suggérer des </a:t>
            </a:r>
            <a:r>
              <a:rPr lang="fr-FR" dirty="0" smtClean="0"/>
              <a:t>solutions innovantes </a:t>
            </a:r>
            <a:endParaRPr lang="fr-FR" dirty="0"/>
          </a:p>
          <a:p>
            <a:r>
              <a:rPr lang="en-US" b="1" dirty="0" err="1" smtClean="0"/>
              <a:t>Outils</a:t>
            </a:r>
            <a:r>
              <a:rPr lang="en-US" dirty="0"/>
              <a:t> :</a:t>
            </a:r>
          </a:p>
          <a:p>
            <a:pPr marL="0" indent="0">
              <a:buNone/>
            </a:pPr>
            <a:r>
              <a:rPr lang="en-US" dirty="0" err="1"/>
              <a:t>Streamlit</a:t>
            </a:r>
            <a:r>
              <a:rPr lang="en-US" dirty="0"/>
              <a:t> (interface), </a:t>
            </a:r>
            <a:r>
              <a:rPr lang="en-US" dirty="0" smtClean="0"/>
              <a:t>API </a:t>
            </a:r>
            <a:r>
              <a:rPr lang="en-US" dirty="0" err="1"/>
              <a:t>Groq</a:t>
            </a:r>
            <a:r>
              <a:rPr lang="en-US" dirty="0"/>
              <a:t> </a:t>
            </a:r>
            <a:r>
              <a:rPr lang="en-US" dirty="0" smtClean="0"/>
              <a:t>Cloud (LLM</a:t>
            </a:r>
            <a:r>
              <a:rPr lang="en-US" dirty="0"/>
              <a:t>).</a:t>
            </a:r>
          </a:p>
          <a:p>
            <a:pPr lvl="2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087010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39878" y="173805"/>
            <a:ext cx="10515600" cy="6344981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1. Input Utilisateur</a:t>
            </a:r>
            <a:endParaRPr lang="fr-FR" dirty="0"/>
          </a:p>
          <a:p>
            <a:pPr lvl="1"/>
            <a:r>
              <a:rPr lang="fr-FR" dirty="0"/>
              <a:t>Interface </a:t>
            </a:r>
            <a:r>
              <a:rPr lang="fr-FR" dirty="0" err="1"/>
              <a:t>Streamlit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Zone de texte pour description du problème</a:t>
            </a:r>
          </a:p>
          <a:p>
            <a:pPr lvl="1"/>
            <a:r>
              <a:rPr lang="fr-FR" dirty="0"/>
              <a:t>Sélecteur d'exemples prédéfinis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392" y="1883369"/>
            <a:ext cx="8712648" cy="4762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66253" y="163972"/>
            <a:ext cx="11393128" cy="6394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 smtClean="0"/>
              <a:t>2.</a:t>
            </a:r>
            <a:r>
              <a:rPr lang="fr-FR" b="1" dirty="0"/>
              <a:t> Extraction des Paramètres de Contradiction</a:t>
            </a:r>
            <a:endParaRPr lang="fr-FR" dirty="0"/>
          </a:p>
          <a:p>
            <a:pPr lvl="1"/>
            <a:r>
              <a:rPr lang="fr-FR" b="1" dirty="0"/>
              <a:t>Analyse Sémantique</a:t>
            </a:r>
            <a:r>
              <a:rPr lang="fr-FR" dirty="0"/>
              <a:t> </a:t>
            </a:r>
            <a:r>
              <a:rPr lang="fr-FR" dirty="0" smtClean="0"/>
              <a:t>:Le </a:t>
            </a:r>
            <a:r>
              <a:rPr lang="fr-FR" dirty="0"/>
              <a:t>LLM (LLaMA-3) </a:t>
            </a:r>
            <a:r>
              <a:rPr lang="fr-FR" dirty="0" err="1"/>
              <a:t>parse</a:t>
            </a:r>
            <a:r>
              <a:rPr lang="fr-FR" dirty="0"/>
              <a:t> la description du problème pour détecter les caractéristiques techniques contradictoires.</a:t>
            </a:r>
          </a:p>
          <a:p>
            <a:pPr lvl="1"/>
            <a:r>
              <a:rPr lang="fr-FR" b="1" dirty="0"/>
              <a:t>Validation Rigoureuse</a:t>
            </a:r>
            <a:r>
              <a:rPr lang="fr-FR" dirty="0"/>
              <a:t> :</a:t>
            </a:r>
          </a:p>
          <a:p>
            <a:pPr lvl="2"/>
            <a:r>
              <a:rPr lang="fr-FR" dirty="0"/>
              <a:t>Vérification que les paramètres identifiés existent bien dans la liste officielle des 39 paramètres TRIZ.</a:t>
            </a:r>
          </a:p>
          <a:p>
            <a:pPr lvl="2"/>
            <a:r>
              <a:rPr lang="fr-FR" dirty="0"/>
              <a:t>Contrôle du format de réponse </a:t>
            </a:r>
            <a:r>
              <a:rPr lang="fr-FR" dirty="0" smtClean="0"/>
              <a:t>pour </a:t>
            </a:r>
            <a:r>
              <a:rPr lang="fr-FR" dirty="0"/>
              <a:t>éviter les erreurs </a:t>
            </a:r>
            <a:r>
              <a:rPr lang="fr-FR" dirty="0" smtClean="0"/>
              <a:t>d'interprétation.</a:t>
            </a:r>
          </a:p>
          <a:p>
            <a:pPr marL="0" indent="0">
              <a:buNone/>
            </a:pPr>
            <a:r>
              <a:rPr lang="fr-FR" b="1" dirty="0" smtClean="0"/>
              <a:t>3. </a:t>
            </a:r>
            <a:r>
              <a:rPr lang="fr-FR" b="1" dirty="0"/>
              <a:t>Recherche des Principes dans la </a:t>
            </a:r>
            <a:r>
              <a:rPr lang="fr-FR" b="1" dirty="0" smtClean="0"/>
              <a:t>Matrice</a:t>
            </a:r>
          </a:p>
          <a:p>
            <a:pPr lvl="1"/>
            <a:r>
              <a:rPr lang="fr-FR" b="1" dirty="0"/>
              <a:t>Consultation Matrice Standard</a:t>
            </a:r>
            <a:r>
              <a:rPr lang="fr-FR" dirty="0"/>
              <a:t> :</a:t>
            </a:r>
          </a:p>
          <a:p>
            <a:pPr lvl="2"/>
            <a:r>
              <a:rPr lang="fr-FR" dirty="0"/>
              <a:t>Utilisation d'un fichier Excel structuré comme la matrice de contradictions TRIZ classique.</a:t>
            </a:r>
          </a:p>
          <a:p>
            <a:pPr lvl="2"/>
            <a:r>
              <a:rPr lang="fr-FR" dirty="0"/>
              <a:t>Croisement entre :</a:t>
            </a:r>
          </a:p>
          <a:p>
            <a:pPr lvl="3"/>
            <a:r>
              <a:rPr lang="fr-FR" dirty="0"/>
              <a:t>Ligne : Paramètre qui se dégrade</a:t>
            </a:r>
          </a:p>
          <a:p>
            <a:pPr lvl="3"/>
            <a:r>
              <a:rPr lang="fr-FR" dirty="0"/>
              <a:t>Colonne : Paramètre à améliorer</a:t>
            </a:r>
          </a:p>
          <a:p>
            <a:pPr lvl="2"/>
            <a:r>
              <a:rPr lang="fr-FR" dirty="0"/>
              <a:t>Extraction des numéros de principe dans la cellule correspondante</a:t>
            </a:r>
            <a:r>
              <a:rPr lang="fr-FR" dirty="0" smtClean="0"/>
              <a:t>.</a:t>
            </a:r>
          </a:p>
          <a:p>
            <a:pPr lvl="1"/>
            <a:r>
              <a:rPr lang="fr-FR" b="1" dirty="0"/>
              <a:t>Appel à l'Expert LLM</a:t>
            </a:r>
            <a:r>
              <a:rPr lang="fr-FR" dirty="0"/>
              <a:t> :</a:t>
            </a:r>
          </a:p>
          <a:p>
            <a:pPr lvl="2"/>
            <a:r>
              <a:rPr lang="fr-FR" dirty="0"/>
              <a:t>Si aucun principe n'est trouvé dans les matrices, le LLM propose des principes pertinents en se basant sur :</a:t>
            </a:r>
          </a:p>
          <a:p>
            <a:pPr lvl="3"/>
            <a:r>
              <a:rPr lang="fr-FR" dirty="0"/>
              <a:t>Sa connaissance des principes TRIZ</a:t>
            </a:r>
          </a:p>
          <a:p>
            <a:pPr lvl="3"/>
            <a:r>
              <a:rPr lang="fr-FR" dirty="0"/>
              <a:t>Le contexte spécifique du problème</a:t>
            </a:r>
          </a:p>
          <a:p>
            <a:pPr lvl="3"/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914400" lvl="2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496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275302" y="167149"/>
            <a:ext cx="11631561" cy="6469626"/>
          </a:xfrm>
        </p:spPr>
        <p:txBody>
          <a:bodyPr>
            <a:normAutofit/>
          </a:bodyPr>
          <a:lstStyle/>
          <a:p>
            <a:endParaRPr lang="en-US" b="1" dirty="0" smtClean="0"/>
          </a:p>
          <a:p>
            <a:r>
              <a:rPr lang="en-US" b="1" dirty="0" smtClean="0"/>
              <a:t>4</a:t>
            </a:r>
            <a:r>
              <a:rPr lang="en-US" b="1" dirty="0"/>
              <a:t>. </a:t>
            </a:r>
            <a:r>
              <a:rPr lang="en-US" b="1" dirty="0" err="1"/>
              <a:t>Génération</a:t>
            </a:r>
            <a:r>
              <a:rPr lang="en-US" b="1" dirty="0"/>
              <a:t> </a:t>
            </a:r>
            <a:r>
              <a:rPr lang="en-US" b="1" dirty="0" smtClean="0"/>
              <a:t>Solutions:</a:t>
            </a:r>
          </a:p>
          <a:p>
            <a:pPr marL="0" indent="0">
              <a:buNone/>
            </a:pPr>
            <a:endParaRPr lang="en-US" b="1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Enrichissement Contextuel</a:t>
            </a:r>
            <a:r>
              <a:rPr lang="fr-FR" dirty="0"/>
              <a:t> </a:t>
            </a:r>
            <a:r>
              <a:rPr lang="fr-FR" dirty="0" smtClean="0"/>
              <a:t>:</a:t>
            </a:r>
          </a:p>
          <a:p>
            <a:pPr lvl="2"/>
            <a:r>
              <a:rPr lang="fr-FR" sz="2400" dirty="0" smtClean="0"/>
              <a:t>Chaque principe est accompagné de sa définition officielle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smtClean="0"/>
              <a:t>Application Spécifique</a:t>
            </a:r>
            <a:r>
              <a:rPr lang="fr-FR" dirty="0" smtClean="0"/>
              <a:t> :</a:t>
            </a:r>
          </a:p>
          <a:p>
            <a:pPr lvl="2"/>
            <a:r>
              <a:rPr lang="fr-FR" sz="2100" dirty="0" smtClean="0"/>
              <a:t>Le </a:t>
            </a:r>
            <a:r>
              <a:rPr lang="fr-FR" sz="2100" dirty="0"/>
              <a:t>LLM est guidé pour :</a:t>
            </a:r>
          </a:p>
          <a:p>
            <a:pPr lvl="3"/>
            <a:r>
              <a:rPr lang="fr-FR" sz="2100" dirty="0"/>
              <a:t>Partir du principe abstrait</a:t>
            </a:r>
          </a:p>
          <a:p>
            <a:pPr lvl="3"/>
            <a:r>
              <a:rPr lang="fr-FR" sz="2100" dirty="0"/>
              <a:t>L'adapter au domaine technique du </a:t>
            </a:r>
            <a:r>
              <a:rPr lang="fr-FR" sz="2100" dirty="0" smtClean="0"/>
              <a:t>problème</a:t>
            </a:r>
          </a:p>
          <a:p>
            <a:pPr lvl="3"/>
            <a:r>
              <a:rPr lang="fr-FR" sz="2100" dirty="0" smtClean="0"/>
              <a:t>Proposer </a:t>
            </a:r>
            <a:r>
              <a:rPr lang="fr-FR" sz="2100" dirty="0"/>
              <a:t>une implémentation réaliste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Structuration des Réponses</a:t>
            </a:r>
            <a:r>
              <a:rPr lang="fr-FR" dirty="0"/>
              <a:t> :</a:t>
            </a:r>
            <a:br>
              <a:rPr lang="fr-FR" dirty="0"/>
            </a:br>
            <a:r>
              <a:rPr lang="fr-FR" sz="2100" dirty="0"/>
              <a:t>Chaque solution contient :</a:t>
            </a:r>
          </a:p>
          <a:p>
            <a:pPr lvl="2"/>
            <a:r>
              <a:rPr lang="fr-FR" sz="2100" b="1" dirty="0"/>
              <a:t>Description</a:t>
            </a:r>
            <a:r>
              <a:rPr lang="fr-FR" sz="2100" dirty="0"/>
              <a:t> : Application concrète du principe</a:t>
            </a:r>
          </a:p>
          <a:p>
            <a:pPr lvl="2"/>
            <a:r>
              <a:rPr lang="fr-FR" sz="2100" b="1" dirty="0"/>
              <a:t>Avantages</a:t>
            </a:r>
            <a:r>
              <a:rPr lang="fr-FR" sz="2100" dirty="0"/>
              <a:t> : Gains attendus</a:t>
            </a:r>
          </a:p>
          <a:p>
            <a:pPr lvl="2"/>
            <a:r>
              <a:rPr lang="fr-FR" sz="2100" b="1" dirty="0"/>
              <a:t>Faisabilité</a:t>
            </a:r>
            <a:r>
              <a:rPr lang="fr-FR" sz="2100" dirty="0"/>
              <a:t> : Difficultés </a:t>
            </a:r>
            <a:r>
              <a:rPr lang="fr-FR" sz="2100" dirty="0" smtClean="0"/>
              <a:t>potentielles</a:t>
            </a:r>
            <a:endParaRPr lang="fr-FR" sz="2100" dirty="0"/>
          </a:p>
        </p:txBody>
      </p:sp>
    </p:spTree>
    <p:extLst>
      <p:ext uri="{BB962C8B-B14F-4D97-AF65-F5344CB8AC3E}">
        <p14:creationId xmlns:p14="http://schemas.microsoft.com/office/powerpoint/2010/main" val="303827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8658" y="167148"/>
            <a:ext cx="8475408" cy="64401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5</a:t>
            </a:r>
            <a:r>
              <a:rPr lang="fr-FR" b="1" dirty="0" smtClean="0"/>
              <a:t>. </a:t>
            </a:r>
            <a:r>
              <a:rPr lang="fr-FR" b="1" dirty="0"/>
              <a:t>Évaluation </a:t>
            </a:r>
            <a:r>
              <a:rPr lang="fr-FR" b="1" dirty="0" smtClean="0"/>
              <a:t>Automatisée: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smtClean="0"/>
              <a:t>Objectif</a:t>
            </a:r>
            <a:r>
              <a:rPr lang="fr-FR" dirty="0"/>
              <a:t> : Juger de la qualité des solutions proposées.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b="1" dirty="0"/>
              <a:t>Critères</a:t>
            </a:r>
            <a:r>
              <a:rPr lang="fr-FR" dirty="0"/>
              <a:t> 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/>
              <a:t>Alignement TRIZ</a:t>
            </a:r>
            <a:r>
              <a:rPr lang="fr-FR" dirty="0"/>
              <a:t> : Correspondance exacte avec le principe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/>
              <a:t>Innovation</a:t>
            </a:r>
            <a:r>
              <a:rPr lang="fr-FR" dirty="0"/>
              <a:t> : Originalité de l'application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/>
              <a:t>Faisabilité</a:t>
            </a:r>
            <a:r>
              <a:rPr lang="fr-FR" dirty="0"/>
              <a:t> : Réalisme technique/économique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/>
              <a:t>Impact</a:t>
            </a:r>
            <a:r>
              <a:rPr lang="fr-FR" dirty="0"/>
              <a:t> : Résolution effective de la contradiction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fr-FR" b="1" dirty="0"/>
              <a:t>Clarté</a:t>
            </a:r>
            <a:r>
              <a:rPr lang="fr-FR" dirty="0"/>
              <a:t> : Explication compréhensible</a:t>
            </a:r>
          </a:p>
          <a:p>
            <a:pPr marL="0" indent="0">
              <a:buNone/>
            </a:pPr>
            <a:r>
              <a:rPr lang="fr-FR" b="1" dirty="0"/>
              <a:t>Méthode</a:t>
            </a:r>
            <a:r>
              <a:rPr lang="fr-FR" dirty="0"/>
              <a:t> :</a:t>
            </a:r>
          </a:p>
          <a:p>
            <a:r>
              <a:rPr lang="fr-FR" dirty="0"/>
              <a:t>Le LLM évalue chaque solution sur ces 5 axes via un </a:t>
            </a:r>
            <a:r>
              <a:rPr lang="fr-FR" dirty="0" err="1"/>
              <a:t>scoring</a:t>
            </a:r>
            <a:r>
              <a:rPr lang="fr-FR" dirty="0"/>
              <a:t> 1-5.</a:t>
            </a:r>
          </a:p>
          <a:p>
            <a:r>
              <a:rPr lang="fr-FR" dirty="0"/>
              <a:t>Génération d'un radar chart pour comparer visuellement les solutions.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5802" y="3387212"/>
            <a:ext cx="4186198" cy="313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38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849"/>
          <a:stretch/>
        </p:blipFill>
        <p:spPr>
          <a:xfrm>
            <a:off x="167148" y="108155"/>
            <a:ext cx="5736016" cy="435569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36"/>
          <a:stretch/>
        </p:blipFill>
        <p:spPr>
          <a:xfrm>
            <a:off x="6501104" y="0"/>
            <a:ext cx="4255386" cy="691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079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0703" y="2429899"/>
            <a:ext cx="5847735" cy="1325563"/>
          </a:xfrm>
        </p:spPr>
        <p:txBody>
          <a:bodyPr/>
          <a:lstStyle/>
          <a:p>
            <a:r>
              <a:rPr lang="fr-FR" dirty="0" smtClean="0"/>
              <a:t>          </a:t>
            </a:r>
            <a:r>
              <a:rPr lang="fr-FR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  <a:r>
              <a:rPr lang="fr-FR" dirty="0" smtClean="0"/>
              <a:t> </a:t>
            </a: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5820697" y="2896034"/>
            <a:ext cx="442452" cy="39329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3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792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51387" y="616258"/>
            <a:ext cx="10515600" cy="5587897"/>
          </a:xfrm>
        </p:spPr>
        <p:txBody>
          <a:bodyPr/>
          <a:lstStyle/>
          <a:p>
            <a:r>
              <a:rPr lang="en-US" b="1" dirty="0" smtClean="0"/>
              <a:t>Le </a:t>
            </a:r>
            <a:r>
              <a:rPr lang="en-US" b="1" dirty="0" err="1" smtClean="0"/>
              <a:t>choix</a:t>
            </a:r>
            <a:r>
              <a:rPr lang="en-US" b="1" dirty="0" smtClean="0"/>
              <a:t> du </a:t>
            </a:r>
            <a:r>
              <a:rPr lang="en-US" b="1" dirty="0" err="1" smtClean="0"/>
              <a:t>modèle</a:t>
            </a:r>
            <a:r>
              <a:rPr lang="en-US" b="1" dirty="0" smtClean="0"/>
              <a:t> : Benchmarking</a:t>
            </a:r>
            <a:r>
              <a:rPr lang="en-US" dirty="0"/>
              <a:t> 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 err="1"/>
              <a:t>Comparaison</a:t>
            </a:r>
            <a:r>
              <a:rPr lang="en-US" sz="2800" dirty="0"/>
              <a:t> de </a:t>
            </a:r>
            <a:r>
              <a:rPr lang="en-US" sz="2800" dirty="0" err="1"/>
              <a:t>modèles</a:t>
            </a:r>
            <a:r>
              <a:rPr lang="en-US" sz="2800" dirty="0"/>
              <a:t> (GPT-2, </a:t>
            </a:r>
            <a:r>
              <a:rPr lang="en-US" sz="2800" dirty="0" err="1"/>
              <a:t>TinyLlama</a:t>
            </a:r>
            <a:r>
              <a:rPr lang="en-US" sz="2800" dirty="0"/>
              <a:t>, Deepseek-R1, Llama3-70b</a:t>
            </a:r>
            <a:r>
              <a:rPr lang="en-US" sz="2800" dirty="0" smtClean="0"/>
              <a:t>).</a:t>
            </a:r>
          </a:p>
          <a:p>
            <a:pPr lvl="1"/>
            <a:endParaRPr lang="fr-FR" sz="2800" dirty="0"/>
          </a:p>
          <a:p>
            <a:pPr marL="0" indent="0">
              <a:buNone/>
            </a:pPr>
            <a:r>
              <a:rPr lang="fr-MA" dirty="0"/>
              <a:t>Ce chapitre présente une analyse comparative de quatre modèles LLM testés pour leur aptitude à :</a:t>
            </a:r>
            <a:endParaRPr lang="en-US" dirty="0"/>
          </a:p>
          <a:p>
            <a:pPr lvl="2"/>
            <a:r>
              <a:rPr lang="en-US" sz="2800" dirty="0"/>
              <a:t>Identifier des contradictions techniques,</a:t>
            </a:r>
          </a:p>
          <a:p>
            <a:pPr lvl="2"/>
            <a:r>
              <a:rPr lang="fr-MA" sz="2800" dirty="0"/>
              <a:t>Proposer des principes TRIZ pertinents,</a:t>
            </a:r>
            <a:endParaRPr lang="en-US" sz="2800" dirty="0"/>
          </a:p>
          <a:p>
            <a:pPr lvl="2"/>
            <a:r>
              <a:rPr lang="fr-MA" sz="2800" dirty="0"/>
              <a:t>Générer des solutions innovantes et réalisables.</a:t>
            </a:r>
            <a:endParaRPr lang="en-US" sz="2800" dirty="0"/>
          </a:p>
          <a:p>
            <a:pPr marL="1371600" lvl="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10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52729"/>
              </p:ext>
            </p:extLst>
          </p:nvPr>
        </p:nvGraphicFramePr>
        <p:xfrm>
          <a:off x="373627" y="226141"/>
          <a:ext cx="11543069" cy="625932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81930">
                  <a:extLst>
                    <a:ext uri="{9D8B030D-6E8A-4147-A177-3AD203B41FA5}">
                      <a16:colId xmlns:a16="http://schemas.microsoft.com/office/drawing/2014/main" val="516516371"/>
                    </a:ext>
                  </a:extLst>
                </a:gridCol>
                <a:gridCol w="2281930">
                  <a:extLst>
                    <a:ext uri="{9D8B030D-6E8A-4147-A177-3AD203B41FA5}">
                      <a16:colId xmlns:a16="http://schemas.microsoft.com/office/drawing/2014/main" val="2453135323"/>
                    </a:ext>
                  </a:extLst>
                </a:gridCol>
                <a:gridCol w="2281930">
                  <a:extLst>
                    <a:ext uri="{9D8B030D-6E8A-4147-A177-3AD203B41FA5}">
                      <a16:colId xmlns:a16="http://schemas.microsoft.com/office/drawing/2014/main" val="2293216309"/>
                    </a:ext>
                  </a:extLst>
                </a:gridCol>
                <a:gridCol w="2281930">
                  <a:extLst>
                    <a:ext uri="{9D8B030D-6E8A-4147-A177-3AD203B41FA5}">
                      <a16:colId xmlns:a16="http://schemas.microsoft.com/office/drawing/2014/main" val="1693573492"/>
                    </a:ext>
                  </a:extLst>
                </a:gridCol>
                <a:gridCol w="2415349">
                  <a:extLst>
                    <a:ext uri="{9D8B030D-6E8A-4147-A177-3AD203B41FA5}">
                      <a16:colId xmlns:a16="http://schemas.microsoft.com/office/drawing/2014/main" val="3237663961"/>
                    </a:ext>
                  </a:extLst>
                </a:gridCol>
              </a:tblGrid>
              <a:tr h="9926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Critères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GPT-2 (Hugging Face)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deepseek</a:t>
                      </a:r>
                      <a:r>
                        <a:rPr lang="en-US" dirty="0" smtClean="0"/>
                        <a:t> r1-llama 70b (</a:t>
                      </a:r>
                      <a:r>
                        <a:rPr lang="en-US" dirty="0" err="1" smtClean="0"/>
                        <a:t>Groq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TinyLlama</a:t>
                      </a:r>
                      <a:r>
                        <a:rPr lang="en-US" dirty="0" smtClean="0"/>
                        <a:t> (</a:t>
                      </a:r>
                      <a:r>
                        <a:rPr lang="en-US" dirty="0" err="1" smtClean="0"/>
                        <a:t>Ollama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llama 3.3-70b (</a:t>
                      </a:r>
                      <a:r>
                        <a:rPr lang="en-US" dirty="0" err="1" smtClean="0"/>
                        <a:t>Groq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568358"/>
                  </a:ext>
                </a:extLst>
              </a:tr>
              <a:tr h="6948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Précision</a:t>
                      </a:r>
                      <a:r>
                        <a:rPr lang="en-US" dirty="0" smtClean="0"/>
                        <a:t> TRIZ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Échec</a:t>
                      </a:r>
                      <a:r>
                        <a:rPr lang="en-US" dirty="0" smtClean="0"/>
                        <a:t> 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Bonne identification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Interprétation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incorrecte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Excellente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compréhension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425545"/>
                  </a:ext>
                </a:extLst>
              </a:tr>
              <a:tr h="6948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Cohérence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Texte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incohérent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Répétitions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fréquentes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Phrases </a:t>
                      </a:r>
                      <a:r>
                        <a:rPr lang="en-US" dirty="0" err="1" smtClean="0"/>
                        <a:t>floues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Raisonnement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structuré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792693"/>
                  </a:ext>
                </a:extLst>
              </a:tr>
              <a:tr h="6948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Créativité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Aucune</a:t>
                      </a:r>
                      <a:r>
                        <a:rPr lang="en-US" dirty="0" smtClean="0"/>
                        <a:t> solution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Solutions </a:t>
                      </a:r>
                      <a:r>
                        <a:rPr lang="en-US" dirty="0" err="1" smtClean="0"/>
                        <a:t>pratiques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Solutions </a:t>
                      </a:r>
                      <a:r>
                        <a:rPr lang="en-US" dirty="0" err="1" smtClean="0"/>
                        <a:t>génériques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Innovations </a:t>
                      </a:r>
                      <a:r>
                        <a:rPr lang="en-US" dirty="0" err="1" smtClean="0"/>
                        <a:t>avancées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596608"/>
                  </a:ext>
                </a:extLst>
              </a:tr>
              <a:tr h="6948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Méthodologie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 suit pas TRIZ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Étapes</a:t>
                      </a:r>
                      <a:r>
                        <a:rPr lang="en-US" dirty="0" smtClean="0"/>
                        <a:t> TRIZ </a:t>
                      </a:r>
                      <a:r>
                        <a:rPr lang="en-US" dirty="0" err="1" smtClean="0"/>
                        <a:t>correctes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Échec</a:t>
                      </a:r>
                      <a:r>
                        <a:rPr lang="en-US" dirty="0" smtClean="0"/>
                        <a:t> critique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Approche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systématique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545262"/>
                  </a:ext>
                </a:extLst>
              </a:tr>
              <a:tr h="6948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Vitesse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Moyenne</a:t>
                      </a:r>
                      <a:r>
                        <a:rPr lang="en-US" dirty="0" smtClean="0"/>
                        <a:t> (local)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Rapide</a:t>
                      </a:r>
                      <a:r>
                        <a:rPr lang="en-US" dirty="0" smtClean="0"/>
                        <a:t> (API)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Lente (local)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Très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rapide</a:t>
                      </a:r>
                      <a:r>
                        <a:rPr lang="en-US" dirty="0" smtClean="0"/>
                        <a:t> (API)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251310"/>
                  </a:ext>
                </a:extLst>
              </a:tr>
              <a:tr h="402582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Exemple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Réussi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Échec</a:t>
                      </a:r>
                      <a:r>
                        <a:rPr lang="en-US" dirty="0" smtClean="0"/>
                        <a:t> critique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Force majeure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Échec</a:t>
                      </a:r>
                      <a:r>
                        <a:rPr lang="en-US" dirty="0" smtClean="0"/>
                        <a:t> critique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Force majeure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379101"/>
                  </a:ext>
                </a:extLst>
              </a:tr>
              <a:tr h="694868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Adaptabilité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Rigide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Formulations </a:t>
                      </a:r>
                      <a:r>
                        <a:rPr lang="en-US" dirty="0" err="1" smtClean="0"/>
                        <a:t>redondantes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Peu</a:t>
                      </a:r>
                      <a:r>
                        <a:rPr lang="en-US" dirty="0" smtClean="0"/>
                        <a:t> adaptable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Excellente</a:t>
                      </a:r>
                      <a:r>
                        <a:rPr lang="en-US" dirty="0" smtClean="0"/>
                        <a:t> adaptation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1546430"/>
                  </a:ext>
                </a:extLst>
              </a:tr>
              <a:tr h="694868">
                <a:tc>
                  <a:txBody>
                    <a:bodyPr/>
                    <a:lstStyle/>
                    <a:p>
                      <a:r>
                        <a:rPr lang="en-US" dirty="0" smtClean="0"/>
                        <a:t>Usage Optimal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Non </a:t>
                      </a:r>
                      <a:r>
                        <a:rPr lang="en-US" dirty="0" err="1" smtClean="0"/>
                        <a:t>recommandé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Prototypage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rapide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Éviter</a:t>
                      </a:r>
                      <a:r>
                        <a:rPr lang="en-US" dirty="0" smtClean="0"/>
                        <a:t> pour TRIZ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Production pro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266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679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2238580"/>
            <a:ext cx="10515600" cy="2018788"/>
          </a:xfrm>
        </p:spPr>
        <p:txBody>
          <a:bodyPr/>
          <a:lstStyle/>
          <a:p>
            <a:pPr marL="0" indent="0" algn="ctr">
              <a:buNone/>
            </a:pPr>
            <a:r>
              <a:rPr lang="fr-MA" dirty="0" smtClean="0"/>
              <a:t>Finalement c’est </a:t>
            </a:r>
            <a:r>
              <a:rPr lang="fr-FR" dirty="0"/>
              <a:t>l</a:t>
            </a:r>
            <a:r>
              <a:rPr lang="fr-FR" dirty="0" smtClean="0"/>
              <a:t>e modèle </a:t>
            </a:r>
            <a:r>
              <a:rPr lang="en-US" b="1" u="sng" dirty="0" smtClean="0"/>
              <a:t>llama-3.3-70b-versatile</a:t>
            </a:r>
            <a:r>
              <a:rPr lang="fr-FR" dirty="0"/>
              <a:t> </a:t>
            </a:r>
            <a:r>
              <a:rPr lang="fr-FR" dirty="0" smtClean="0"/>
              <a:t> qui a </a:t>
            </a:r>
            <a:r>
              <a:rPr lang="fr-FR" dirty="0"/>
              <a:t>fourni une réponse de haute qualité, montrant une bonne compréhension de la problématique et une capacité à proposer des solutions innovantes.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4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5813323" y="2764196"/>
            <a:ext cx="4835013" cy="1325563"/>
          </a:xfrm>
        </p:spPr>
        <p:txBody>
          <a:bodyPr/>
          <a:lstStyle/>
          <a:p>
            <a:r>
              <a:rPr lang="en-US" b="1" dirty="0" smtClean="0"/>
              <a:t>      </a:t>
            </a:r>
            <a:r>
              <a:rPr lang="en-US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Workflow</a:t>
            </a:r>
            <a:endParaRPr lang="en-US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5958348" y="3208426"/>
            <a:ext cx="481781" cy="4371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3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7696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633" y="160574"/>
            <a:ext cx="4994787" cy="669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929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57167" y="2410235"/>
            <a:ext cx="9239865" cy="1325563"/>
          </a:xfrm>
        </p:spPr>
        <p:txBody>
          <a:bodyPr/>
          <a:lstStyle/>
          <a:p>
            <a:pPr algn="ctr"/>
            <a:r>
              <a:rPr lang="fr-FR" dirty="0" smtClean="0"/>
              <a:t>      </a:t>
            </a:r>
            <a:r>
              <a:rPr lang="fr-FR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Application: démonstration pratique </a:t>
            </a:r>
            <a:endParaRPr lang="en-US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6" name="Ellipse 5"/>
          <p:cNvSpPr/>
          <p:nvPr/>
        </p:nvSpPr>
        <p:spPr>
          <a:xfrm>
            <a:off x="2851354" y="2490671"/>
            <a:ext cx="481781" cy="43710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 smtClean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3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59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092678" y="2939845"/>
            <a:ext cx="7440561" cy="158253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smtClean="0"/>
              <a:t>      </a:t>
            </a:r>
            <a:r>
              <a:rPr lang="fr-FR" sz="4000" b="1" dirty="0" smtClean="0">
                <a:solidFill>
                  <a:srgbClr val="002060"/>
                </a:solidFill>
                <a:latin typeface="Algerian" panose="04020705040A02060702" pitchFamily="82" charset="0"/>
              </a:rPr>
              <a:t>conclusion et Perspectives d’améliorations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Ellipse 3"/>
          <p:cNvSpPr/>
          <p:nvPr/>
        </p:nvSpPr>
        <p:spPr>
          <a:xfrm>
            <a:off x="4306528" y="2939845"/>
            <a:ext cx="393291" cy="43037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3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573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98871" y="294968"/>
            <a:ext cx="10515600" cy="5584722"/>
          </a:xfrm>
        </p:spPr>
        <p:txBody>
          <a:bodyPr/>
          <a:lstStyle/>
          <a:p>
            <a:pPr marL="0" indent="0" algn="ctr">
              <a:buNone/>
            </a:pPr>
            <a:r>
              <a:rPr lang="fr-FR" dirty="0"/>
              <a:t>Ce projet illustre avec succès l’intégration des </a:t>
            </a:r>
            <a:r>
              <a:rPr lang="fr-FR" dirty="0" err="1"/>
              <a:t>LLMs</a:t>
            </a:r>
            <a:r>
              <a:rPr lang="fr-FR" dirty="0"/>
              <a:t> modernes dans la méthodologie TRIZ, offrant une solution innovante pour la résolution automatisée de contradictions techniques. En combinant la rigueur de </a:t>
            </a:r>
            <a:r>
              <a:rPr lang="fr-FR" dirty="0" smtClean="0"/>
              <a:t>l’approche </a:t>
            </a:r>
            <a:r>
              <a:rPr lang="fr-FR" dirty="0"/>
              <a:t>TRIZ avec la puissance de l’IA (via le modèle Llama-3-70b de </a:t>
            </a:r>
            <a:r>
              <a:rPr lang="fr-FR" dirty="0" err="1"/>
              <a:t>Groq</a:t>
            </a:r>
            <a:r>
              <a:rPr lang="fr-FR" dirty="0"/>
              <a:t>), l’application démontre plusieurs avancées clés </a:t>
            </a:r>
            <a:endParaRPr lang="fr-FR" dirty="0" smtClean="0"/>
          </a:p>
          <a:p>
            <a:pPr marL="0" indent="0">
              <a:buNone/>
            </a:pPr>
            <a:r>
              <a:rPr lang="fr-FR" b="1" dirty="0"/>
              <a:t>Limites et </a:t>
            </a:r>
            <a:r>
              <a:rPr lang="fr-FR" b="1" dirty="0" smtClean="0"/>
              <a:t>Perspectives</a:t>
            </a:r>
          </a:p>
          <a:p>
            <a:r>
              <a:rPr lang="fr-FR" dirty="0" smtClean="0"/>
              <a:t>  </a:t>
            </a:r>
            <a:r>
              <a:rPr lang="fr-FR" dirty="0"/>
              <a:t>Dépendance aux prompts : Nécessite un engineering </a:t>
            </a:r>
            <a:r>
              <a:rPr lang="fr-FR" dirty="0" smtClean="0"/>
              <a:t>minutieux</a:t>
            </a:r>
          </a:p>
          <a:p>
            <a:r>
              <a:rPr lang="fr-FR" dirty="0"/>
              <a:t> </a:t>
            </a:r>
            <a:r>
              <a:rPr lang="fr-FR" dirty="0" smtClean="0"/>
              <a:t>Perspectives </a:t>
            </a:r>
            <a:r>
              <a:rPr lang="fr-FR" dirty="0"/>
              <a:t>: </a:t>
            </a:r>
          </a:p>
          <a:p>
            <a:pPr lvl="1"/>
            <a:r>
              <a:rPr lang="fr-FR" dirty="0" smtClean="0"/>
              <a:t>Amélioration </a:t>
            </a:r>
            <a:r>
              <a:rPr lang="fr-FR" dirty="0"/>
              <a:t>des </a:t>
            </a:r>
            <a:r>
              <a:rPr lang="fr-FR" dirty="0" err="1"/>
              <a:t>templates</a:t>
            </a:r>
            <a:r>
              <a:rPr lang="fr-FR" dirty="0"/>
              <a:t> de prompts 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/>
              <a:t>Extension à d’autres matrices TRIZ </a:t>
            </a:r>
            <a:endParaRPr lang="fr-FR" dirty="0" smtClean="0"/>
          </a:p>
          <a:p>
            <a:pPr lvl="1"/>
            <a:r>
              <a:rPr lang="fr-FR" dirty="0" smtClean="0"/>
              <a:t> </a:t>
            </a:r>
            <a:r>
              <a:rPr lang="fr-FR" dirty="0" smtClean="0"/>
              <a:t>utilisation des modèles encore plus performants.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07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966020" y="1651819"/>
            <a:ext cx="10515600" cy="3333136"/>
          </a:xfrm>
        </p:spPr>
        <p:txBody>
          <a:bodyPr/>
          <a:lstStyle/>
          <a:p>
            <a:pPr marL="0" indent="0" algn="ctr">
              <a:buNone/>
            </a:pPr>
            <a:r>
              <a:rPr lang="fr-FR" b="1" dirty="0" smtClean="0"/>
              <a:t>« L'innovation </a:t>
            </a:r>
            <a:r>
              <a:rPr lang="fr-FR" b="1" dirty="0"/>
              <a:t>ne vient pas du hasard, mais d'une </a:t>
            </a:r>
            <a:r>
              <a:rPr lang="fr-FR" b="1" dirty="0" smtClean="0"/>
              <a:t>méthode »  .</a:t>
            </a:r>
          </a:p>
          <a:p>
            <a:pPr marL="0" indent="0" algn="ctr">
              <a:buNone/>
            </a:pPr>
            <a:endParaRPr lang="fr-FR" b="1" dirty="0"/>
          </a:p>
          <a:p>
            <a:pPr marL="0" indent="0" algn="ctr">
              <a:buNone/>
            </a:pPr>
            <a:endParaRPr lang="fr-FR" b="1" dirty="0" smtClean="0"/>
          </a:p>
          <a:p>
            <a:pPr marL="0" indent="0" algn="ctr">
              <a:buNone/>
            </a:pPr>
            <a:r>
              <a:rPr lang="fr-FR" b="1" dirty="0" smtClean="0"/>
              <a:t> Comment </a:t>
            </a:r>
            <a:r>
              <a:rPr lang="fr-FR" b="1" dirty="0"/>
              <a:t>peut-on inventer de manière </a:t>
            </a:r>
            <a:r>
              <a:rPr lang="fr-FR" b="1" dirty="0" smtClean="0"/>
              <a:t>systématique ?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smtClean="0"/>
              <a:t>                                                                         </a:t>
            </a:r>
            <a:r>
              <a:rPr lang="fr-FR" b="1" dirty="0" err="1" smtClean="0"/>
              <a:t>Genrich</a:t>
            </a:r>
            <a:r>
              <a:rPr lang="fr-FR" b="1" dirty="0" smtClean="0"/>
              <a:t> </a:t>
            </a:r>
            <a:r>
              <a:rPr lang="fr-FR" b="1" dirty="0" err="1" smtClean="0"/>
              <a:t>Altshuller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2509520" y="4984955"/>
            <a:ext cx="7814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fr-FR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L'IA </a:t>
            </a:r>
            <a:r>
              <a:rPr lang="fr-FR" sz="28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un 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catalyseur de la créativité humaine."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21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779207" y="1986116"/>
            <a:ext cx="10515600" cy="37165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La méthode TRIZ est une approche structurée pour résoudre des problèmes techniques et organisationnels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Elle repose sur l'idée que les problèmes et leurs solutions sont souvent similaires dans différents domaines.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 TRIZ propose des outils pour caractériser les problèmes et suggère des solutions innovantes basées sur des principes universels.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dirty="0" smtClean="0"/>
              <a:t>Cette méthode est particulièrement utile pour les problèmes complexes où des contradictions techniques apparaissent.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359743" y="324464"/>
            <a:ext cx="6784258" cy="111104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3200" u="sng" dirty="0" smtClean="0"/>
              <a:t>Théorie de Résolution des Problèmes Inventifs</a:t>
            </a:r>
            <a:endParaRPr 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2504381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Les Fondements de TRIZ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845290"/>
            <a:ext cx="10515600" cy="4034401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TRIZ vise à augmenter l'</a:t>
            </a:r>
            <a:r>
              <a:rPr lang="fr-FR" b="1" dirty="0"/>
              <a:t>idéalité</a:t>
            </a:r>
            <a:r>
              <a:rPr lang="fr-FR" dirty="0"/>
              <a:t> d'un système, c'est-à-dire à maximiser ses avantages tout en minimisant ses coûts et ses inconvénients. L'idéalité se calcule comme suit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/>
              <a:t>L'objectif est de résoudre les contradictions techniques qui limitent les performances d'un système.</a:t>
            </a:r>
            <a:endParaRPr lang="en-US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153" y="3031905"/>
            <a:ext cx="5435140" cy="86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8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Les </a:t>
            </a:r>
            <a:r>
              <a:rPr lang="en-US" b="1" u="sng" dirty="0" err="1"/>
              <a:t>Outils</a:t>
            </a:r>
            <a:r>
              <a:rPr lang="en-US" b="1" u="sng" dirty="0"/>
              <a:t> de TRIZ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La </a:t>
            </a:r>
            <a:r>
              <a:rPr lang="en-US" b="1" dirty="0" err="1"/>
              <a:t>Matrice</a:t>
            </a:r>
            <a:r>
              <a:rPr lang="en-US" b="1" dirty="0"/>
              <a:t> des </a:t>
            </a:r>
            <a:r>
              <a:rPr lang="en-US" b="1" dirty="0" smtClean="0"/>
              <a:t>Contradictions:</a:t>
            </a:r>
          </a:p>
          <a:p>
            <a:pPr marL="0" indent="0">
              <a:buNone/>
            </a:pPr>
            <a:r>
              <a:rPr lang="fr-FR" dirty="0"/>
              <a:t>La matrice TRIZ est un outil clé pour identifier et résoudre les contradictions techniques. Elle relie </a:t>
            </a:r>
            <a:r>
              <a:rPr lang="fr-FR" b="1" dirty="0"/>
              <a:t>39 paramètres techniques</a:t>
            </a:r>
            <a:r>
              <a:rPr lang="fr-FR" dirty="0"/>
              <a:t> (comme la vitesse, la force, la stabilité, etc.) et propose des </a:t>
            </a:r>
            <a:r>
              <a:rPr lang="fr-FR" b="1" dirty="0"/>
              <a:t>40 principes inventifs</a:t>
            </a:r>
            <a:r>
              <a:rPr lang="fr-FR" dirty="0"/>
              <a:t> pour résoudre les contradictions</a:t>
            </a:r>
            <a:r>
              <a:rPr lang="fr-FR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Exemple</a:t>
            </a:r>
            <a:r>
              <a:rPr lang="fr-FR" dirty="0"/>
              <a:t> : Si vous voulez augmenter la vitesse d'un véhicule (paramètre 9) sans augmenter sa consommation de carburant (paramètre 19), la matrice TRIZ suggère des principes comme la </a:t>
            </a:r>
            <a:r>
              <a:rPr lang="fr-FR" b="1" dirty="0"/>
              <a:t>segmentation</a:t>
            </a:r>
            <a:r>
              <a:rPr lang="fr-FR" dirty="0"/>
              <a:t> ou l'</a:t>
            </a:r>
            <a:r>
              <a:rPr lang="fr-FR" b="1" dirty="0"/>
              <a:t>extraction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5487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2135" cy="913069"/>
          </a:xfrm>
        </p:spPr>
        <p:txBody>
          <a:bodyPr/>
          <a:lstStyle/>
          <a:p>
            <a:r>
              <a:rPr lang="en-US" b="1" dirty="0"/>
              <a:t> </a:t>
            </a:r>
            <a:r>
              <a:rPr lang="en-US" b="1" u="sng" dirty="0"/>
              <a:t>Les 40 </a:t>
            </a:r>
            <a:r>
              <a:rPr lang="en-US" b="1" u="sng" dirty="0" err="1"/>
              <a:t>Principes</a:t>
            </a:r>
            <a:r>
              <a:rPr lang="en-US" b="1" u="sng" dirty="0"/>
              <a:t> </a:t>
            </a:r>
            <a:r>
              <a:rPr lang="en-US" b="1" u="sng" dirty="0" err="1"/>
              <a:t>Inventifs</a:t>
            </a:r>
            <a:endParaRPr lang="en-US" b="1" u="sng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0" y="14421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dirty="0"/>
              <a:t>Ces principes sont des solutions universelles applicables à divers problèmes techniques. En voici quelques-uns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/>
              <a:t>Principe 1 : Segmentation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Diviser un système en parties indépendantes pour simplifier sa conception ou son </a:t>
            </a:r>
            <a:r>
              <a:rPr lang="fr-FR" dirty="0" smtClean="0"/>
              <a:t>fonctionnement.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smtClean="0"/>
              <a:t>Principe </a:t>
            </a:r>
            <a:r>
              <a:rPr lang="fr-FR" b="1" dirty="0"/>
              <a:t>10 : Action Préalable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Effectuer des actions préventives pour éviter des problèmes </a:t>
            </a:r>
            <a:r>
              <a:rPr lang="fr-FR" dirty="0" smtClean="0"/>
              <a:t>futurs.</a:t>
            </a:r>
          </a:p>
          <a:p>
            <a:pPr marL="457200" lvl="1" indent="0">
              <a:buNone/>
            </a:pPr>
            <a:endParaRPr lang="fr-FR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fr-FR" b="1" dirty="0" smtClean="0"/>
              <a:t>Principe </a:t>
            </a:r>
            <a:r>
              <a:rPr lang="fr-FR" b="1" dirty="0"/>
              <a:t>35 : Changement de Propriétés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Modifier les propriétés d'un système pour améliorer ses performances.</a:t>
            </a:r>
          </a:p>
        </p:txBody>
      </p:sp>
    </p:spTree>
    <p:extLst>
      <p:ext uri="{BB962C8B-B14F-4D97-AF65-F5344CB8AC3E}">
        <p14:creationId xmlns:p14="http://schemas.microsoft.com/office/powerpoint/2010/main" val="2875961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Les 4 Principes de Séparation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Ces principes aident à résoudre des contradictions en séparant des propriétés dans le temps ou l'espace </a:t>
            </a:r>
            <a:r>
              <a:rPr lang="fr-FR" dirty="0" smtClean="0"/>
              <a:t>:</a:t>
            </a:r>
          </a:p>
          <a:p>
            <a:pPr marL="0" indent="0">
              <a:buNone/>
            </a:pPr>
            <a:endParaRPr lang="fr-FR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/>
              <a:t>Séparation dans le Temps</a:t>
            </a:r>
            <a:r>
              <a:rPr lang="fr-FR" dirty="0"/>
              <a:t> : Utiliser une propriété à un moment donné et une autre à un autre </a:t>
            </a:r>
            <a:r>
              <a:rPr lang="fr-FR" dirty="0" smtClean="0"/>
              <a:t>moment.</a:t>
            </a:r>
          </a:p>
          <a:p>
            <a:pPr marL="914400" lvl="2" indent="0">
              <a:buNone/>
            </a:pPr>
            <a:endParaRPr lang="fr-FR" dirty="0" smtClean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 smtClean="0"/>
              <a:t>Séparation </a:t>
            </a:r>
            <a:r>
              <a:rPr lang="fr-FR" b="1" dirty="0"/>
              <a:t>dans l'Espace</a:t>
            </a:r>
            <a:r>
              <a:rPr lang="fr-FR" dirty="0"/>
              <a:t> : Utiliser une propriété dans une partie du système et une autre dans une autre partie.</a:t>
            </a:r>
          </a:p>
        </p:txBody>
      </p:sp>
    </p:spTree>
    <p:extLst>
      <p:ext uri="{BB962C8B-B14F-4D97-AF65-F5344CB8AC3E}">
        <p14:creationId xmlns:p14="http://schemas.microsoft.com/office/powerpoint/2010/main" val="2880464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9683</TotalTime>
  <Words>1082</Words>
  <Application>Microsoft Office PowerPoint</Application>
  <PresentationFormat>Grand écran</PresentationFormat>
  <Paragraphs>265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4" baseType="lpstr">
      <vt:lpstr>Algerian</vt:lpstr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Plan </vt:lpstr>
      <vt:lpstr>          Introduction </vt:lpstr>
      <vt:lpstr>Présentation PowerPoint</vt:lpstr>
      <vt:lpstr>Présentation PowerPoint</vt:lpstr>
      <vt:lpstr>Les Fondements de TRIZ</vt:lpstr>
      <vt:lpstr>Les Outils de TRIZ</vt:lpstr>
      <vt:lpstr> Les 40 Principes Inventifs</vt:lpstr>
      <vt:lpstr>Les 4 Principes de Séparation</vt:lpstr>
      <vt:lpstr>Les 8 Lois d'Évolution</vt:lpstr>
      <vt:lpstr>Flux de Travail de TRIZ</vt:lpstr>
      <vt:lpstr>Les Avantages de TRIZ</vt:lpstr>
      <vt:lpstr>Les Limites de TRIZ</vt:lpstr>
      <vt:lpstr>Objectif du projet</vt:lpstr>
      <vt:lpstr>           Etat d’art  </vt:lpstr>
      <vt:lpstr>Présentation PowerPoint</vt:lpstr>
      <vt:lpstr>Article 1 : Large Language Model : Design Mobile Platform for Problem Solving Ideation Auteurs : K. Haryono, A.F. Hidayatullah Publication : 9th International Conference, IEEE, 2024 Lien : https://ieeexplore.ieee.org/abstract/document/10809976/</vt:lpstr>
      <vt:lpstr>Présentation PowerPoint</vt:lpstr>
      <vt:lpstr>Article 2 : On Opportunities and Challenges of Large Language Models and GPT for Problem Solving and TRIZ Education Auteurs : S. Avogadri, D. Russo Publication : International TRIZ Future Conference, Springer, 2024  Lien : https://link.springer.com/chapter/10.1007/978-3-031-75919-2_ 12</vt:lpstr>
      <vt:lpstr>Présentation PowerPoint</vt:lpstr>
      <vt:lpstr>Article 3 : Hybrid Reasoning Models Integrating TRIZ and LLMs Auteurs : G. Simons Publication : Springer, 2023  Lien : (À rechercher dans Springer ou ACM Digital Library)</vt:lpstr>
      <vt:lpstr>Présentation PowerPoint</vt:lpstr>
      <vt:lpstr>          Méthodologie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      Workflow</vt:lpstr>
      <vt:lpstr>Présentation PowerPoint</vt:lpstr>
      <vt:lpstr>      Application: démonstration pratique </vt:lpstr>
      <vt:lpstr>      conclusion et Perspectives d’améliorations 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métier : Amélioration de TRIZ avec des modèles de langage volumineux (LLM) pour l'analyse automatisée des brevets</dc:title>
  <dc:creator>user</dc:creator>
  <cp:lastModifiedBy>user</cp:lastModifiedBy>
  <cp:revision>76</cp:revision>
  <dcterms:created xsi:type="dcterms:W3CDTF">2025-03-10T22:17:09Z</dcterms:created>
  <dcterms:modified xsi:type="dcterms:W3CDTF">2025-06-18T10:23:56Z</dcterms:modified>
</cp:coreProperties>
</file>