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06748236d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06748236d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06748236df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06748236df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06748236d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06748236d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06748236d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06748236d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06748236d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06748236d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06748236d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06748236d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06748236d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06748236d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06748236d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06748236d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06748236d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06748236d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06748236d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06748236d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06748236d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06748236d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Exploring Crime Patterns in Baltimore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Safe Neighborhood Project</a:t>
            </a:r>
            <a:endParaRPr/>
          </a:p>
        </p:txBody>
      </p:sp>
      <p:sp>
        <p:nvSpPr>
          <p:cNvPr id="56" name="Google Shape;56;p13"/>
          <p:cNvSpPr txBox="1"/>
          <p:nvPr/>
        </p:nvSpPr>
        <p:spPr>
          <a:xfrm>
            <a:off x="7212375" y="4481675"/>
            <a:ext cx="146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Nisarg Patel</a:t>
            </a:r>
            <a:endParaRPr sz="1800">
              <a:solidFill>
                <a:schemeClr val="dk2"/>
              </a:solidFill>
            </a:endParaRPr>
          </a:p>
        </p:txBody>
      </p:sp>
      <p:sp>
        <p:nvSpPr>
          <p:cNvPr id="57" name="Google Shape;57;p13"/>
          <p:cNvSpPr txBox="1"/>
          <p:nvPr/>
        </p:nvSpPr>
        <p:spPr>
          <a:xfrm>
            <a:off x="311700" y="3927575"/>
            <a:ext cx="2720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IS 733 Data Mining</a:t>
            </a:r>
            <a:br>
              <a:rPr lang="en" sz="1800">
                <a:solidFill>
                  <a:schemeClr val="dk2"/>
                </a:solidFill>
              </a:rPr>
            </a:br>
            <a:r>
              <a:rPr lang="en" sz="1800">
                <a:solidFill>
                  <a:schemeClr val="dk2"/>
                </a:solidFill>
              </a:rPr>
              <a:t>Homework 1</a:t>
            </a:r>
            <a:endParaRPr sz="1800">
              <a:solidFill>
                <a:schemeClr val="dk2"/>
              </a:solidFill>
            </a:endParaRPr>
          </a:p>
          <a:p>
            <a:pPr indent="0" lvl="0" marL="0" rtl="0" algn="l">
              <a:spcBef>
                <a:spcPts val="0"/>
              </a:spcBef>
              <a:spcAft>
                <a:spcPts val="0"/>
              </a:spcAft>
              <a:buNone/>
            </a:pPr>
            <a:r>
              <a:rPr lang="en" sz="1800">
                <a:solidFill>
                  <a:schemeClr val="dk2"/>
                </a:solidFill>
              </a:rPr>
              <a:t>09/28/2024</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1800">
                <a:solidFill>
                  <a:schemeClr val="dk2"/>
                </a:solidFill>
              </a:rPr>
              <a:t> </a:t>
            </a:r>
            <a:r>
              <a:rPr lang="en"/>
              <a:t>4.c</a:t>
            </a:r>
            <a:r>
              <a:rPr lang="en" sz="1800">
                <a:solidFill>
                  <a:schemeClr val="dk2"/>
                </a:solidFill>
              </a:rPr>
              <a:t> </a:t>
            </a:r>
            <a:r>
              <a:rPr lang="en"/>
              <a:t>Heatmap for day-of-week</a:t>
            </a:r>
            <a:endParaRPr sz="1800">
              <a:solidFill>
                <a:schemeClr val="dk2"/>
              </a:solidFill>
            </a:endParaRPr>
          </a:p>
          <a:p>
            <a:pPr indent="0" lvl="0" marL="0" rtl="0" algn="l">
              <a:lnSpc>
                <a:spcPct val="115000"/>
              </a:lnSpc>
              <a:spcBef>
                <a:spcPts val="1200"/>
              </a:spcBef>
              <a:spcAft>
                <a:spcPts val="0"/>
              </a:spcAft>
              <a:buClr>
                <a:schemeClr val="dk1"/>
              </a:buClr>
              <a:buSzPct val="61111"/>
              <a:buFont typeface="Arial"/>
              <a:buNone/>
            </a:pPr>
            <a:r>
              <a:t/>
            </a:r>
            <a:endParaRPr sz="1800">
              <a:solidFill>
                <a:schemeClr val="dk2"/>
              </a:solidFill>
            </a:endParaRPr>
          </a:p>
          <a:p>
            <a:pPr indent="0" lvl="0" marL="0" rtl="0" algn="l">
              <a:spcBef>
                <a:spcPts val="1200"/>
              </a:spcBef>
              <a:spcAft>
                <a:spcPts val="0"/>
              </a:spcAft>
              <a:buNone/>
            </a:pPr>
            <a:r>
              <a:t/>
            </a:r>
            <a:endParaRPr/>
          </a:p>
        </p:txBody>
      </p:sp>
      <p:pic>
        <p:nvPicPr>
          <p:cNvPr id="119" name="Google Shape;119;p22"/>
          <p:cNvPicPr preferRelativeResize="0"/>
          <p:nvPr/>
        </p:nvPicPr>
        <p:blipFill>
          <a:blip r:embed="rId3">
            <a:alphaModFix/>
          </a:blip>
          <a:stretch>
            <a:fillRect/>
          </a:stretch>
        </p:blipFill>
        <p:spPr>
          <a:xfrm>
            <a:off x="1293650" y="1017725"/>
            <a:ext cx="5731464" cy="3820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Dashboard</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Clr>
                <a:srgbClr val="9900FF"/>
              </a:buClr>
              <a:buSzPts val="1800"/>
              <a:buChar char="●"/>
            </a:pPr>
            <a:r>
              <a:rPr b="1" i="1" lang="en">
                <a:solidFill>
                  <a:srgbClr val="9900FF"/>
                </a:solidFill>
              </a:rPr>
              <a:t>Created a dashboard that allows users to explore the spatial and temporal patterns of crime.</a:t>
            </a:r>
            <a:br>
              <a:rPr b="1" i="1" lang="en">
                <a:solidFill>
                  <a:srgbClr val="9900FF"/>
                </a:solidFill>
              </a:rPr>
            </a:br>
            <a:endParaRPr b="1" i="1">
              <a:solidFill>
                <a:srgbClr val="9900FF"/>
              </a:solidFill>
            </a:endParaRPr>
          </a:p>
          <a:p>
            <a:pPr indent="-342900" lvl="0" marL="457200" marR="0" rtl="0" algn="l">
              <a:lnSpc>
                <a:spcPct val="115000"/>
              </a:lnSpc>
              <a:spcBef>
                <a:spcPts val="0"/>
              </a:spcBef>
              <a:spcAft>
                <a:spcPts val="0"/>
              </a:spcAft>
              <a:buClr>
                <a:srgbClr val="9900FF"/>
              </a:buClr>
              <a:buSzPts val="1800"/>
              <a:buChar char="●"/>
            </a:pPr>
            <a:r>
              <a:rPr b="1" i="1" lang="en">
                <a:solidFill>
                  <a:srgbClr val="9900FF"/>
                </a:solidFill>
              </a:rPr>
              <a:t>Created a real dynamic dashboard that allows users to change parameters such as location and time period.</a:t>
            </a:r>
            <a:endParaRPr b="1" i="1">
              <a:solidFill>
                <a:srgbClr val="9900FF"/>
              </a:solidFill>
            </a:endParaRPr>
          </a:p>
          <a:p>
            <a:pPr indent="-342900" lvl="0" marL="457200" marR="0" rtl="0" algn="l">
              <a:lnSpc>
                <a:spcPct val="115000"/>
              </a:lnSpc>
              <a:spcBef>
                <a:spcPts val="0"/>
              </a:spcBef>
              <a:spcAft>
                <a:spcPts val="0"/>
              </a:spcAft>
              <a:buClr>
                <a:srgbClr val="9900FF"/>
              </a:buClr>
              <a:buSzPts val="1800"/>
              <a:buChar char="●"/>
            </a:pPr>
            <a:r>
              <a:t/>
            </a:r>
            <a:endParaRPr b="1" i="1">
              <a:solidFill>
                <a:srgbClr val="9900FF"/>
              </a:solidFill>
            </a:endParaRPr>
          </a:p>
          <a:p>
            <a:pPr indent="-342900" lvl="0" marL="457200" marR="0" rtl="0" algn="l">
              <a:lnSpc>
                <a:spcPct val="115000"/>
              </a:lnSpc>
              <a:spcBef>
                <a:spcPts val="0"/>
              </a:spcBef>
              <a:spcAft>
                <a:spcPts val="0"/>
              </a:spcAft>
              <a:buClr>
                <a:srgbClr val="9900FF"/>
              </a:buClr>
              <a:buSzPts val="1800"/>
              <a:buChar char="●"/>
            </a:pPr>
            <a:r>
              <a:rPr b="1" i="1" lang="en">
                <a:solidFill>
                  <a:srgbClr val="9900FF"/>
                </a:solidFill>
              </a:rPr>
              <a:t>You can find dashboard in Nisarg_Patel_HW1.ipynb</a:t>
            </a:r>
            <a:endParaRPr b="1" i="1">
              <a:solidFill>
                <a:srgbClr val="9900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Clr>
                <a:srgbClr val="9900FF"/>
              </a:buClr>
              <a:buSzPts val="1800"/>
              <a:buChar char="●"/>
            </a:pPr>
            <a:r>
              <a:rPr b="1" i="1" lang="en">
                <a:solidFill>
                  <a:srgbClr val="9900FF"/>
                </a:solidFill>
              </a:rPr>
              <a:t>Summary: Crime trends are highly temporal and location-dependent. This analysis suggests that targeted intervention in specific areas and times can help improve safety in Baltimore.</a:t>
            </a:r>
            <a:endParaRPr b="1" i="1">
              <a:solidFill>
                <a:srgbClr val="9900FF"/>
              </a:solidFill>
            </a:endParaRPr>
          </a:p>
          <a:p>
            <a:pPr indent="0" lvl="0" marL="457200" marR="0" rtl="0" algn="l">
              <a:lnSpc>
                <a:spcPct val="115000"/>
              </a:lnSpc>
              <a:spcBef>
                <a:spcPts val="1200"/>
              </a:spcBef>
              <a:spcAft>
                <a:spcPts val="0"/>
              </a:spcAft>
              <a:buNone/>
            </a:pPr>
            <a:r>
              <a:t/>
            </a:r>
            <a:endParaRPr b="1" i="1">
              <a:solidFill>
                <a:srgbClr val="9900FF"/>
              </a:solidFill>
            </a:endParaRPr>
          </a:p>
          <a:p>
            <a:pPr indent="-342900" lvl="0" marL="457200" marR="0" rtl="0" algn="l">
              <a:lnSpc>
                <a:spcPct val="115000"/>
              </a:lnSpc>
              <a:spcBef>
                <a:spcPts val="1200"/>
              </a:spcBef>
              <a:spcAft>
                <a:spcPts val="0"/>
              </a:spcAft>
              <a:buClr>
                <a:srgbClr val="9900FF"/>
              </a:buClr>
              <a:buSzPts val="1800"/>
              <a:buChar char="●"/>
            </a:pPr>
            <a:r>
              <a:rPr b="1" i="1" lang="en">
                <a:solidFill>
                  <a:srgbClr val="9900FF"/>
                </a:solidFill>
              </a:rPr>
              <a:t>Recommendation: Use this data-driven approach to allocate police resources more effectively and implement community programs in high-crime areas.</a:t>
            </a:r>
            <a:endParaRPr b="1" i="1">
              <a:solidFill>
                <a:srgbClr val="99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Data Summary</a:t>
            </a:r>
            <a:endParaRPr/>
          </a:p>
        </p:txBody>
      </p:sp>
      <p:sp>
        <p:nvSpPr>
          <p:cNvPr id="63" name="Google Shape;63;p14"/>
          <p:cNvSpPr txBox="1"/>
          <p:nvPr>
            <p:ph idx="1" type="body"/>
          </p:nvPr>
        </p:nvSpPr>
        <p:spPr>
          <a:xfrm>
            <a:off x="311700" y="1083850"/>
            <a:ext cx="4587000" cy="30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9900FF"/>
              </a:buClr>
              <a:buSzPts val="1800"/>
              <a:buFont typeface="Caveat"/>
              <a:buChar char="●"/>
            </a:pPr>
            <a:r>
              <a:rPr b="1" i="1" lang="en">
                <a:solidFill>
                  <a:srgbClr val="9900FF"/>
                </a:solidFill>
              </a:rPr>
              <a:t>911 call reports over the last decade (2014–2024)</a:t>
            </a:r>
            <a:endParaRPr b="1" i="1">
              <a:solidFill>
                <a:srgbClr val="9900FF"/>
              </a:solidFill>
            </a:endParaRPr>
          </a:p>
          <a:p>
            <a:pPr indent="-342900" lvl="0" marL="457200" rtl="0" algn="l">
              <a:spcBef>
                <a:spcPts val="0"/>
              </a:spcBef>
              <a:spcAft>
                <a:spcPts val="0"/>
              </a:spcAft>
              <a:buClr>
                <a:srgbClr val="9900FF"/>
              </a:buClr>
              <a:buSzPts val="1800"/>
              <a:buChar char="●"/>
            </a:pPr>
            <a:r>
              <a:rPr b="1" i="1" lang="en">
                <a:solidFill>
                  <a:srgbClr val="9900FF"/>
                </a:solidFill>
              </a:rPr>
              <a:t>281,321 total crime incidents</a:t>
            </a:r>
            <a:endParaRPr b="1" i="1">
              <a:solidFill>
                <a:srgbClr val="9900FF"/>
              </a:solidFill>
            </a:endParaRPr>
          </a:p>
          <a:p>
            <a:pPr indent="-342900" lvl="0" marL="457200" rtl="0" algn="l">
              <a:spcBef>
                <a:spcPts val="0"/>
              </a:spcBef>
              <a:spcAft>
                <a:spcPts val="0"/>
              </a:spcAft>
              <a:buClr>
                <a:srgbClr val="9900FF"/>
              </a:buClr>
              <a:buSzPts val="1800"/>
              <a:buChar char="●"/>
            </a:pPr>
            <a:r>
              <a:rPr b="1" i="1" lang="en">
                <a:solidFill>
                  <a:srgbClr val="9900FF"/>
                </a:solidFill>
              </a:rPr>
              <a:t>16 features, including time, location, and crime type</a:t>
            </a:r>
            <a:endParaRPr b="1" i="1">
              <a:solidFill>
                <a:srgbClr val="9900FF"/>
              </a:solidFill>
            </a:endParaRPr>
          </a:p>
          <a:p>
            <a:pPr indent="-342900" lvl="0" marL="457200" rtl="0" algn="l">
              <a:spcBef>
                <a:spcPts val="0"/>
              </a:spcBef>
              <a:spcAft>
                <a:spcPts val="0"/>
              </a:spcAft>
              <a:buClr>
                <a:srgbClr val="9900FF"/>
              </a:buClr>
              <a:buSzPts val="1800"/>
              <a:buChar char="●"/>
            </a:pPr>
            <a:r>
              <a:rPr b="1" i="1" lang="en">
                <a:solidFill>
                  <a:srgbClr val="9900FF"/>
                </a:solidFill>
              </a:rPr>
              <a:t>More detailed summary can be found in file Baltimore_911_Data_Profile_Report.html</a:t>
            </a:r>
            <a:endParaRPr b="1" i="1">
              <a:solidFill>
                <a:srgbClr val="9900FF"/>
              </a:solidFill>
            </a:endParaRPr>
          </a:p>
        </p:txBody>
      </p:sp>
      <p:pic>
        <p:nvPicPr>
          <p:cNvPr id="64" name="Google Shape;64;p14"/>
          <p:cNvPicPr preferRelativeResize="0"/>
          <p:nvPr/>
        </p:nvPicPr>
        <p:blipFill>
          <a:blip r:embed="rId3">
            <a:alphaModFix/>
          </a:blip>
          <a:stretch>
            <a:fillRect/>
          </a:stretch>
        </p:blipFill>
        <p:spPr>
          <a:xfrm>
            <a:off x="5316850" y="1624125"/>
            <a:ext cx="3377700" cy="1973441"/>
          </a:xfrm>
          <a:prstGeom prst="rect">
            <a:avLst/>
          </a:prstGeom>
          <a:noFill/>
          <a:ln>
            <a:noFill/>
          </a:ln>
        </p:spPr>
      </p:pic>
      <p:sp>
        <p:nvSpPr>
          <p:cNvPr id="65" name="Google Shape;65;p14"/>
          <p:cNvSpPr txBox="1"/>
          <p:nvPr/>
        </p:nvSpPr>
        <p:spPr>
          <a:xfrm>
            <a:off x="546175" y="3953850"/>
            <a:ext cx="8382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600">
                <a:solidFill>
                  <a:srgbClr val="0000FF"/>
                </a:solidFill>
              </a:rPr>
              <a:t>This project leverages 911 call data from the past decade to identify trends in crime and inform public safety initiatives in Baltimore. The goal is to assist resource allocation and crime prevention through data analysis.</a:t>
            </a:r>
            <a:endParaRPr b="1" i="1" sz="1600">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1.b Observation from Data Profile</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marR="0" rtl="0" algn="l">
              <a:lnSpc>
                <a:spcPct val="115000"/>
              </a:lnSpc>
              <a:spcBef>
                <a:spcPts val="0"/>
              </a:spcBef>
              <a:spcAft>
                <a:spcPts val="0"/>
              </a:spcAft>
              <a:buClr>
                <a:srgbClr val="9900FF"/>
              </a:buClr>
              <a:buSzPts val="1800"/>
              <a:buFont typeface="Caveat"/>
              <a:buChar char="●"/>
            </a:pPr>
            <a:r>
              <a:rPr b="1" i="1" lang="en">
                <a:solidFill>
                  <a:srgbClr val="9900FF"/>
                </a:solidFill>
              </a:rPr>
              <a:t>CrimeDate &amp; CrimeTime: Stored as discrete/symbolic variables, not temporal. Likely stored as strings, limiting chronological sorting and temporal analysis.</a:t>
            </a:r>
            <a:endParaRPr b="1" i="1">
              <a:solidFill>
                <a:srgbClr val="9900FF"/>
              </a:solidFill>
            </a:endParaRPr>
          </a:p>
          <a:p>
            <a:pPr indent="0" lvl="0" marL="457200" marR="0" rtl="0" algn="l">
              <a:lnSpc>
                <a:spcPct val="115000"/>
              </a:lnSpc>
              <a:spcBef>
                <a:spcPts val="1200"/>
              </a:spcBef>
              <a:spcAft>
                <a:spcPts val="0"/>
              </a:spcAft>
              <a:buNone/>
            </a:pPr>
            <a:r>
              <a:t/>
            </a:r>
            <a:endParaRPr b="1" i="1">
              <a:solidFill>
                <a:srgbClr val="9900FF"/>
              </a:solidFill>
            </a:endParaRPr>
          </a:p>
          <a:p>
            <a:pPr indent="-342900" lvl="0" marL="457200" marR="0" rtl="0" algn="l">
              <a:lnSpc>
                <a:spcPct val="115000"/>
              </a:lnSpc>
              <a:spcBef>
                <a:spcPts val="1200"/>
              </a:spcBef>
              <a:spcAft>
                <a:spcPts val="0"/>
              </a:spcAft>
              <a:buClr>
                <a:srgbClr val="9900FF"/>
              </a:buClr>
              <a:buSzPts val="1800"/>
              <a:buFont typeface="Caveat"/>
              <a:buChar char="●"/>
            </a:pPr>
            <a:r>
              <a:rPr b="1" i="1" lang="en">
                <a:solidFill>
                  <a:srgbClr val="9900FF"/>
                </a:solidFill>
              </a:rPr>
              <a:t>Missing Data: Minimal missing data, less than 0.5%  in location data, potentially important for spatial analysis.</a:t>
            </a:r>
            <a:endParaRPr b="1" i="1">
              <a:solidFill>
                <a:srgbClr val="9900FF"/>
              </a:solidFill>
            </a:endParaRPr>
          </a:p>
          <a:p>
            <a:pPr indent="0" lvl="0" marL="457200" marR="0" rtl="0" algn="l">
              <a:lnSpc>
                <a:spcPct val="115000"/>
              </a:lnSpc>
              <a:spcBef>
                <a:spcPts val="1200"/>
              </a:spcBef>
              <a:spcAft>
                <a:spcPts val="0"/>
              </a:spcAft>
              <a:buNone/>
            </a:pPr>
            <a:r>
              <a:t/>
            </a:r>
            <a:endParaRPr b="1" i="1">
              <a:solidFill>
                <a:srgbClr val="9900FF"/>
              </a:solidFill>
            </a:endParaRPr>
          </a:p>
          <a:p>
            <a:pPr indent="-342900" lvl="0" marL="457200" marR="0" rtl="0" algn="l">
              <a:lnSpc>
                <a:spcPct val="115000"/>
              </a:lnSpc>
              <a:spcBef>
                <a:spcPts val="1200"/>
              </a:spcBef>
              <a:spcAft>
                <a:spcPts val="0"/>
              </a:spcAft>
              <a:buClr>
                <a:srgbClr val="9900FF"/>
              </a:buClr>
              <a:buSzPts val="1800"/>
              <a:buFont typeface="Caveat"/>
              <a:buChar char="●"/>
            </a:pPr>
            <a:r>
              <a:rPr b="1" i="1" lang="en">
                <a:solidFill>
                  <a:srgbClr val="9900FF"/>
                </a:solidFill>
              </a:rPr>
              <a:t>Location Data: Over 27,000 unique locations, indicating highly specific data, useful for localized analysis.</a:t>
            </a:r>
            <a:endParaRPr b="1" i="1">
              <a:solidFill>
                <a:srgbClr val="99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2.a </a:t>
            </a:r>
            <a:r>
              <a:rPr lang="en"/>
              <a:t>Year-to-Year Crime Trends</a:t>
            </a:r>
            <a:endParaRPr/>
          </a:p>
        </p:txBody>
      </p:sp>
      <p:sp>
        <p:nvSpPr>
          <p:cNvPr id="77" name="Google Shape;77;p16"/>
          <p:cNvSpPr txBox="1"/>
          <p:nvPr>
            <p:ph idx="1" type="body"/>
          </p:nvPr>
        </p:nvSpPr>
        <p:spPr>
          <a:xfrm>
            <a:off x="418200" y="3810225"/>
            <a:ext cx="8307600" cy="10935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9900FF"/>
              </a:buClr>
              <a:buSzPts val="1800"/>
              <a:buChar char="●"/>
            </a:pPr>
            <a:r>
              <a:rPr b="1" i="1" lang="en">
                <a:solidFill>
                  <a:srgbClr val="9900FF"/>
                </a:solidFill>
              </a:rPr>
              <a:t> Crime trends fluctuate over the years, with noticeable spikes in certain periods. Interestingly, the data shows a decline in crime incidents in the last three years, which could signal the effectiveness of current prevention measures.</a:t>
            </a:r>
            <a:endParaRPr b="1">
              <a:solidFill>
                <a:srgbClr val="9900FF"/>
              </a:solidFill>
            </a:endParaRPr>
          </a:p>
          <a:p>
            <a:pPr indent="0" lvl="0" marL="0" rtl="0" algn="l">
              <a:spcBef>
                <a:spcPts val="1200"/>
              </a:spcBef>
              <a:spcAft>
                <a:spcPts val="1200"/>
              </a:spcAft>
              <a:buNone/>
            </a:pPr>
            <a:r>
              <a:t/>
            </a:r>
            <a:endParaRPr/>
          </a:p>
        </p:txBody>
      </p:sp>
      <p:pic>
        <p:nvPicPr>
          <p:cNvPr id="78" name="Google Shape;78;p16"/>
          <p:cNvPicPr preferRelativeResize="0"/>
          <p:nvPr/>
        </p:nvPicPr>
        <p:blipFill>
          <a:blip r:embed="rId3">
            <a:alphaModFix/>
          </a:blip>
          <a:stretch>
            <a:fillRect/>
          </a:stretch>
        </p:blipFill>
        <p:spPr>
          <a:xfrm>
            <a:off x="2200425" y="1170125"/>
            <a:ext cx="4146168" cy="24877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2.b </a:t>
            </a:r>
            <a:r>
              <a:rPr lang="en"/>
              <a:t>Monthly Crime Trends</a:t>
            </a:r>
            <a:endParaRPr/>
          </a:p>
        </p:txBody>
      </p:sp>
      <p:sp>
        <p:nvSpPr>
          <p:cNvPr id="84" name="Google Shape;84;p17"/>
          <p:cNvSpPr txBox="1"/>
          <p:nvPr>
            <p:ph idx="1" type="body"/>
          </p:nvPr>
        </p:nvSpPr>
        <p:spPr>
          <a:xfrm>
            <a:off x="311700" y="3746875"/>
            <a:ext cx="8520600" cy="12351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Clr>
                <a:srgbClr val="9900FF"/>
              </a:buClr>
              <a:buSzPts val="1800"/>
              <a:buChar char="●"/>
            </a:pPr>
            <a:r>
              <a:rPr b="1" i="1" lang="en">
                <a:solidFill>
                  <a:srgbClr val="9900FF"/>
                </a:solidFill>
              </a:rPr>
              <a:t>There’s a clear seasonal pattern, with crime peaking in the summer months, especially between June and August. This suggests that crime prevention strategies should be intensified during these months.</a:t>
            </a:r>
            <a:endParaRPr b="1" i="1">
              <a:solidFill>
                <a:srgbClr val="9900FF"/>
              </a:solidFill>
            </a:endParaRPr>
          </a:p>
        </p:txBody>
      </p:sp>
      <p:pic>
        <p:nvPicPr>
          <p:cNvPr id="85" name="Google Shape;85;p17"/>
          <p:cNvPicPr preferRelativeResize="0"/>
          <p:nvPr/>
        </p:nvPicPr>
        <p:blipFill>
          <a:blip r:embed="rId3">
            <a:alphaModFix/>
          </a:blip>
          <a:stretch>
            <a:fillRect/>
          </a:stretch>
        </p:blipFill>
        <p:spPr>
          <a:xfrm>
            <a:off x="2551713" y="1170125"/>
            <a:ext cx="4040583" cy="24243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2.c Day-of-Week Crime Trends</a:t>
            </a:r>
            <a:endParaRPr/>
          </a:p>
        </p:txBody>
      </p:sp>
      <p:sp>
        <p:nvSpPr>
          <p:cNvPr id="91" name="Google Shape;91;p18"/>
          <p:cNvSpPr txBox="1"/>
          <p:nvPr>
            <p:ph idx="1" type="body"/>
          </p:nvPr>
        </p:nvSpPr>
        <p:spPr>
          <a:xfrm>
            <a:off x="311700" y="3622600"/>
            <a:ext cx="8520600" cy="13437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Clr>
                <a:srgbClr val="9900FF"/>
              </a:buClr>
              <a:buSzPts val="1800"/>
              <a:buChar char="●"/>
            </a:pPr>
            <a:r>
              <a:rPr b="1" i="1" lang="en">
                <a:solidFill>
                  <a:srgbClr val="9900FF"/>
                </a:solidFill>
              </a:rPr>
              <a:t>Mid-week sees the highest number of incidents, with Sunday showing a significant drop in crime. This pattern indicates that law enforcement resources could be reallocated to prioritize high-crime days.</a:t>
            </a:r>
            <a:endParaRPr b="1" i="1">
              <a:solidFill>
                <a:srgbClr val="9900FF"/>
              </a:solidFill>
            </a:endParaRPr>
          </a:p>
        </p:txBody>
      </p:sp>
      <p:pic>
        <p:nvPicPr>
          <p:cNvPr id="92" name="Google Shape;92;p18"/>
          <p:cNvPicPr preferRelativeResize="0"/>
          <p:nvPr/>
        </p:nvPicPr>
        <p:blipFill>
          <a:blip r:embed="rId3">
            <a:alphaModFix/>
          </a:blip>
          <a:stretch>
            <a:fillRect/>
          </a:stretch>
        </p:blipFill>
        <p:spPr>
          <a:xfrm>
            <a:off x="2655275" y="1170125"/>
            <a:ext cx="3833458" cy="23000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a:t>
            </a:r>
            <a:r>
              <a:rPr lang="en"/>
              <a:t>Crime Type Distribution</a:t>
            </a:r>
            <a:endParaRPr/>
          </a:p>
        </p:txBody>
      </p:sp>
      <p:sp>
        <p:nvSpPr>
          <p:cNvPr id="98" name="Google Shape;98;p19"/>
          <p:cNvSpPr txBox="1"/>
          <p:nvPr>
            <p:ph idx="1" type="body"/>
          </p:nvPr>
        </p:nvSpPr>
        <p:spPr>
          <a:xfrm>
            <a:off x="311700" y="3622600"/>
            <a:ext cx="8520600" cy="12969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Clr>
                <a:srgbClr val="9900FF"/>
              </a:buClr>
              <a:buSzPts val="1800"/>
              <a:buChar char="●"/>
            </a:pPr>
            <a:r>
              <a:rPr b="1" i="1" lang="en">
                <a:solidFill>
                  <a:srgbClr val="9900FF"/>
                </a:solidFill>
              </a:rPr>
              <a:t>The most common types of crime in Baltimore are larceny, assault, and burglary. This distribution suggests that resources could be targeted at addressing these particular crimes.</a:t>
            </a:r>
            <a:endParaRPr b="1" i="1">
              <a:solidFill>
                <a:srgbClr val="9900FF"/>
              </a:solidFill>
            </a:endParaRPr>
          </a:p>
        </p:txBody>
      </p:sp>
      <p:pic>
        <p:nvPicPr>
          <p:cNvPr id="99" name="Google Shape;99;p19"/>
          <p:cNvPicPr preferRelativeResize="0"/>
          <p:nvPr/>
        </p:nvPicPr>
        <p:blipFill>
          <a:blip r:embed="rId3">
            <a:alphaModFix/>
          </a:blip>
          <a:stretch>
            <a:fillRect/>
          </a:stretch>
        </p:blipFill>
        <p:spPr>
          <a:xfrm>
            <a:off x="2481825" y="1017725"/>
            <a:ext cx="3450114" cy="23000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4.a </a:t>
            </a:r>
            <a:r>
              <a:rPr lang="en"/>
              <a:t>Temporal Crime Patterns (Heatmaps)</a:t>
            </a:r>
            <a:endParaRPr/>
          </a:p>
        </p:txBody>
      </p:sp>
      <p:sp>
        <p:nvSpPr>
          <p:cNvPr id="105" name="Google Shape;105;p20"/>
          <p:cNvSpPr txBox="1"/>
          <p:nvPr/>
        </p:nvSpPr>
        <p:spPr>
          <a:xfrm>
            <a:off x="521125" y="3856300"/>
            <a:ext cx="7952400" cy="13545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95000"/>
              </a:lnSpc>
              <a:spcBef>
                <a:spcPts val="0"/>
              </a:spcBef>
              <a:spcAft>
                <a:spcPts val="0"/>
              </a:spcAft>
              <a:buClr>
                <a:srgbClr val="9900FF"/>
              </a:buClr>
              <a:buSzPts val="2000"/>
              <a:buFont typeface="Caveat"/>
              <a:buChar char="●"/>
            </a:pPr>
            <a:r>
              <a:rPr b="1" i="1" lang="en" sz="2000">
                <a:solidFill>
                  <a:srgbClr val="9900FF"/>
                </a:solidFill>
              </a:rPr>
              <a:t>The heatmaps provide an intuitive view of when crime incidents peak, highlighting specific months or days where certain crimes are more frequent. This visual makes it easier to allocate resources where they are needed the most.</a:t>
            </a:r>
            <a:endParaRPr b="1" i="1" sz="2000">
              <a:solidFill>
                <a:srgbClr val="9900FF"/>
              </a:solidFill>
            </a:endParaRPr>
          </a:p>
        </p:txBody>
      </p:sp>
      <p:sp>
        <p:nvSpPr>
          <p:cNvPr id="106" name="Google Shape;106;p20"/>
          <p:cNvSpPr txBox="1"/>
          <p:nvPr/>
        </p:nvSpPr>
        <p:spPr>
          <a:xfrm>
            <a:off x="521125" y="1017725"/>
            <a:ext cx="317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Heatmap for year-to-year</a:t>
            </a:r>
            <a:endParaRPr sz="1800">
              <a:solidFill>
                <a:schemeClr val="dk2"/>
              </a:solidFill>
            </a:endParaRPr>
          </a:p>
        </p:txBody>
      </p:sp>
      <p:pic>
        <p:nvPicPr>
          <p:cNvPr id="107" name="Google Shape;107;p20"/>
          <p:cNvPicPr preferRelativeResize="0"/>
          <p:nvPr/>
        </p:nvPicPr>
        <p:blipFill>
          <a:blip r:embed="rId3">
            <a:alphaModFix/>
          </a:blip>
          <a:stretch>
            <a:fillRect/>
          </a:stretch>
        </p:blipFill>
        <p:spPr>
          <a:xfrm>
            <a:off x="2671663" y="1322525"/>
            <a:ext cx="3800664" cy="25337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sz="1800">
                <a:solidFill>
                  <a:schemeClr val="dk2"/>
                </a:solidFill>
              </a:rPr>
              <a:t> </a:t>
            </a:r>
            <a:r>
              <a:rPr lang="en"/>
              <a:t>4.b Heatmap for month-to-month</a:t>
            </a:r>
            <a:endParaRPr sz="1800">
              <a:solidFill>
                <a:schemeClr val="dk2"/>
              </a:solidFill>
            </a:endParaRPr>
          </a:p>
          <a:p>
            <a:pPr indent="0" lvl="0" marL="0" rtl="0" algn="l">
              <a:spcBef>
                <a:spcPts val="0"/>
              </a:spcBef>
              <a:spcAft>
                <a:spcPts val="0"/>
              </a:spcAft>
              <a:buNone/>
            </a:pPr>
            <a:r>
              <a:t/>
            </a:r>
            <a:endParaRPr/>
          </a:p>
        </p:txBody>
      </p:sp>
      <p:pic>
        <p:nvPicPr>
          <p:cNvPr id="113" name="Google Shape;113;p21"/>
          <p:cNvPicPr preferRelativeResize="0"/>
          <p:nvPr/>
        </p:nvPicPr>
        <p:blipFill>
          <a:blip r:embed="rId3">
            <a:alphaModFix/>
          </a:blip>
          <a:stretch>
            <a:fillRect/>
          </a:stretch>
        </p:blipFill>
        <p:spPr>
          <a:xfrm>
            <a:off x="651825" y="1017725"/>
            <a:ext cx="7715250" cy="39433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