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1.jpeg" ContentType="image/jpeg"/>
  <Override PartName="/ppt/media/image26.png" ContentType="image/png"/>
  <Override PartName="/ppt/media/image25.jpeg" ContentType="image/jpeg"/>
  <Override PartName="/ppt/media/image23.png" ContentType="image/png"/>
  <Override PartName="/ppt/media/image28.jpeg" ContentType="image/jpeg"/>
  <Override PartName="/ppt/media/image8.jpeg" ContentType="image/jpeg"/>
  <Override PartName="/ppt/media/image17.png" ContentType="image/png"/>
  <Override PartName="/ppt/media/image30.jpeg" ContentType="image/jpeg"/>
  <Override PartName="/ppt/media/image2.png" ContentType="image/png"/>
  <Override PartName="/ppt/media/image29.jpeg" ContentType="image/jpeg"/>
  <Override PartName="/ppt/media/image9.jpeg" ContentType="image/jpeg"/>
  <Override PartName="/ppt/media/image5.png" ContentType="image/png"/>
  <Override PartName="/ppt/media/image22.jpeg" ContentType="image/jpeg"/>
  <Override PartName="/ppt/media/image16.jpeg" ContentType="image/jpeg"/>
  <Override PartName="/ppt/media/image1.jpeg" ContentType="image/jpeg"/>
  <Override PartName="/ppt/media/image18.jpeg" ContentType="image/jpeg"/>
  <Override PartName="/ppt/media/image24.jpeg" ContentType="image/jpeg"/>
  <Override PartName="/ppt/media/image4.jpeg" ContentType="image/jpeg"/>
  <Override PartName="/ppt/media/image3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media/image19.png" ContentType="image/png"/>
  <Override PartName="/ppt/media/image13.jpeg" ContentType="image/jpeg"/>
  <Override PartName="/ppt/media/image20.jpeg" ContentType="image/jpeg"/>
  <Override PartName="/ppt/media/image27.jpeg" ContentType="image/jpeg"/>
  <Override PartName="/ppt/media/image7.jpeg" ContentType="image/jpeg"/>
  <Override PartName="/ppt/media/image15.png" ContentType="image/png"/>
  <Override PartName="/ppt/media/image6.png" ContentType="image/png"/>
  <Override PartName="/ppt/media/image14.jpeg" ContentType="image/jpe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285840" y="5857920"/>
            <a:ext cx="531828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haroni"/>
                <a:ea typeface="DejaVu Sans"/>
              </a:rPr>
              <a:t>Fps “Flight Planning System”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5364000" y="5000760"/>
            <a:ext cx="3456000" cy="1641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Presented  by :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Lamghari Younes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Saffar Léa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Marcel Yildiz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1643040" y="357120"/>
            <a:ext cx="5318280" cy="57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 one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714320"/>
            <a:ext cx="8228160" cy="44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navigation scheme :</a:t>
            </a: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have decided to use two navigation scheme as requested.</a:t>
            </a: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OCC: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428760" y="642960"/>
            <a:ext cx="82566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24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pic>
        <p:nvPicPr>
          <p:cNvPr id="107" name="Shape 90" descr=""/>
          <p:cNvPicPr/>
          <p:nvPr/>
        </p:nvPicPr>
        <p:blipFill>
          <a:blip r:embed="rId2"/>
          <a:stretch/>
        </p:blipFill>
        <p:spPr>
          <a:xfrm>
            <a:off x="1223280" y="2520000"/>
            <a:ext cx="6551640" cy="341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714320"/>
            <a:ext cx="8228160" cy="44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navigation scheme :</a:t>
            </a: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the crew: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428760" y="642960"/>
            <a:ext cx="82566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24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pic>
        <p:nvPicPr>
          <p:cNvPr id="111" name="Shape 96" descr=""/>
          <p:cNvPicPr/>
          <p:nvPr/>
        </p:nvPicPr>
        <p:blipFill>
          <a:blip r:embed="rId2"/>
          <a:stretch/>
        </p:blipFill>
        <p:spPr>
          <a:xfrm>
            <a:off x="1440000" y="2175840"/>
            <a:ext cx="6551640" cy="379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714320"/>
            <a:ext cx="8228160" cy="44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mock-ups: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our mock-ups, we decided to do it with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Invasion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 Mr. Tekkal advices us.</a:t>
            </a: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 here’s the link for it :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6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https://invis.io/VW60KMLEY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428760" y="642960"/>
            <a:ext cx="82566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24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714320"/>
            <a:ext cx="8228160" cy="44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Web-services:</a:t>
            </a: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our mock-ups, we have defined our necessary web services for loading data.</a:t>
            </a: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web-services for our 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home page.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428760" y="642960"/>
            <a:ext cx="82566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24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pic>
        <p:nvPicPr>
          <p:cNvPr id="118" name="Shape 81" descr=""/>
          <p:cNvPicPr/>
          <p:nvPr/>
        </p:nvPicPr>
        <p:blipFill>
          <a:blip r:embed="rId2"/>
          <a:stretch/>
        </p:blipFill>
        <p:spPr>
          <a:xfrm>
            <a:off x="0" y="2571840"/>
            <a:ext cx="9142560" cy="391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714320"/>
            <a:ext cx="8228160" cy="44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Web-services:</a:t>
            </a: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web-services for our 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members page.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Web-service has his type, url and behavior as the board shows. 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428760" y="642960"/>
            <a:ext cx="82566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24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graphicFrame>
        <p:nvGraphicFramePr>
          <p:cNvPr id="122" name="Table 4"/>
          <p:cNvGraphicFramePr/>
          <p:nvPr/>
        </p:nvGraphicFramePr>
        <p:xfrm>
          <a:off x="214200" y="2428920"/>
          <a:ext cx="8714880" cy="3428280"/>
        </p:xfrm>
        <a:graphic>
          <a:graphicData uri="http://schemas.openxmlformats.org/drawingml/2006/table">
            <a:tbl>
              <a:tblPr/>
              <a:tblGrid>
                <a:gridCol w="2536560"/>
                <a:gridCol w="3178080"/>
                <a:gridCol w="3000600"/>
              </a:tblGrid>
              <a:tr h="12686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Return list of all details of the member 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</a:tr>
              <a:tr h="11156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Modify details of member for the corresponding ID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  <a:tr h="10443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a member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714320"/>
            <a:ext cx="8228160" cy="44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Web-services:</a:t>
            </a: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web-services for our 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flight page.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Web-service has his type, url and behavior as the board shows. 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428760" y="642960"/>
            <a:ext cx="82566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24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graphicFrame>
        <p:nvGraphicFramePr>
          <p:cNvPr id="126" name="Table 4"/>
          <p:cNvGraphicFramePr/>
          <p:nvPr/>
        </p:nvGraphicFramePr>
        <p:xfrm>
          <a:off x="214200" y="2500200"/>
          <a:ext cx="8714880" cy="3428280"/>
        </p:xfrm>
        <a:graphic>
          <a:graphicData uri="http://schemas.openxmlformats.org/drawingml/2006/table">
            <a:tbl>
              <a:tblPr/>
              <a:tblGrid>
                <a:gridCol w="2904840"/>
                <a:gridCol w="2904840"/>
                <a:gridCol w="2905560"/>
              </a:tblGrid>
              <a:tr h="1232640"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Return list of all details of the flight 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</a:tr>
              <a:tr h="1232640"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Modify details of flight for the corresponding ID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  <a:tr h="963360"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a flight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714320"/>
            <a:ext cx="8228160" cy="44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428760" y="642960"/>
            <a:ext cx="82566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24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III.   Third lesson</a:t>
            </a:r>
            <a:endParaRPr/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2377440" y="2652120"/>
            <a:ext cx="4389120" cy="2925720"/>
          </a:xfrm>
          <a:prstGeom prst="rect">
            <a:avLst/>
          </a:prstGeom>
          <a:ln>
            <a:noFill/>
          </a:ln>
        </p:spPr>
      </p:pic>
      <p:sp>
        <p:nvSpPr>
          <p:cNvPr id="131" name="TextShape 4"/>
          <p:cNvSpPr txBox="1"/>
          <p:nvPr/>
        </p:nvSpPr>
        <p:spPr>
          <a:xfrm>
            <a:off x="3583440" y="2122560"/>
            <a:ext cx="199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Join us on GitHub</a:t>
            </a:r>
            <a:endParaRPr/>
          </a:p>
        </p:txBody>
      </p:sp>
      <p:sp>
        <p:nvSpPr>
          <p:cNvPr id="132" name="TextShape 5"/>
          <p:cNvSpPr txBox="1"/>
          <p:nvPr/>
        </p:nvSpPr>
        <p:spPr>
          <a:xfrm>
            <a:off x="2651760" y="5760720"/>
            <a:ext cx="3821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https://github.com/Medatik/Preplane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714320"/>
            <a:ext cx="8228160" cy="44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428760" y="642960"/>
            <a:ext cx="82566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24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III.   Third lesson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 algn="ctr">
              <a:lnSpc>
                <a:spcPct val="100000"/>
              </a:lnSpc>
            </a:pPr>
            <a:endParaRPr/>
          </a:p>
          <a:p>
            <a:pPr marL="343080" indent="-34164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this following presentation, we are going to show you the procedure we attend to answer to your different questions during the course “ Génie logiciel avancée “.</a:t>
            </a:r>
            <a:endParaRPr/>
          </a:p>
          <a:p>
            <a:pPr marL="343080" indent="-341640" algn="ctr">
              <a:lnSpc>
                <a:spcPct val="100000"/>
              </a:lnSpc>
            </a:pPr>
            <a:endParaRPr/>
          </a:p>
          <a:p>
            <a:pPr marL="343080" indent="-34164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shows the different steps that we followed to realize the project named “ Flight Planning System “ from the beginning to the end.</a:t>
            </a:r>
            <a:endParaRPr/>
          </a:p>
          <a:p>
            <a:pPr marL="343080" indent="-341640" algn="ctr">
              <a:lnSpc>
                <a:spcPct val="100000"/>
              </a:lnSpc>
            </a:pPr>
            <a:endParaRPr/>
          </a:p>
          <a:p>
            <a:pPr marL="343080" indent="-34164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will be also the support for our last presentation with you.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  <a:buFont typeface="Symbol"/>
              <a:buChar char="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I- First lesson</a:t>
            </a:r>
            <a:endParaRPr/>
          </a:p>
          <a:p>
            <a:pPr marL="343080" indent="-341640">
              <a:lnSpc>
                <a:spcPct val="100000"/>
              </a:lnSpc>
              <a:buFont typeface="Symbol"/>
              <a:buChar char="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II- Second lesson</a:t>
            </a:r>
            <a:endParaRPr/>
          </a:p>
          <a:p>
            <a:pPr marL="343080" indent="-341640">
              <a:lnSpc>
                <a:spcPct val="100000"/>
              </a:lnSpc>
              <a:buFont typeface="Symbol"/>
              <a:buChar char="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III- Third lessen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28760" y="642960"/>
            <a:ext cx="82566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24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28760" y="1500120"/>
            <a:ext cx="8228160" cy="4524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presentation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: 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Planning System is a software that :</a:t>
            </a:r>
            <a:endParaRPr/>
          </a:p>
          <a:p>
            <a:pPr marL="457200" indent="-316080">
              <a:lnSpc>
                <a:spcPct val="100000"/>
              </a:lnSpc>
            </a:pPr>
            <a:endParaRPr/>
          </a:p>
          <a:p>
            <a:pPr marL="482760" indent="-34164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Index all the coming flight of the company</a:t>
            </a:r>
            <a:endParaRPr/>
          </a:p>
          <a:p>
            <a:pPr marL="457200" indent="-31608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Matches crews and planes</a:t>
            </a:r>
            <a:endParaRPr/>
          </a:p>
          <a:p>
            <a:pPr marL="457200" indent="-31608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primary used by the OCC (Operations Control Center)</a:t>
            </a:r>
            <a:endParaRPr/>
          </a:p>
          <a:p>
            <a:pPr marL="457200" indent="-31608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Firstly we can mention some technical features  :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457200" indent="-316080">
              <a:lnSpc>
                <a:spcPct val="107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server implementation :</a:t>
            </a:r>
            <a:endParaRPr/>
          </a:p>
          <a:p>
            <a:pPr marL="457200" indent="-316080">
              <a:lnSpc>
                <a:spcPct val="107000"/>
              </a:lnSpc>
            </a:pPr>
            <a:endParaRPr/>
          </a:p>
          <a:p>
            <a:pPr marL="457200" indent="-316080">
              <a:lnSpc>
                <a:spcPct val="107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containing the list of flights and users ( with their respective rights ) </a:t>
            </a:r>
            <a:endParaRPr/>
          </a:p>
          <a:p>
            <a:pPr marL="457200" indent="-316080">
              <a:lnSpc>
                <a:spcPct val="107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Email warning system for OCC</a:t>
            </a:r>
            <a:endParaRPr/>
          </a:p>
          <a:p>
            <a:pPr marL="343080" indent="-341640">
              <a:lnSpc>
                <a:spcPct val="107000"/>
              </a:lnSpc>
            </a:pPr>
            <a:endParaRPr/>
          </a:p>
          <a:p>
            <a:pPr marL="457200" indent="-316080">
              <a:lnSpc>
                <a:spcPct val="107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web responsive interface ( respecting REST ) with personalized display for OCC.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28760" y="1714320"/>
            <a:ext cx="8228160" cy="49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Users of the system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Each members of the occ is specializes in one fields of expertise :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operations control crew</a:t>
            </a:r>
            <a:endParaRPr/>
          </a:p>
          <a:p>
            <a:pPr marL="457200" indent="-303480">
              <a:lnSpc>
                <a:spcPct val="100000"/>
              </a:lnSpc>
            </a:pPr>
            <a:endParaRPr/>
          </a:p>
          <a:p>
            <a:pPr marL="457200" indent="-303480">
              <a:lnSpc>
                <a:spcPct val="100000"/>
              </a:lnSpc>
              <a:buClr>
                <a:srgbClr val="f3f3f3"/>
              </a:buClr>
              <a:buFont typeface="Calibri"/>
              <a:buChar char="•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dispatcher :</a:t>
            </a:r>
            <a:endParaRPr/>
          </a:p>
          <a:p>
            <a:pPr marL="457200">
              <a:lnSpc>
                <a:spcPct val="100000"/>
              </a:lnSpc>
            </a:pPr>
            <a:r>
              <a:rPr i="1"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Manager, captain on the ground, meteorologist, aircraft technicien, air traffic control dispatcher.</a:t>
            </a:r>
            <a:endParaRPr/>
          </a:p>
          <a:p>
            <a:pPr marL="457200">
              <a:lnSpc>
                <a:spcPct val="100000"/>
              </a:lnSpc>
            </a:pP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 support specialist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paperwork for a flight plan "overflight”.</a:t>
            </a:r>
            <a:endParaRPr/>
          </a:p>
          <a:p>
            <a:pPr marL="457200" indent="-303480">
              <a:lnSpc>
                <a:spcPct val="100000"/>
              </a:lnSpc>
            </a:pP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Ground operations coordinator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responsible of passengers.</a:t>
            </a:r>
            <a:endParaRPr/>
          </a:p>
          <a:p>
            <a:pPr marL="457200" indent="-303480">
              <a:lnSpc>
                <a:spcPct val="100000"/>
              </a:lnSpc>
            </a:pP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operations coordinator </a:t>
            </a: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handles with gas, pilot, hangar,  fuel status, incoming, connecting, awaiting permits, updating schedule.</a:t>
            </a:r>
            <a:endParaRPr/>
          </a:p>
          <a:p>
            <a:pPr marL="457200" indent="-303480">
              <a:lnSpc>
                <a:spcPct val="100000"/>
              </a:lnSpc>
            </a:pPr>
            <a:endParaRPr/>
          </a:p>
          <a:p>
            <a:pPr marL="457200" indent="-303480">
              <a:lnSpc>
                <a:spcPct val="100000"/>
              </a:lnSpc>
            </a:pP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428760" y="642960"/>
            <a:ext cx="82566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24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28760" y="1714320"/>
            <a:ext cx="8228160" cy="49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Users of the system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Operations duty officer </a:t>
            </a: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head problem solver.</a:t>
            </a:r>
            <a:endParaRPr/>
          </a:p>
          <a:p>
            <a:pPr marL="457200" indent="-303480">
              <a:lnSpc>
                <a:spcPct val="100000"/>
              </a:lnSpc>
            </a:pP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Crew dispatcher</a:t>
            </a: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handle with the crew members.</a:t>
            </a:r>
            <a:endParaRPr/>
          </a:p>
          <a:p>
            <a:pPr marL="457200" indent="-303480">
              <a:lnSpc>
                <a:spcPct val="100000"/>
              </a:lnSpc>
            </a:pP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dispatcher manager</a:t>
            </a: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manage the team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Acess level: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OCC</a:t>
            </a: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Who can changes the crews members &amp; departure and arrival time also departure and arrival airport.</a:t>
            </a:r>
            <a:endParaRPr/>
          </a:p>
          <a:p>
            <a:pPr marL="457200" indent="-303480">
              <a:lnSpc>
                <a:spcPct val="100000"/>
              </a:lnSpc>
            </a:pP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Crew members </a:t>
            </a:r>
            <a:endParaRPr/>
          </a:p>
          <a:p>
            <a:pPr marL="457200" indent="-3034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Who can see their next flights without changing the informations, they can also contact the OCC by email.</a:t>
            </a:r>
            <a:endParaRPr/>
          </a:p>
          <a:p>
            <a:pPr marL="457200" indent="-303480">
              <a:lnSpc>
                <a:spcPct val="100000"/>
              </a:lnSpc>
            </a:pPr>
            <a:endParaRPr/>
          </a:p>
          <a:p>
            <a:pPr marL="457200" indent="-30348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457200" indent="-341640">
              <a:lnSpc>
                <a:spcPct val="100000"/>
              </a:lnSpc>
            </a:pP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428760" y="642960"/>
            <a:ext cx="82566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24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1714320"/>
            <a:ext cx="8228160" cy="44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business subject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this picture, we have all business subjects for our system with their definitions 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428760" y="642960"/>
            <a:ext cx="8256600" cy="784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24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  <p:pic>
        <p:nvPicPr>
          <p:cNvPr id="94" name="Shape 72" descr=""/>
          <p:cNvPicPr/>
          <p:nvPr/>
        </p:nvPicPr>
        <p:blipFill>
          <a:blip r:embed="rId2"/>
          <a:stretch/>
        </p:blipFill>
        <p:spPr>
          <a:xfrm>
            <a:off x="900000" y="2464920"/>
            <a:ext cx="6874920" cy="39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28760" y="1785960"/>
            <a:ext cx="8228160" cy="44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MVC model 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/>
          </a:p>
          <a:p>
            <a:pPr marL="343080" indent="-3416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MVC model for our system, it shows the various subsystem and relation between them 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Shape 78" descr=""/>
          <p:cNvPicPr/>
          <p:nvPr/>
        </p:nvPicPr>
        <p:blipFill>
          <a:blip r:embed="rId2"/>
          <a:stretch/>
        </p:blipFill>
        <p:spPr>
          <a:xfrm>
            <a:off x="928800" y="2357280"/>
            <a:ext cx="7056720" cy="414180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428760" y="642960"/>
            <a:ext cx="8256600" cy="784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24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6572160"/>
            <a:ext cx="784440" cy="2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428760" y="642960"/>
            <a:ext cx="82566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24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2736000" y="6309360"/>
            <a:ext cx="55706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23480" y="3291840"/>
            <a:ext cx="8928720" cy="246852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914400" y="2305440"/>
            <a:ext cx="7273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Organization chart encompassing the four components of the system :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9635</TotalTime>
  <Application>LibreOffice/5.0.2.2$Linux_x86 LibreOffice_project/00m0$Build-2</Application>
  <Paragraphs>219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Mariajose</dc:creator>
  <dc:language>fr-FR</dc:language>
  <dcterms:modified xsi:type="dcterms:W3CDTF">2016-02-12T22:36:56Z</dcterms:modified>
  <cp:revision>902</cp:revision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